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Lst>
  <p:sldIdLst>
    <p:sldId id="271" r:id="rId2"/>
    <p:sldId id="305" r:id="rId3"/>
    <p:sldId id="306" r:id="rId4"/>
    <p:sldId id="260" r:id="rId5"/>
    <p:sldId id="288" r:id="rId6"/>
    <p:sldId id="276" r:id="rId7"/>
    <p:sldId id="290" r:id="rId8"/>
    <p:sldId id="289" r:id="rId9"/>
    <p:sldId id="277" r:id="rId10"/>
    <p:sldId id="291" r:id="rId11"/>
    <p:sldId id="348" r:id="rId12"/>
    <p:sldId id="298" r:id="rId13"/>
    <p:sldId id="281" r:id="rId14"/>
    <p:sldId id="279" r:id="rId15"/>
    <p:sldId id="278" r:id="rId16"/>
    <p:sldId id="282" r:id="rId17"/>
    <p:sldId id="280" r:id="rId18"/>
    <p:sldId id="283" r:id="rId19"/>
    <p:sldId id="294" r:id="rId20"/>
    <p:sldId id="308" r:id="rId21"/>
    <p:sldId id="312" r:id="rId22"/>
    <p:sldId id="311" r:id="rId23"/>
    <p:sldId id="310" r:id="rId24"/>
    <p:sldId id="309" r:id="rId25"/>
    <p:sldId id="314" r:id="rId26"/>
    <p:sldId id="315" r:id="rId27"/>
    <p:sldId id="316" r:id="rId28"/>
    <p:sldId id="317" r:id="rId29"/>
    <p:sldId id="349" r:id="rId30"/>
    <p:sldId id="350" r:id="rId31"/>
    <p:sldId id="318" r:id="rId32"/>
    <p:sldId id="319" r:id="rId33"/>
    <p:sldId id="320" r:id="rId34"/>
    <p:sldId id="321" r:id="rId35"/>
    <p:sldId id="322" r:id="rId36"/>
    <p:sldId id="323" r:id="rId37"/>
    <p:sldId id="324" r:id="rId38"/>
    <p:sldId id="325" r:id="rId39"/>
    <p:sldId id="326" r:id="rId40"/>
    <p:sldId id="327" r:id="rId41"/>
    <p:sldId id="328" r:id="rId42"/>
    <p:sldId id="329" r:id="rId43"/>
    <p:sldId id="330" r:id="rId44"/>
    <p:sldId id="331" r:id="rId45"/>
    <p:sldId id="333" r:id="rId46"/>
    <p:sldId id="334" r:id="rId47"/>
    <p:sldId id="335" r:id="rId48"/>
    <p:sldId id="336" r:id="rId49"/>
    <p:sldId id="338" r:id="rId50"/>
    <p:sldId id="339" r:id="rId51"/>
    <p:sldId id="337" r:id="rId52"/>
    <p:sldId id="340" r:id="rId53"/>
    <p:sldId id="341" r:id="rId54"/>
    <p:sldId id="342" r:id="rId55"/>
    <p:sldId id="343" r:id="rId56"/>
    <p:sldId id="344" r:id="rId57"/>
    <p:sldId id="345" r:id="rId58"/>
    <p:sldId id="346" r:id="rId59"/>
    <p:sldId id="332" r:id="rId60"/>
    <p:sldId id="300" r:id="rId61"/>
    <p:sldId id="347" r:id="rId6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8CD6E2D1-6379-4DB0-BF47-19BB0DA80BEA}">
          <p14:sldIdLst>
            <p14:sldId id="271"/>
            <p14:sldId id="305"/>
            <p14:sldId id="306"/>
            <p14:sldId id="260"/>
            <p14:sldId id="288"/>
            <p14:sldId id="276"/>
            <p14:sldId id="290"/>
            <p14:sldId id="289"/>
            <p14:sldId id="277"/>
            <p14:sldId id="291"/>
            <p14:sldId id="348"/>
            <p14:sldId id="298"/>
            <p14:sldId id="281"/>
            <p14:sldId id="279"/>
            <p14:sldId id="278"/>
            <p14:sldId id="282"/>
            <p14:sldId id="280"/>
            <p14:sldId id="283"/>
            <p14:sldId id="294"/>
            <p14:sldId id="308"/>
            <p14:sldId id="312"/>
            <p14:sldId id="311"/>
            <p14:sldId id="310"/>
            <p14:sldId id="309"/>
            <p14:sldId id="314"/>
            <p14:sldId id="315"/>
            <p14:sldId id="316"/>
            <p14:sldId id="317"/>
            <p14:sldId id="349"/>
            <p14:sldId id="350"/>
            <p14:sldId id="318"/>
            <p14:sldId id="319"/>
            <p14:sldId id="320"/>
            <p14:sldId id="321"/>
            <p14:sldId id="322"/>
            <p14:sldId id="323"/>
            <p14:sldId id="324"/>
            <p14:sldId id="325"/>
            <p14:sldId id="326"/>
            <p14:sldId id="327"/>
            <p14:sldId id="328"/>
            <p14:sldId id="329"/>
            <p14:sldId id="330"/>
            <p14:sldId id="331"/>
            <p14:sldId id="333"/>
            <p14:sldId id="334"/>
            <p14:sldId id="335"/>
            <p14:sldId id="336"/>
            <p14:sldId id="338"/>
            <p14:sldId id="339"/>
            <p14:sldId id="337"/>
            <p14:sldId id="340"/>
            <p14:sldId id="341"/>
            <p14:sldId id="342"/>
            <p14:sldId id="343"/>
            <p14:sldId id="344"/>
            <p14:sldId id="345"/>
            <p14:sldId id="346"/>
            <p14:sldId id="332"/>
            <p14:sldId id="300"/>
            <p14:sldId id="34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B416"/>
    <a:srgbClr val="D30001"/>
    <a:srgbClr val="353535"/>
    <a:srgbClr val="20B06F"/>
    <a:srgbClr val="07CCCC"/>
    <a:srgbClr val="0BB1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12"/>
    <p:restoredTop sz="94643"/>
  </p:normalViewPr>
  <p:slideViewPr>
    <p:cSldViewPr snapToGrid="0">
      <p:cViewPr varScale="1">
        <p:scale>
          <a:sx n="68" d="100"/>
          <a:sy n="68" d="100"/>
        </p:scale>
        <p:origin x="1284"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1D8BD707-D9CF-40AE-B4C6-C98DA3205C09}" type="datetimeFigureOut">
              <a:rPr lang="en-US" smtClean="0"/>
              <a:t>10/15/2020</a:t>
            </a:fld>
            <a:endParaRPr lang="en-US"/>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pPr marL="17328">
              <a:lnSpc>
                <a:spcPts val="1312"/>
              </a:lnSpc>
            </a:pPr>
            <a:fld id="{81D60167-4931-47E6-BA6A-407CBD079E47}" type="slidenum">
              <a:rPr lang="ru-RU" spc="5" smtClean="0"/>
              <a:pPr marL="17328">
                <a:lnSpc>
                  <a:spcPts val="1312"/>
                </a:lnSpc>
              </a:pPr>
              <a:t>‹#›</a:t>
            </a:fld>
            <a:endParaRPr lang="ru-RU" spc="5" dirty="0"/>
          </a:p>
        </p:txBody>
      </p:sp>
    </p:spTree>
    <p:extLst>
      <p:ext uri="{BB962C8B-B14F-4D97-AF65-F5344CB8AC3E}">
        <p14:creationId xmlns:p14="http://schemas.microsoft.com/office/powerpoint/2010/main" val="201928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1D8BD707-D9CF-40AE-B4C6-C98DA3205C09}" type="datetimeFigureOut">
              <a:rPr lang="en-US" smtClean="0"/>
              <a:t>10/15/2020</a:t>
            </a:fld>
            <a:endParaRPr lang="en-US"/>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pPr marL="17328">
              <a:lnSpc>
                <a:spcPts val="1312"/>
              </a:lnSpc>
            </a:pPr>
            <a:fld id="{81D60167-4931-47E6-BA6A-407CBD079E47}" type="slidenum">
              <a:rPr lang="ru-RU" spc="5" smtClean="0"/>
              <a:pPr marL="17328">
                <a:lnSpc>
                  <a:spcPts val="1312"/>
                </a:lnSpc>
              </a:pPr>
              <a:t>‹#›</a:t>
            </a:fld>
            <a:endParaRPr lang="ru-RU" spc="5" dirty="0"/>
          </a:p>
        </p:txBody>
      </p:sp>
    </p:spTree>
    <p:extLst>
      <p:ext uri="{BB962C8B-B14F-4D97-AF65-F5344CB8AC3E}">
        <p14:creationId xmlns:p14="http://schemas.microsoft.com/office/powerpoint/2010/main" val="446048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1D8BD707-D9CF-40AE-B4C6-C98DA3205C09}" type="datetimeFigureOut">
              <a:rPr lang="en-US" smtClean="0"/>
              <a:t>10/15/2020</a:t>
            </a:fld>
            <a:endParaRPr lang="en-US"/>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pPr marL="17328">
              <a:lnSpc>
                <a:spcPts val="1312"/>
              </a:lnSpc>
            </a:pPr>
            <a:fld id="{81D60167-4931-47E6-BA6A-407CBD079E47}" type="slidenum">
              <a:rPr lang="ru-RU" spc="5" smtClean="0"/>
              <a:pPr marL="17328">
                <a:lnSpc>
                  <a:spcPts val="1312"/>
                </a:lnSpc>
              </a:pPr>
              <a:t>‹#›</a:t>
            </a:fld>
            <a:endParaRPr lang="ru-RU" spc="5" dirty="0"/>
          </a:p>
        </p:txBody>
      </p:sp>
    </p:spTree>
    <p:extLst>
      <p:ext uri="{BB962C8B-B14F-4D97-AF65-F5344CB8AC3E}">
        <p14:creationId xmlns:p14="http://schemas.microsoft.com/office/powerpoint/2010/main" val="1543720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10/15/2020</a:t>
            </a:fld>
            <a:endParaRPr lang="en-US"/>
          </a:p>
        </p:txBody>
      </p:sp>
      <p:sp>
        <p:nvSpPr>
          <p:cNvPr id="4" name="Holder 4"/>
          <p:cNvSpPr>
            <a:spLocks noGrp="1"/>
          </p:cNvSpPr>
          <p:nvPr>
            <p:ph type="sldNum" sz="quarter" idx="7"/>
          </p:nvPr>
        </p:nvSpPr>
        <p:spPr/>
        <p:txBody>
          <a:bodyPr lIns="0" tIns="0" rIns="0" bIns="0"/>
          <a:lstStyle>
            <a:lvl1pPr>
              <a:defRPr sz="1137" b="0" i="0">
                <a:solidFill>
                  <a:srgbClr val="8F8F8F"/>
                </a:solidFill>
                <a:latin typeface="Arial"/>
                <a:cs typeface="Arial"/>
              </a:defRPr>
            </a:lvl1pPr>
          </a:lstStyle>
          <a:p>
            <a:pPr marL="17328">
              <a:lnSpc>
                <a:spcPts val="1312"/>
              </a:lnSpc>
            </a:pPr>
            <a:fld id="{81D60167-4931-47E6-BA6A-407CBD079E47}" type="slidenum">
              <a:rPr lang="ru-RU" spc="5" smtClean="0"/>
              <a:pPr marL="17328">
                <a:lnSpc>
                  <a:spcPts val="1312"/>
                </a:lnSpc>
              </a:pPr>
              <a:t>‹#›</a:t>
            </a:fld>
            <a:endParaRPr lang="ru-RU" spc="5" dirty="0"/>
          </a:p>
        </p:txBody>
      </p:sp>
    </p:spTree>
    <p:extLst>
      <p:ext uri="{BB962C8B-B14F-4D97-AF65-F5344CB8AC3E}">
        <p14:creationId xmlns:p14="http://schemas.microsoft.com/office/powerpoint/2010/main" val="3840163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1D8BD707-D9CF-40AE-B4C6-C98DA3205C09}" type="datetimeFigureOut">
              <a:rPr lang="en-US" smtClean="0"/>
              <a:t>10/15/2020</a:t>
            </a:fld>
            <a:endParaRPr lang="en-US"/>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pPr marL="17328">
              <a:lnSpc>
                <a:spcPts val="1312"/>
              </a:lnSpc>
            </a:pPr>
            <a:fld id="{81D60167-4931-47E6-BA6A-407CBD079E47}" type="slidenum">
              <a:rPr lang="ru-RU" spc="5" smtClean="0"/>
              <a:pPr marL="17328">
                <a:lnSpc>
                  <a:spcPts val="1312"/>
                </a:lnSpc>
              </a:pPr>
              <a:t>‹#›</a:t>
            </a:fld>
            <a:endParaRPr lang="ru-RU" spc="5" dirty="0"/>
          </a:p>
        </p:txBody>
      </p:sp>
    </p:spTree>
    <p:extLst>
      <p:ext uri="{BB962C8B-B14F-4D97-AF65-F5344CB8AC3E}">
        <p14:creationId xmlns:p14="http://schemas.microsoft.com/office/powerpoint/2010/main" val="599973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1D8BD707-D9CF-40AE-B4C6-C98DA3205C09}" type="datetimeFigureOut">
              <a:rPr lang="en-US" smtClean="0"/>
              <a:t>10/15/2020</a:t>
            </a:fld>
            <a:endParaRPr lang="en-US"/>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pPr marL="17328">
              <a:lnSpc>
                <a:spcPts val="1312"/>
              </a:lnSpc>
            </a:pPr>
            <a:fld id="{81D60167-4931-47E6-BA6A-407CBD079E47}" type="slidenum">
              <a:rPr lang="ru-RU" spc="5" smtClean="0"/>
              <a:pPr marL="17328">
                <a:lnSpc>
                  <a:spcPts val="1312"/>
                </a:lnSpc>
              </a:pPr>
              <a:t>‹#›</a:t>
            </a:fld>
            <a:endParaRPr lang="ru-RU" spc="5" dirty="0"/>
          </a:p>
        </p:txBody>
      </p:sp>
    </p:spTree>
    <p:extLst>
      <p:ext uri="{BB962C8B-B14F-4D97-AF65-F5344CB8AC3E}">
        <p14:creationId xmlns:p14="http://schemas.microsoft.com/office/powerpoint/2010/main" val="645170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1D8BD707-D9CF-40AE-B4C6-C98DA3205C09}" type="datetimeFigureOut">
              <a:rPr lang="en-US" smtClean="0"/>
              <a:t>10/15/2020</a:t>
            </a:fld>
            <a:endParaRPr lang="en-US"/>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pPr marL="17328">
              <a:lnSpc>
                <a:spcPts val="1312"/>
              </a:lnSpc>
            </a:pPr>
            <a:fld id="{81D60167-4931-47E6-BA6A-407CBD079E47}" type="slidenum">
              <a:rPr lang="ru-RU" spc="5" smtClean="0"/>
              <a:pPr marL="17328">
                <a:lnSpc>
                  <a:spcPts val="1312"/>
                </a:lnSpc>
              </a:pPr>
              <a:t>‹#›</a:t>
            </a:fld>
            <a:endParaRPr lang="ru-RU" spc="5" dirty="0"/>
          </a:p>
        </p:txBody>
      </p:sp>
    </p:spTree>
    <p:extLst>
      <p:ext uri="{BB962C8B-B14F-4D97-AF65-F5344CB8AC3E}">
        <p14:creationId xmlns:p14="http://schemas.microsoft.com/office/powerpoint/2010/main" val="4165184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1D8BD707-D9CF-40AE-B4C6-C98DA3205C09}" type="datetimeFigureOut">
              <a:rPr lang="en-US" smtClean="0"/>
              <a:t>10/15/2020</a:t>
            </a:fld>
            <a:endParaRPr lang="en-US"/>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pPr marL="17328">
              <a:lnSpc>
                <a:spcPts val="1312"/>
              </a:lnSpc>
            </a:pPr>
            <a:fld id="{81D60167-4931-47E6-BA6A-407CBD079E47}" type="slidenum">
              <a:rPr lang="ru-RU" spc="5" smtClean="0"/>
              <a:pPr marL="17328">
                <a:lnSpc>
                  <a:spcPts val="1312"/>
                </a:lnSpc>
              </a:pPr>
              <a:t>‹#›</a:t>
            </a:fld>
            <a:endParaRPr lang="ru-RU" spc="5" dirty="0"/>
          </a:p>
        </p:txBody>
      </p:sp>
    </p:spTree>
    <p:extLst>
      <p:ext uri="{BB962C8B-B14F-4D97-AF65-F5344CB8AC3E}">
        <p14:creationId xmlns:p14="http://schemas.microsoft.com/office/powerpoint/2010/main" val="283777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1D8BD707-D9CF-40AE-B4C6-C98DA3205C09}" type="datetimeFigureOut">
              <a:rPr lang="en-US" smtClean="0"/>
              <a:t>10/15/2020</a:t>
            </a:fld>
            <a:endParaRPr lang="en-US"/>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pPr marL="17328">
              <a:lnSpc>
                <a:spcPts val="1312"/>
              </a:lnSpc>
            </a:pPr>
            <a:fld id="{81D60167-4931-47E6-BA6A-407CBD079E47}" type="slidenum">
              <a:rPr lang="ru-RU" spc="5" smtClean="0"/>
              <a:pPr marL="17328">
                <a:lnSpc>
                  <a:spcPts val="1312"/>
                </a:lnSpc>
              </a:pPr>
              <a:t>‹#›</a:t>
            </a:fld>
            <a:endParaRPr lang="ru-RU" spc="5" dirty="0"/>
          </a:p>
        </p:txBody>
      </p:sp>
    </p:spTree>
    <p:extLst>
      <p:ext uri="{BB962C8B-B14F-4D97-AF65-F5344CB8AC3E}">
        <p14:creationId xmlns:p14="http://schemas.microsoft.com/office/powerpoint/2010/main" val="450497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D8BD707-D9CF-40AE-B4C6-C98DA3205C09}" type="datetimeFigureOut">
              <a:rPr lang="en-US" smtClean="0"/>
              <a:t>10/15/2020</a:t>
            </a:fld>
            <a:endParaRPr lang="en-US"/>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pPr marL="17328">
              <a:lnSpc>
                <a:spcPts val="1312"/>
              </a:lnSpc>
            </a:pPr>
            <a:fld id="{81D60167-4931-47E6-BA6A-407CBD079E47}" type="slidenum">
              <a:rPr lang="ru-RU" spc="5" smtClean="0"/>
              <a:pPr marL="17328">
                <a:lnSpc>
                  <a:spcPts val="1312"/>
                </a:lnSpc>
              </a:pPr>
              <a:t>‹#›</a:t>
            </a:fld>
            <a:endParaRPr lang="ru-RU" spc="5" dirty="0"/>
          </a:p>
        </p:txBody>
      </p:sp>
    </p:spTree>
    <p:extLst>
      <p:ext uri="{BB962C8B-B14F-4D97-AF65-F5344CB8AC3E}">
        <p14:creationId xmlns:p14="http://schemas.microsoft.com/office/powerpoint/2010/main" val="4283313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1D8BD707-D9CF-40AE-B4C6-C98DA3205C09}" type="datetimeFigureOut">
              <a:rPr lang="en-US" smtClean="0"/>
              <a:t>10/15/2020</a:t>
            </a:fld>
            <a:endParaRPr lang="en-US"/>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pPr marL="17328">
              <a:lnSpc>
                <a:spcPts val="1312"/>
              </a:lnSpc>
            </a:pPr>
            <a:fld id="{81D60167-4931-47E6-BA6A-407CBD079E47}" type="slidenum">
              <a:rPr lang="ru-RU" spc="5" smtClean="0"/>
              <a:pPr marL="17328">
                <a:lnSpc>
                  <a:spcPts val="1312"/>
                </a:lnSpc>
              </a:pPr>
              <a:t>‹#›</a:t>
            </a:fld>
            <a:endParaRPr lang="ru-RU" spc="5" dirty="0"/>
          </a:p>
        </p:txBody>
      </p:sp>
    </p:spTree>
    <p:extLst>
      <p:ext uri="{BB962C8B-B14F-4D97-AF65-F5344CB8AC3E}">
        <p14:creationId xmlns:p14="http://schemas.microsoft.com/office/powerpoint/2010/main" val="3703276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1D8BD707-D9CF-40AE-B4C6-C98DA3205C09}" type="datetimeFigureOut">
              <a:rPr lang="en-US" smtClean="0"/>
              <a:t>10/15/2020</a:t>
            </a:fld>
            <a:endParaRPr lang="en-US"/>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pPr marL="17328">
              <a:lnSpc>
                <a:spcPts val="1312"/>
              </a:lnSpc>
            </a:pPr>
            <a:fld id="{81D60167-4931-47E6-BA6A-407CBD079E47}" type="slidenum">
              <a:rPr lang="ru-RU" spc="5" smtClean="0"/>
              <a:pPr marL="17328">
                <a:lnSpc>
                  <a:spcPts val="1312"/>
                </a:lnSpc>
              </a:pPr>
              <a:t>‹#›</a:t>
            </a:fld>
            <a:endParaRPr lang="ru-RU" spc="5" dirty="0"/>
          </a:p>
        </p:txBody>
      </p:sp>
    </p:spTree>
    <p:extLst>
      <p:ext uri="{BB962C8B-B14F-4D97-AF65-F5344CB8AC3E}">
        <p14:creationId xmlns:p14="http://schemas.microsoft.com/office/powerpoint/2010/main" val="2850466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10/15/2020</a:t>
            </a:fld>
            <a:endParaRPr lang="en-US"/>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17328">
              <a:lnSpc>
                <a:spcPts val="1312"/>
              </a:lnSpc>
            </a:pPr>
            <a:fld id="{81D60167-4931-47E6-BA6A-407CBD079E47}" type="slidenum">
              <a:rPr lang="ru-RU" spc="5" smtClean="0"/>
              <a:pPr marL="17328">
                <a:lnSpc>
                  <a:spcPts val="1312"/>
                </a:lnSpc>
              </a:pPr>
              <a:t>‹#›</a:t>
            </a:fld>
            <a:endParaRPr lang="ru-RU" spc="5" dirty="0"/>
          </a:p>
        </p:txBody>
      </p:sp>
    </p:spTree>
    <p:extLst>
      <p:ext uri="{BB962C8B-B14F-4D97-AF65-F5344CB8AC3E}">
        <p14:creationId xmlns:p14="http://schemas.microsoft.com/office/powerpoint/2010/main" val="327387016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24.gif"/><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gif"/><Relationship Id="rId9"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hyperlink" Target="https://www.ncbi.nlm.nih.gov/pubmed/?term=Acharya%20D%5bAuthor%5d&amp;cauthor=true&amp;cauthor_uid=32457522" TargetMode="External"/><Relationship Id="rId7" Type="http://schemas.openxmlformats.org/officeDocument/2006/relationships/image" Target="../media/image31.gif"/><Relationship Id="rId2"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hyperlink" Target="https://www.ncbi.nlm.nih.gov/pubmed/?term=Gack%20MU%5bAuthor%5d&amp;cauthor=true&amp;cauthor_uid=32457522" TargetMode="External"/><Relationship Id="rId4" Type="http://schemas.openxmlformats.org/officeDocument/2006/relationships/hyperlink" Target="https://www.ncbi.nlm.nih.gov/pubmed/?term=Liu%20G%5bAuthor%5d&amp;cauthor=true&amp;cauthor_uid=32457522"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hyperlink" Target="https://pubmed.ncbi.nlm.nih.gov/32026148/" TargetMode="External"/><Relationship Id="rId2" Type="http://schemas.openxmlformats.org/officeDocument/2006/relationships/image" Target="../media/image36.png"/><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1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E8554D-F9ED-704E-B428-1C1C239DE38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4407" y="565325"/>
            <a:ext cx="9144000" cy="4805916"/>
          </a:xfrm>
          <a:prstGeom prst="rect">
            <a:avLst/>
          </a:prstGeom>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2057" y="5937250"/>
            <a:ext cx="3182937" cy="92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EE810077-DD24-4F5C-BED7-7B65536A3BC9}"/>
              </a:ext>
            </a:extLst>
          </p:cNvPr>
          <p:cNvSpPr txBox="1"/>
          <p:nvPr/>
        </p:nvSpPr>
        <p:spPr>
          <a:xfrm>
            <a:off x="4114800" y="2968283"/>
            <a:ext cx="914400" cy="914400"/>
          </a:xfrm>
          <a:prstGeom prst="rect">
            <a:avLst/>
          </a:prstGeom>
          <a:noFill/>
        </p:spPr>
        <p:txBody>
          <a:bodyPr wrap="square" rtlCol="0">
            <a:spAutoFit/>
          </a:bodyPr>
          <a:lstStyle/>
          <a:p>
            <a:endParaRPr lang="ru-RU" dirty="0"/>
          </a:p>
        </p:txBody>
      </p:sp>
      <p:sp>
        <p:nvSpPr>
          <p:cNvPr id="3" name="TextBox 2">
            <a:extLst>
              <a:ext uri="{FF2B5EF4-FFF2-40B4-BE49-F238E27FC236}">
                <a16:creationId xmlns:a16="http://schemas.microsoft.com/office/drawing/2014/main" id="{F593012C-8543-49BE-82D6-1A8B8E6014F2}"/>
              </a:ext>
            </a:extLst>
          </p:cNvPr>
          <p:cNvSpPr txBox="1"/>
          <p:nvPr/>
        </p:nvSpPr>
        <p:spPr>
          <a:xfrm>
            <a:off x="661183" y="2180492"/>
            <a:ext cx="7990448" cy="1923604"/>
          </a:xfrm>
          <a:prstGeom prst="rect">
            <a:avLst/>
          </a:prstGeom>
          <a:solidFill>
            <a:schemeClr val="bg1"/>
          </a:solidFill>
        </p:spPr>
        <p:txBody>
          <a:bodyPr wrap="square" rtlCol="0">
            <a:spAutoFit/>
          </a:bodyPr>
          <a:lstStyle/>
          <a:p>
            <a:r>
              <a:rPr lang="ru-RU" sz="3600" b="1" dirty="0"/>
              <a:t>ИНТЕРФЕРОНЫ-БЕРЕЖНАЯ ЗАЩИТА ОТ     ВИРУСОВ </a:t>
            </a:r>
          </a:p>
          <a:p>
            <a:r>
              <a:rPr lang="ru-RU" sz="3600" b="1" dirty="0" err="1"/>
              <a:t>Фармконсультирование</a:t>
            </a:r>
            <a:r>
              <a:rPr lang="ru-RU" sz="3600" b="1" dirty="0"/>
              <a:t> в аптеке.</a:t>
            </a:r>
          </a:p>
          <a:p>
            <a:endParaRPr lang="ru-RU" sz="1100" dirty="0"/>
          </a:p>
        </p:txBody>
      </p:sp>
    </p:spTree>
    <p:extLst>
      <p:ext uri="{BB962C8B-B14F-4D97-AF65-F5344CB8AC3E}">
        <p14:creationId xmlns:p14="http://schemas.microsoft.com/office/powerpoint/2010/main" val="2166635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E0D51-92F9-AB4D-B12B-60F9970F0155}"/>
              </a:ext>
            </a:extLst>
          </p:cNvPr>
          <p:cNvSpPr txBox="1">
            <a:spLocks/>
          </p:cNvSpPr>
          <p:nvPr/>
        </p:nvSpPr>
        <p:spPr>
          <a:xfrm>
            <a:off x="354012" y="378497"/>
            <a:ext cx="8435975" cy="861774"/>
          </a:xfrm>
          <a:prstGeom prst="rect">
            <a:avLst/>
          </a:prstGeom>
        </p:spPr>
        <p:txBody>
          <a:bodyPr wrap="square" lIns="0" tIns="0" rIns="0" bIns="0">
            <a:spAutoFit/>
          </a:bodyPr>
          <a:lstStyle>
            <a:lvl1pPr>
              <a:defRPr sz="4300" b="1" i="0">
                <a:solidFill>
                  <a:srgbClr val="D20001"/>
                </a:solidFill>
                <a:latin typeface="Arial"/>
                <a:ea typeface="+mj-ea"/>
                <a:cs typeface="Arial"/>
              </a:defRPr>
            </a:lvl1pPr>
          </a:lstStyle>
          <a:p>
            <a:pPr algn="ctr"/>
            <a:r>
              <a:rPr lang="en-US" sz="2800" kern="0" dirty="0">
                <a:solidFill>
                  <a:srgbClr val="C00000"/>
                </a:solidFill>
                <a:latin typeface="Helvetica" pitchFamily="2" charset="0"/>
              </a:rPr>
              <a:t>SARS-CoV-2</a:t>
            </a:r>
            <a:r>
              <a:rPr lang="en-US" sz="2800" kern="0" dirty="0">
                <a:solidFill>
                  <a:schemeClr val="tx1">
                    <a:lumMod val="65000"/>
                    <a:lumOff val="35000"/>
                  </a:schemeClr>
                </a:solidFill>
                <a:latin typeface="Helvetica" pitchFamily="2" charset="0"/>
              </a:rPr>
              <a:t> </a:t>
            </a:r>
            <a:r>
              <a:rPr lang="ru-RU" sz="2800" kern="0" dirty="0">
                <a:solidFill>
                  <a:srgbClr val="C00000"/>
                </a:solidFill>
                <a:latin typeface="Helvetica" pitchFamily="2" charset="0"/>
              </a:rPr>
              <a:t>ПОДАВЛЯЕТ СИНТЕЗ ЭНДОГЕННОГО ИНТЕРФЕРОНА </a:t>
            </a:r>
            <a:endParaRPr lang="x-none" sz="2800" kern="0" dirty="0">
              <a:solidFill>
                <a:srgbClr val="C00000"/>
              </a:solidFill>
              <a:latin typeface="Helvetica" pitchFamily="2" charset="0"/>
            </a:endParaRPr>
          </a:p>
        </p:txBody>
      </p:sp>
      <p:sp>
        <p:nvSpPr>
          <p:cNvPr id="5" name="TextBox 4">
            <a:extLst>
              <a:ext uri="{FF2B5EF4-FFF2-40B4-BE49-F238E27FC236}">
                <a16:creationId xmlns:a16="http://schemas.microsoft.com/office/drawing/2014/main" id="{3919548A-A6F5-6146-B860-7F95E0496DBD}"/>
              </a:ext>
            </a:extLst>
          </p:cNvPr>
          <p:cNvSpPr txBox="1"/>
          <p:nvPr/>
        </p:nvSpPr>
        <p:spPr>
          <a:xfrm>
            <a:off x="524866" y="6295453"/>
            <a:ext cx="8446608" cy="276999"/>
          </a:xfrm>
          <a:prstGeom prst="rect">
            <a:avLst/>
          </a:prstGeom>
          <a:noFill/>
        </p:spPr>
        <p:txBody>
          <a:bodyPr wrap="square" rtlCol="0">
            <a:spAutoFit/>
          </a:bodyPr>
          <a:lstStyle/>
          <a:p>
            <a:r>
              <a:rPr lang="en-GB" sz="1200" dirty="0">
                <a:solidFill>
                  <a:schemeClr val="tx1">
                    <a:lumMod val="65000"/>
                    <a:lumOff val="35000"/>
                  </a:schemeClr>
                </a:solidFill>
                <a:latin typeface="Helvetica" pitchFamily="2" charset="0"/>
              </a:rPr>
              <a:t>https://</a:t>
            </a:r>
            <a:r>
              <a:rPr lang="en-GB" sz="1200" dirty="0" err="1">
                <a:solidFill>
                  <a:schemeClr val="tx1">
                    <a:lumMod val="65000"/>
                    <a:lumOff val="35000"/>
                  </a:schemeClr>
                </a:solidFill>
                <a:latin typeface="Helvetica" pitchFamily="2" charset="0"/>
              </a:rPr>
              <a:t>curriculum.covidstudentresponse.org</a:t>
            </a:r>
            <a:r>
              <a:rPr lang="en-GB" sz="1200" dirty="0">
                <a:solidFill>
                  <a:schemeClr val="tx1">
                    <a:lumMod val="65000"/>
                    <a:lumOff val="35000"/>
                  </a:schemeClr>
                </a:solidFill>
                <a:latin typeface="Helvetica" pitchFamily="2" charset="0"/>
              </a:rPr>
              <a:t>/module-1-from-bench-to-bedside/basic-virology-and-immunology</a:t>
            </a:r>
            <a:endParaRPr lang="x-none" sz="1200" dirty="0">
              <a:solidFill>
                <a:schemeClr val="tx1">
                  <a:lumMod val="65000"/>
                  <a:lumOff val="35000"/>
                </a:schemeClr>
              </a:solidFill>
              <a:latin typeface="Helvetica" pitchFamily="2" charset="0"/>
            </a:endParaRPr>
          </a:p>
        </p:txBody>
      </p:sp>
      <p:grpSp>
        <p:nvGrpSpPr>
          <p:cNvPr id="15" name="Group 14">
            <a:extLst>
              <a:ext uri="{FF2B5EF4-FFF2-40B4-BE49-F238E27FC236}">
                <a16:creationId xmlns:a16="http://schemas.microsoft.com/office/drawing/2014/main" id="{9169AC4F-78FD-9A40-82CA-B7C2B9950178}"/>
              </a:ext>
            </a:extLst>
          </p:cNvPr>
          <p:cNvGrpSpPr/>
          <p:nvPr/>
        </p:nvGrpSpPr>
        <p:grpSpPr>
          <a:xfrm>
            <a:off x="747417" y="1240271"/>
            <a:ext cx="8098871" cy="4799022"/>
            <a:chOff x="747417" y="1240271"/>
            <a:chExt cx="8098871" cy="4799022"/>
          </a:xfrm>
        </p:grpSpPr>
        <p:grpSp>
          <p:nvGrpSpPr>
            <p:cNvPr id="11" name="Group 10">
              <a:extLst>
                <a:ext uri="{FF2B5EF4-FFF2-40B4-BE49-F238E27FC236}">
                  <a16:creationId xmlns:a16="http://schemas.microsoft.com/office/drawing/2014/main" id="{B9E3F5B6-7763-094E-A5F9-134BBEC76608}"/>
                </a:ext>
              </a:extLst>
            </p:cNvPr>
            <p:cNvGrpSpPr/>
            <p:nvPr/>
          </p:nvGrpSpPr>
          <p:grpSpPr>
            <a:xfrm>
              <a:off x="1228793" y="1240271"/>
              <a:ext cx="7617495" cy="4799022"/>
              <a:chOff x="446567" y="1240271"/>
              <a:chExt cx="7617495" cy="4799022"/>
            </a:xfrm>
          </p:grpSpPr>
          <p:pic>
            <p:nvPicPr>
              <p:cNvPr id="4" name="Picture 3">
                <a:extLst>
                  <a:ext uri="{FF2B5EF4-FFF2-40B4-BE49-F238E27FC236}">
                    <a16:creationId xmlns:a16="http://schemas.microsoft.com/office/drawing/2014/main" id="{D9D2C8FC-1A50-6445-A479-13BD23D040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6567" y="1240271"/>
                <a:ext cx="7617495" cy="4799022"/>
              </a:xfrm>
              <a:prstGeom prst="rect">
                <a:avLst/>
              </a:prstGeom>
            </p:spPr>
          </p:pic>
          <p:pic>
            <p:nvPicPr>
              <p:cNvPr id="10" name="Picture 9">
                <a:extLst>
                  <a:ext uri="{FF2B5EF4-FFF2-40B4-BE49-F238E27FC236}">
                    <a16:creationId xmlns:a16="http://schemas.microsoft.com/office/drawing/2014/main" id="{57239EE5-50B7-9445-9569-A2BF84C7A78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15507" y="4361859"/>
                <a:ext cx="3350437" cy="1255869"/>
              </a:xfrm>
              <a:prstGeom prst="rect">
                <a:avLst/>
              </a:prstGeom>
            </p:spPr>
          </p:pic>
        </p:grpSp>
        <p:sp>
          <p:nvSpPr>
            <p:cNvPr id="8" name="Frame 7">
              <a:extLst>
                <a:ext uri="{FF2B5EF4-FFF2-40B4-BE49-F238E27FC236}">
                  <a16:creationId xmlns:a16="http://schemas.microsoft.com/office/drawing/2014/main" id="{6E3F2D76-4BC5-A04C-85AE-D0E41BAC429D}"/>
                </a:ext>
              </a:extLst>
            </p:cNvPr>
            <p:cNvSpPr/>
            <p:nvPr/>
          </p:nvSpPr>
          <p:spPr>
            <a:xfrm>
              <a:off x="5194738" y="2586498"/>
              <a:ext cx="1541721" cy="802759"/>
            </a:xfrm>
            <a:prstGeom prst="frame">
              <a:avLst>
                <a:gd name="adj1" fmla="val 2035"/>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sp>
          <p:nvSpPr>
            <p:cNvPr id="14" name="TextBox 13">
              <a:extLst>
                <a:ext uri="{FF2B5EF4-FFF2-40B4-BE49-F238E27FC236}">
                  <a16:creationId xmlns:a16="http://schemas.microsoft.com/office/drawing/2014/main" id="{B5169FDB-F98A-6B48-AB4A-AA230188E177}"/>
                </a:ext>
              </a:extLst>
            </p:cNvPr>
            <p:cNvSpPr txBox="1"/>
            <p:nvPr/>
          </p:nvSpPr>
          <p:spPr>
            <a:xfrm>
              <a:off x="747417" y="4284967"/>
              <a:ext cx="3739523" cy="1754326"/>
            </a:xfrm>
            <a:prstGeom prst="rect">
              <a:avLst/>
            </a:prstGeom>
            <a:noFill/>
          </p:spPr>
          <p:txBody>
            <a:bodyPr wrap="square" rtlCol="0">
              <a:spAutoFit/>
            </a:bodyPr>
            <a:lstStyle/>
            <a:p>
              <a:r>
                <a:rPr lang="en-US" kern="0" dirty="0">
                  <a:solidFill>
                    <a:schemeClr val="tx1">
                      <a:lumMod val="65000"/>
                      <a:lumOff val="35000"/>
                    </a:schemeClr>
                  </a:solidFill>
                  <a:latin typeface="Helvetica" pitchFamily="2" charset="0"/>
                </a:rPr>
                <a:t>SARS-CoV-2</a:t>
              </a:r>
              <a:r>
                <a:rPr lang="ru-RU" kern="0" dirty="0">
                  <a:solidFill>
                    <a:schemeClr val="tx1">
                      <a:lumMod val="65000"/>
                      <a:lumOff val="35000"/>
                    </a:schemeClr>
                  </a:solidFill>
                  <a:latin typeface="Helvetica" pitchFamily="2" charset="0"/>
                </a:rPr>
                <a:t> тормозит выработку собственного интерферона, а следовательно «пускает» иммунитет в направление цитокинового шторма</a:t>
              </a:r>
              <a:endParaRPr lang="x-none" dirty="0"/>
            </a:p>
          </p:txBody>
        </p:sp>
      </p:grpSp>
    </p:spTree>
    <p:extLst>
      <p:ext uri="{BB962C8B-B14F-4D97-AF65-F5344CB8AC3E}">
        <p14:creationId xmlns:p14="http://schemas.microsoft.com/office/powerpoint/2010/main" val="12449401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9">
            <a:extLst>
              <a:ext uri="{FF2B5EF4-FFF2-40B4-BE49-F238E27FC236}">
                <a16:creationId xmlns:a16="http://schemas.microsoft.com/office/drawing/2014/main" id="{AE469764-8967-CE4A-ADC2-EE98E4614C33}"/>
              </a:ext>
            </a:extLst>
          </p:cNvPr>
          <p:cNvGrpSpPr/>
          <p:nvPr/>
        </p:nvGrpSpPr>
        <p:grpSpPr>
          <a:xfrm>
            <a:off x="202018" y="866682"/>
            <a:ext cx="9144000" cy="5717177"/>
            <a:chOff x="0" y="713496"/>
            <a:chExt cx="9144000" cy="5717177"/>
          </a:xfrm>
        </p:grpSpPr>
        <p:pic>
          <p:nvPicPr>
            <p:cNvPr id="3" name="Imagen 6" descr="World_map_(blue_dots).svg.png">
              <a:extLst>
                <a:ext uri="{FF2B5EF4-FFF2-40B4-BE49-F238E27FC236}">
                  <a16:creationId xmlns:a16="http://schemas.microsoft.com/office/drawing/2014/main" id="{B0E34D3B-1753-F14E-B4E3-9B8902FC7D3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713496"/>
              <a:ext cx="9144000" cy="5717177"/>
            </a:xfrm>
            <a:prstGeom prst="rect">
              <a:avLst/>
            </a:prstGeom>
          </p:spPr>
        </p:pic>
        <p:pic>
          <p:nvPicPr>
            <p:cNvPr id="4" name="Imagen 7" descr="250px-Flag_of_Japan.svg.png">
              <a:extLst>
                <a:ext uri="{FF2B5EF4-FFF2-40B4-BE49-F238E27FC236}">
                  <a16:creationId xmlns:a16="http://schemas.microsoft.com/office/drawing/2014/main" id="{C11A5773-D67C-2A4D-BE79-D1A8BB78D35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77386" y="2823237"/>
              <a:ext cx="586403" cy="391717"/>
            </a:xfrm>
            <a:prstGeom prst="rect">
              <a:avLst/>
            </a:prstGeom>
            <a:ln>
              <a:noFill/>
            </a:ln>
            <a:effectLst>
              <a:outerShdw blurRad="292100" dist="139700" dir="2700000" algn="tl" rotWithShape="0">
                <a:srgbClr val="333333">
                  <a:alpha val="65000"/>
                </a:srgbClr>
              </a:outerShdw>
            </a:effectLst>
          </p:spPr>
        </p:pic>
        <p:pic>
          <p:nvPicPr>
            <p:cNvPr id="7" name="Imagen 10" descr="Canada.gif">
              <a:extLst>
                <a:ext uri="{FF2B5EF4-FFF2-40B4-BE49-F238E27FC236}">
                  <a16:creationId xmlns:a16="http://schemas.microsoft.com/office/drawing/2014/main" id="{187C550E-32BE-3D48-94DE-277545D8BBF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14258" y="2184113"/>
              <a:ext cx="620982" cy="310491"/>
            </a:xfrm>
            <a:prstGeom prst="rect">
              <a:avLst/>
            </a:prstGeom>
            <a:ln>
              <a:noFill/>
            </a:ln>
            <a:effectLst>
              <a:outerShdw blurRad="292100" dist="139700" dir="2700000" algn="tl" rotWithShape="0">
                <a:srgbClr val="333333">
                  <a:alpha val="65000"/>
                </a:srgbClr>
              </a:outerShdw>
            </a:effectLst>
          </p:spPr>
        </p:pic>
        <p:pic>
          <p:nvPicPr>
            <p:cNvPr id="9" name="Imagen 12" descr="Germania.jpg">
              <a:extLst>
                <a:ext uri="{FF2B5EF4-FFF2-40B4-BE49-F238E27FC236}">
                  <a16:creationId xmlns:a16="http://schemas.microsoft.com/office/drawing/2014/main" id="{332EAB64-77C7-4241-9B7E-618BAD9C973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61229" y="2494604"/>
              <a:ext cx="486651" cy="324592"/>
            </a:xfrm>
            <a:prstGeom prst="rect">
              <a:avLst/>
            </a:prstGeom>
            <a:ln>
              <a:noFill/>
            </a:ln>
            <a:effectLst>
              <a:outerShdw blurRad="292100" dist="139700" dir="2700000" algn="tl" rotWithShape="0">
                <a:srgbClr val="333333">
                  <a:alpha val="65000"/>
                </a:srgbClr>
              </a:outerShdw>
            </a:effectLst>
          </p:spPr>
        </p:pic>
        <p:pic>
          <p:nvPicPr>
            <p:cNvPr id="10" name="Imagen 13" descr="us.gif">
              <a:extLst>
                <a:ext uri="{FF2B5EF4-FFF2-40B4-BE49-F238E27FC236}">
                  <a16:creationId xmlns:a16="http://schemas.microsoft.com/office/drawing/2014/main" id="{DB210455-54F1-2B44-B38E-A3646F4065E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57217" y="2986033"/>
              <a:ext cx="515763" cy="271652"/>
            </a:xfrm>
            <a:prstGeom prst="rect">
              <a:avLst/>
            </a:prstGeom>
            <a:ln>
              <a:noFill/>
            </a:ln>
            <a:effectLst>
              <a:outerShdw blurRad="292100" dist="139700" dir="2700000" algn="tl" rotWithShape="0">
                <a:srgbClr val="333333">
                  <a:alpha val="65000"/>
                </a:srgbClr>
              </a:outerShdw>
            </a:effectLst>
          </p:spPr>
        </p:pic>
        <p:pic>
          <p:nvPicPr>
            <p:cNvPr id="11" name="Imagen 14" descr="china_l.png">
              <a:extLst>
                <a:ext uri="{FF2B5EF4-FFF2-40B4-BE49-F238E27FC236}">
                  <a16:creationId xmlns:a16="http://schemas.microsoft.com/office/drawing/2014/main" id="{09CDBB44-F21F-D04C-A2A7-6B203F0E42A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753771" y="3083440"/>
              <a:ext cx="522260" cy="348490"/>
            </a:xfrm>
            <a:prstGeom prst="rect">
              <a:avLst/>
            </a:prstGeom>
            <a:ln>
              <a:noFill/>
            </a:ln>
            <a:effectLst>
              <a:outerShdw blurRad="292100" dist="139700" dir="2700000" algn="tl" rotWithShape="0">
                <a:srgbClr val="333333">
                  <a:alpha val="65000"/>
                </a:srgbClr>
              </a:outerShdw>
            </a:effectLst>
          </p:spPr>
        </p:pic>
        <p:pic>
          <p:nvPicPr>
            <p:cNvPr id="12" name="Imagen 15" descr="250px-Flag_of_Spain.svg.png">
              <a:extLst>
                <a:ext uri="{FF2B5EF4-FFF2-40B4-BE49-F238E27FC236}">
                  <a16:creationId xmlns:a16="http://schemas.microsoft.com/office/drawing/2014/main" id="{49C7D4D8-5968-2642-AD7F-FC43DBF017E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056516" y="2921907"/>
              <a:ext cx="438693" cy="293047"/>
            </a:xfrm>
            <a:prstGeom prst="rect">
              <a:avLst/>
            </a:prstGeom>
            <a:ln>
              <a:noFill/>
            </a:ln>
            <a:effectLst>
              <a:outerShdw blurRad="292100" dist="139700" dir="2700000" algn="tl" rotWithShape="0">
                <a:srgbClr val="333333">
                  <a:alpha val="65000"/>
                </a:srgbClr>
              </a:outerShdw>
            </a:effectLst>
          </p:spPr>
        </p:pic>
        <p:pic>
          <p:nvPicPr>
            <p:cNvPr id="14" name="Imagen 17" descr="22815036_w640_h640_flag-velikobritanii-razmer.jpg">
              <a:extLst>
                <a:ext uri="{FF2B5EF4-FFF2-40B4-BE49-F238E27FC236}">
                  <a16:creationId xmlns:a16="http://schemas.microsoft.com/office/drawing/2014/main" id="{3369157D-F127-314D-8763-BA65E12BC4A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776578" y="2494604"/>
              <a:ext cx="559876" cy="279938"/>
            </a:xfrm>
            <a:prstGeom prst="rect">
              <a:avLst/>
            </a:prstGeom>
            <a:ln>
              <a:noFill/>
            </a:ln>
            <a:effectLst>
              <a:outerShdw blurRad="292100" dist="139700" dir="2700000" algn="tl" rotWithShape="0">
                <a:srgbClr val="333333">
                  <a:alpha val="65000"/>
                </a:srgbClr>
              </a:outerShdw>
            </a:effectLst>
          </p:spPr>
        </p:pic>
      </p:grpSp>
      <p:pic>
        <p:nvPicPr>
          <p:cNvPr id="17" name="Picture 16">
            <a:extLst>
              <a:ext uri="{FF2B5EF4-FFF2-40B4-BE49-F238E27FC236}">
                <a16:creationId xmlns:a16="http://schemas.microsoft.com/office/drawing/2014/main" id="{F676A2B6-65BD-5C4B-815B-BEABD438B46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701499" y="3063508"/>
            <a:ext cx="439080" cy="293047"/>
          </a:xfrm>
          <a:prstGeom prst="rect">
            <a:avLst/>
          </a:prstGeom>
        </p:spPr>
      </p:pic>
      <p:sp>
        <p:nvSpPr>
          <p:cNvPr id="18" name="Title 1">
            <a:extLst>
              <a:ext uri="{FF2B5EF4-FFF2-40B4-BE49-F238E27FC236}">
                <a16:creationId xmlns:a16="http://schemas.microsoft.com/office/drawing/2014/main" id="{F2F50EB2-F4DA-8B4E-9371-2023D9D5AECA}"/>
              </a:ext>
            </a:extLst>
          </p:cNvPr>
          <p:cNvSpPr txBox="1">
            <a:spLocks/>
          </p:cNvSpPr>
          <p:nvPr/>
        </p:nvSpPr>
        <p:spPr>
          <a:xfrm>
            <a:off x="354012" y="378497"/>
            <a:ext cx="8435975" cy="430887"/>
          </a:xfrm>
          <a:prstGeom prst="rect">
            <a:avLst/>
          </a:prstGeom>
        </p:spPr>
        <p:txBody>
          <a:bodyPr wrap="square" lIns="0" tIns="0" rIns="0" bIns="0">
            <a:spAutoFit/>
          </a:bodyPr>
          <a:lstStyle>
            <a:lvl1pPr>
              <a:defRPr sz="4300" b="1" i="0">
                <a:solidFill>
                  <a:srgbClr val="D20001"/>
                </a:solidFill>
                <a:latin typeface="Arial"/>
                <a:ea typeface="+mj-ea"/>
                <a:cs typeface="Arial"/>
              </a:defRPr>
            </a:lvl1pPr>
          </a:lstStyle>
          <a:p>
            <a:pPr algn="ctr"/>
            <a:r>
              <a:rPr lang="ru" sz="2800" kern="0">
                <a:latin typeface="Helvetica" pitchFamily="2" charset="0"/>
              </a:rPr>
              <a:t>ОБЗОР ЗАПАДНЫХ ИССЛЕДОВАНИЙ</a:t>
            </a:r>
            <a:endParaRPr lang="ru" sz="2800" kern="0" dirty="0">
              <a:latin typeface="Helvetica" pitchFamily="2" charset="0"/>
            </a:endParaRPr>
          </a:p>
        </p:txBody>
      </p:sp>
    </p:spTree>
    <p:extLst>
      <p:ext uri="{BB962C8B-B14F-4D97-AF65-F5344CB8AC3E}">
        <p14:creationId xmlns:p14="http://schemas.microsoft.com/office/powerpoint/2010/main" val="1223276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D2BD609-8B81-934A-9644-4F83E024552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5398" y="998494"/>
            <a:ext cx="1799381" cy="1187910"/>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8F0C537-78F7-F94E-82E9-F048BDF2BC41}"/>
              </a:ext>
            </a:extLst>
          </p:cNvPr>
          <p:cNvSpPr txBox="1"/>
          <p:nvPr/>
        </p:nvSpPr>
        <p:spPr>
          <a:xfrm>
            <a:off x="354011" y="3484237"/>
            <a:ext cx="8435976" cy="2862322"/>
          </a:xfrm>
          <a:prstGeom prst="rect">
            <a:avLst/>
          </a:prstGeom>
          <a:noFill/>
        </p:spPr>
        <p:txBody>
          <a:bodyPr wrap="square" rtlCol="0">
            <a:spAutoFit/>
          </a:bodyPr>
          <a:lstStyle/>
          <a:p>
            <a:r>
              <a:rPr lang="ru-RU" b="1" dirty="0">
                <a:solidFill>
                  <a:schemeClr val="accent6">
                    <a:lumMod val="75000"/>
                  </a:schemeClr>
                </a:solidFill>
                <a:latin typeface="Helvetica" pitchFamily="2" charset="0"/>
              </a:rPr>
              <a:t>Минимальные количества ИФН были обнаружены в периферической крови </a:t>
            </a:r>
            <a:r>
              <a:rPr lang="ru-RU" dirty="0">
                <a:solidFill>
                  <a:schemeClr val="tx1">
                    <a:lumMod val="65000"/>
                    <a:lumOff val="35000"/>
                  </a:schemeClr>
                </a:solidFill>
                <a:latin typeface="Helvetica" pitchFamily="2" charset="0"/>
              </a:rPr>
              <a:t>или легких у пациентов с тяжелым COVID-19, что контрастирует с тем, что наблюдается у пациентов, инфицированных </a:t>
            </a:r>
            <a:r>
              <a:rPr lang="ru-RU" dirty="0" err="1">
                <a:solidFill>
                  <a:schemeClr val="tx1">
                    <a:lumMod val="65000"/>
                    <a:lumOff val="35000"/>
                  </a:schemeClr>
                </a:solidFill>
                <a:latin typeface="Helvetica" pitchFamily="2" charset="0"/>
              </a:rPr>
              <a:t>высокопатогенными</a:t>
            </a:r>
            <a:r>
              <a:rPr lang="ru-RU" dirty="0">
                <a:solidFill>
                  <a:schemeClr val="tx1">
                    <a:lumMod val="65000"/>
                    <a:lumOff val="35000"/>
                  </a:schemeClr>
                </a:solidFill>
                <a:latin typeface="Helvetica" pitchFamily="2" charset="0"/>
              </a:rPr>
              <a:t> вирусами гриппа.</a:t>
            </a:r>
          </a:p>
          <a:p>
            <a:r>
              <a:rPr lang="ru-RU" dirty="0">
                <a:solidFill>
                  <a:schemeClr val="tx1">
                    <a:lumMod val="65000"/>
                    <a:lumOff val="35000"/>
                  </a:schemeClr>
                </a:solidFill>
                <a:latin typeface="Helvetica" pitchFamily="2" charset="0"/>
              </a:rPr>
              <a:t>Во время инкубационной фазы SARS-CoV-2 незаметно реплицируется в клетках хозяина, </a:t>
            </a:r>
            <a:r>
              <a:rPr lang="ru-RU" b="1" dirty="0">
                <a:solidFill>
                  <a:schemeClr val="accent6">
                    <a:lumMod val="75000"/>
                  </a:schemeClr>
                </a:solidFill>
                <a:latin typeface="Helvetica" pitchFamily="2" charset="0"/>
              </a:rPr>
              <a:t>не вызывая определяемого запуска системы IFN</a:t>
            </a:r>
            <a:r>
              <a:rPr lang="ru-RU" dirty="0">
                <a:solidFill>
                  <a:schemeClr val="tx1">
                    <a:lumMod val="65000"/>
                    <a:lumOff val="35000"/>
                  </a:schemeClr>
                </a:solidFill>
                <a:latin typeface="Helvetica" pitchFamily="2" charset="0"/>
              </a:rPr>
              <a:t>, что приводит к высокой вирусной нагрузке</a:t>
            </a:r>
            <a:r>
              <a:rPr lang="x-none" dirty="0">
                <a:solidFill>
                  <a:schemeClr val="tx1">
                    <a:lumMod val="65000"/>
                    <a:lumOff val="35000"/>
                  </a:schemeClr>
                </a:solidFill>
                <a:latin typeface="Helvetica" pitchFamily="2" charset="0"/>
              </a:rPr>
              <a:t> </a:t>
            </a:r>
            <a:endParaRPr lang="ru-RU" dirty="0">
              <a:solidFill>
                <a:schemeClr val="tx1">
                  <a:lumMod val="65000"/>
                  <a:lumOff val="35000"/>
                </a:schemeClr>
              </a:solidFill>
              <a:latin typeface="Helvetica" pitchFamily="2" charset="0"/>
            </a:endParaRPr>
          </a:p>
          <a:p>
            <a:r>
              <a:rPr lang="ru-RU" dirty="0">
                <a:solidFill>
                  <a:schemeClr val="tx1">
                    <a:lumMod val="65000"/>
                    <a:lumOff val="35000"/>
                  </a:schemeClr>
                </a:solidFill>
                <a:latin typeface="Helvetica" pitchFamily="2" charset="0"/>
              </a:rPr>
              <a:t>Нарушение регуляции системы IFN представляет собой ключевую детерминанту  патогенеза COVID-19, </a:t>
            </a:r>
            <a:r>
              <a:rPr lang="ru-RU" b="1" dirty="0">
                <a:solidFill>
                  <a:schemeClr val="accent6">
                    <a:lumMod val="75000"/>
                  </a:schemeClr>
                </a:solidFill>
                <a:latin typeface="Helvetica" pitchFamily="2" charset="0"/>
              </a:rPr>
              <a:t>подчеркивает потенциал IFN для терапевтического вмешательства</a:t>
            </a:r>
            <a:r>
              <a:rPr lang="ru-RU" dirty="0">
                <a:solidFill>
                  <a:schemeClr val="tx1">
                    <a:lumMod val="65000"/>
                    <a:lumOff val="35000"/>
                  </a:schemeClr>
                </a:solidFill>
                <a:latin typeface="Helvetica" pitchFamily="2" charset="0"/>
              </a:rPr>
              <a:t>. </a:t>
            </a:r>
            <a:r>
              <a:rPr lang="x-none" dirty="0">
                <a:solidFill>
                  <a:schemeClr val="tx1">
                    <a:lumMod val="65000"/>
                    <a:lumOff val="35000"/>
                  </a:schemeClr>
                </a:solidFill>
                <a:latin typeface="Helvetica" pitchFamily="2" charset="0"/>
              </a:rPr>
              <a:t> </a:t>
            </a:r>
            <a:endParaRPr lang="ru" dirty="0">
              <a:solidFill>
                <a:schemeClr val="tx1">
                  <a:lumMod val="65000"/>
                  <a:lumOff val="35000"/>
                </a:schemeClr>
              </a:solidFill>
              <a:latin typeface="Helvetica" pitchFamily="2" charset="0"/>
            </a:endParaRPr>
          </a:p>
        </p:txBody>
      </p:sp>
      <p:sp>
        <p:nvSpPr>
          <p:cNvPr id="9" name="TextBox 8">
            <a:extLst>
              <a:ext uri="{FF2B5EF4-FFF2-40B4-BE49-F238E27FC236}">
                <a16:creationId xmlns:a16="http://schemas.microsoft.com/office/drawing/2014/main" id="{F62A8CBC-C9FD-3F4B-8360-8B7F6AD5C6C9}"/>
              </a:ext>
            </a:extLst>
          </p:cNvPr>
          <p:cNvSpPr txBox="1"/>
          <p:nvPr/>
        </p:nvSpPr>
        <p:spPr>
          <a:xfrm>
            <a:off x="545398" y="2272114"/>
            <a:ext cx="1792177" cy="369332"/>
          </a:xfrm>
          <a:prstGeom prst="rect">
            <a:avLst/>
          </a:prstGeom>
          <a:noFill/>
        </p:spPr>
        <p:txBody>
          <a:bodyPr wrap="square" rtlCol="0">
            <a:spAutoFit/>
          </a:bodyPr>
          <a:lstStyle/>
          <a:p>
            <a:pPr algn="ctr"/>
            <a:r>
              <a:rPr lang="ru-RU" dirty="0">
                <a:solidFill>
                  <a:schemeClr val="tx1">
                    <a:lumMod val="65000"/>
                    <a:lumOff val="35000"/>
                  </a:schemeClr>
                </a:solidFill>
                <a:latin typeface="Helvetica" pitchFamily="2" charset="0"/>
              </a:rPr>
              <a:t>США</a:t>
            </a:r>
            <a:endParaRPr lang="x-none" dirty="0">
              <a:solidFill>
                <a:schemeClr val="tx1">
                  <a:lumMod val="65000"/>
                  <a:lumOff val="35000"/>
                </a:schemeClr>
              </a:solidFill>
              <a:latin typeface="Helvetica" pitchFamily="2" charset="0"/>
            </a:endParaRPr>
          </a:p>
        </p:txBody>
      </p:sp>
      <p:sp>
        <p:nvSpPr>
          <p:cNvPr id="14" name="TextBox 13">
            <a:extLst>
              <a:ext uri="{FF2B5EF4-FFF2-40B4-BE49-F238E27FC236}">
                <a16:creationId xmlns:a16="http://schemas.microsoft.com/office/drawing/2014/main" id="{2A8AD096-B396-6248-AB45-D51427F39B81}"/>
              </a:ext>
            </a:extLst>
          </p:cNvPr>
          <p:cNvSpPr txBox="1"/>
          <p:nvPr/>
        </p:nvSpPr>
        <p:spPr>
          <a:xfrm>
            <a:off x="354011" y="6356137"/>
            <a:ext cx="8244589" cy="276999"/>
          </a:xfrm>
          <a:prstGeom prst="rect">
            <a:avLst/>
          </a:prstGeom>
          <a:noFill/>
        </p:spPr>
        <p:txBody>
          <a:bodyPr wrap="square" rtlCol="0">
            <a:spAutoFit/>
          </a:bodyPr>
          <a:lstStyle/>
          <a:p>
            <a:pPr lvl="0" eaLnBrk="0" fontAlgn="base" hangingPunct="0">
              <a:spcBef>
                <a:spcPct val="0"/>
              </a:spcBef>
              <a:spcAft>
                <a:spcPct val="0"/>
              </a:spcAft>
            </a:pPr>
            <a:r>
              <a:rPr lang="en-US" altLang="x-none" sz="1200" i="1" dirty="0">
                <a:solidFill>
                  <a:schemeClr val="tx1">
                    <a:lumMod val="65000"/>
                    <a:lumOff val="35000"/>
                  </a:schemeClr>
                </a:solidFill>
                <a:latin typeface="Helvetica" pitchFamily="2" charset="0"/>
                <a:ea typeface="Times New Roman" panose="02020603050405020304" pitchFamily="18" charset="0"/>
                <a:cs typeface="Times New Roman" panose="02020603050405020304" pitchFamily="18" charset="0"/>
              </a:rPr>
              <a:t>Dysregulation of type I interferon responses in COVID-19</a:t>
            </a:r>
            <a:r>
              <a:rPr lang="ru-RU" altLang="x-none" sz="1200" i="1" dirty="0">
                <a:solidFill>
                  <a:schemeClr val="tx1">
                    <a:lumMod val="65000"/>
                    <a:lumOff val="35000"/>
                  </a:schemeClr>
                </a:solidFill>
                <a:latin typeface="Helvetica" pitchFamily="2" charset="0"/>
              </a:rPr>
              <a:t> </a:t>
            </a:r>
            <a:r>
              <a:rPr lang="en-US" altLang="x-none" sz="1200" i="1" dirty="0">
                <a:solidFill>
                  <a:schemeClr val="tx1">
                    <a:lumMod val="65000"/>
                    <a:lumOff val="35000"/>
                  </a:schemeClr>
                </a:solidFill>
                <a:latin typeface="Helvetica" pitchFamily="2"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Dhiraj Acharya</a:t>
            </a:r>
            <a:r>
              <a:rPr lang="en-US" altLang="x-none" sz="1200" i="1" dirty="0">
                <a:solidFill>
                  <a:schemeClr val="tx1">
                    <a:lumMod val="65000"/>
                    <a:lumOff val="35000"/>
                  </a:schemeClr>
                </a:solidFill>
                <a:latin typeface="Helvetica" pitchFamily="2" charset="0"/>
                <a:ea typeface="Times New Roman" panose="02020603050405020304" pitchFamily="18" charset="0"/>
                <a:cs typeface="Times New Roman" panose="02020603050405020304" pitchFamily="18" charset="0"/>
              </a:rPr>
              <a:t>, </a:t>
            </a:r>
            <a:r>
              <a:rPr lang="en-US" altLang="x-none" sz="1200" i="1" dirty="0">
                <a:solidFill>
                  <a:schemeClr val="tx1">
                    <a:lumMod val="65000"/>
                    <a:lumOff val="35000"/>
                  </a:schemeClr>
                </a:solidFill>
                <a:latin typeface="Helvetica" pitchFamily="2"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GuanQun Liu</a:t>
            </a:r>
            <a:r>
              <a:rPr lang="en-US" altLang="x-none" sz="1200" i="1" dirty="0">
                <a:solidFill>
                  <a:schemeClr val="tx1">
                    <a:lumMod val="65000"/>
                    <a:lumOff val="35000"/>
                  </a:schemeClr>
                </a:solidFill>
                <a:latin typeface="Helvetica" pitchFamily="2" charset="0"/>
                <a:ea typeface="Times New Roman" panose="02020603050405020304" pitchFamily="18" charset="0"/>
                <a:cs typeface="Times New Roman" panose="02020603050405020304" pitchFamily="18" charset="0"/>
              </a:rPr>
              <a:t>, and </a:t>
            </a:r>
            <a:r>
              <a:rPr lang="en-US" altLang="x-none" sz="1200" i="1" dirty="0">
                <a:solidFill>
                  <a:schemeClr val="tx1">
                    <a:lumMod val="65000"/>
                    <a:lumOff val="35000"/>
                  </a:schemeClr>
                </a:solidFill>
                <a:latin typeface="Helvetica" pitchFamily="2" charset="0"/>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Michaela U. Gack</a:t>
            </a:r>
            <a:endParaRPr lang="en-US" altLang="x-none" sz="1200" i="1" dirty="0">
              <a:solidFill>
                <a:schemeClr val="tx1">
                  <a:lumMod val="65000"/>
                  <a:lumOff val="35000"/>
                </a:schemeClr>
              </a:solidFill>
              <a:latin typeface="Helvetica" pitchFamily="2" charset="0"/>
            </a:endParaRPr>
          </a:p>
        </p:txBody>
      </p:sp>
      <p:pic>
        <p:nvPicPr>
          <p:cNvPr id="4" name="Picture 3">
            <a:extLst>
              <a:ext uri="{FF2B5EF4-FFF2-40B4-BE49-F238E27FC236}">
                <a16:creationId xmlns:a16="http://schemas.microsoft.com/office/drawing/2014/main" id="{FB052296-8B7F-9147-B86C-F2B3C26E8D0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720855" y="1324117"/>
            <a:ext cx="3668233" cy="2093884"/>
          </a:xfrm>
          <a:prstGeom prst="rect">
            <a:avLst/>
          </a:prstGeom>
          <a:ln>
            <a:noFill/>
          </a:ln>
          <a:effectLst>
            <a:outerShdw blurRad="292100" dist="139700" dir="2700000" algn="tl" rotWithShape="0">
              <a:srgbClr val="333333">
                <a:alpha val="65000"/>
              </a:srgbClr>
            </a:outerShdw>
          </a:effectLst>
        </p:spPr>
      </p:pic>
      <p:pic>
        <p:nvPicPr>
          <p:cNvPr id="2049" name="Picture 1" descr="corresponding author">
            <a:extLst>
              <a:ext uri="{FF2B5EF4-FFF2-40B4-BE49-F238E27FC236}">
                <a16:creationId xmlns:a16="http://schemas.microsoft.com/office/drawing/2014/main" id="{D34270BE-B287-A749-892A-F12AC23B6CD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0" y="457200"/>
            <a:ext cx="63500" cy="889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558C1356-560E-8440-8733-2065DF1E8E0A}"/>
              </a:ext>
            </a:extLst>
          </p:cNvPr>
          <p:cNvSpPr>
            <a:spLocks noChangeArrowheads="1"/>
          </p:cNvSpPr>
          <p:nvPr/>
        </p:nvSpPr>
        <p:spPr bwMode="auto">
          <a:xfrm>
            <a:off x="0" y="5461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x-none"/>
          </a:p>
        </p:txBody>
      </p:sp>
      <p:sp>
        <p:nvSpPr>
          <p:cNvPr id="15" name="Title 1">
            <a:extLst>
              <a:ext uri="{FF2B5EF4-FFF2-40B4-BE49-F238E27FC236}">
                <a16:creationId xmlns:a16="http://schemas.microsoft.com/office/drawing/2014/main" id="{5A96C40C-8E69-0741-B47B-38CBC18787DB}"/>
              </a:ext>
            </a:extLst>
          </p:cNvPr>
          <p:cNvSpPr txBox="1">
            <a:spLocks/>
          </p:cNvSpPr>
          <p:nvPr/>
        </p:nvSpPr>
        <p:spPr>
          <a:xfrm>
            <a:off x="354012" y="378497"/>
            <a:ext cx="8435975" cy="861774"/>
          </a:xfrm>
          <a:prstGeom prst="rect">
            <a:avLst/>
          </a:prstGeom>
        </p:spPr>
        <p:txBody>
          <a:bodyPr wrap="square" lIns="0" tIns="0" rIns="0" bIns="0">
            <a:spAutoFit/>
          </a:bodyPr>
          <a:lstStyle>
            <a:lvl1pPr>
              <a:defRPr sz="4300" b="1" i="0">
                <a:solidFill>
                  <a:srgbClr val="D20001"/>
                </a:solidFill>
                <a:latin typeface="Arial"/>
                <a:ea typeface="+mj-ea"/>
                <a:cs typeface="Arial"/>
              </a:defRPr>
            </a:lvl1pPr>
          </a:lstStyle>
          <a:p>
            <a:pPr algn="ctr"/>
            <a:r>
              <a:rPr lang="ru" sz="2800" kern="0">
                <a:latin typeface="Helvetica" pitchFamily="2" charset="0"/>
              </a:rPr>
              <a:t>ВАЖНОСТЬ ИСПОЛЬЗОВАНИЯ ЭКЗОГЕННОГО ИНТЕРФЕРОНА</a:t>
            </a:r>
            <a:endParaRPr lang="ru" sz="2800" kern="0" dirty="0">
              <a:latin typeface="Helvetica" pitchFamily="2" charset="0"/>
            </a:endParaRPr>
          </a:p>
        </p:txBody>
      </p:sp>
    </p:spTree>
    <p:extLst>
      <p:ext uri="{BB962C8B-B14F-4D97-AF65-F5344CB8AC3E}">
        <p14:creationId xmlns:p14="http://schemas.microsoft.com/office/powerpoint/2010/main" val="1144704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98AE85-67B4-3E4D-9BEA-A4FB5C2D862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848448" y="1225913"/>
            <a:ext cx="3551146" cy="2842884"/>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8087A2CE-62C2-2340-924D-C642EA2F778B}"/>
              </a:ext>
            </a:extLst>
          </p:cNvPr>
          <p:cNvSpPr>
            <a:spLocks noGrp="1"/>
          </p:cNvSpPr>
          <p:nvPr>
            <p:ph type="title" idx="4294967295"/>
          </p:nvPr>
        </p:nvSpPr>
        <p:spPr>
          <a:xfrm>
            <a:off x="0" y="377825"/>
            <a:ext cx="8435975" cy="862013"/>
          </a:xfrm>
        </p:spPr>
        <p:txBody>
          <a:bodyPr>
            <a:normAutofit fontScale="90000"/>
          </a:bodyPr>
          <a:lstStyle/>
          <a:p>
            <a:pPr algn="ctr"/>
            <a:r>
              <a:rPr lang="ru" sz="2800" dirty="0">
                <a:latin typeface="Helvetica" pitchFamily="2" charset="0"/>
              </a:rPr>
              <a:t>ВАЖНОСТЬ ИСПОЛЬЗОВАНИЯ ЭКЗОГЕННОГО ИНТЕРФЕРОНА</a:t>
            </a:r>
          </a:p>
        </p:txBody>
      </p:sp>
      <p:pic>
        <p:nvPicPr>
          <p:cNvPr id="7" name="Picture 6">
            <a:extLst>
              <a:ext uri="{FF2B5EF4-FFF2-40B4-BE49-F238E27FC236}">
                <a16:creationId xmlns:a16="http://schemas.microsoft.com/office/drawing/2014/main" id="{546E1135-8025-CE43-B72C-706040222B5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5399" y="1016295"/>
            <a:ext cx="1792177" cy="1196118"/>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8F0C537-78F7-F94E-82E9-F048BDF2BC41}"/>
              </a:ext>
            </a:extLst>
          </p:cNvPr>
          <p:cNvSpPr txBox="1"/>
          <p:nvPr/>
        </p:nvSpPr>
        <p:spPr>
          <a:xfrm>
            <a:off x="354012" y="4194555"/>
            <a:ext cx="8435976" cy="1754326"/>
          </a:xfrm>
          <a:prstGeom prst="rect">
            <a:avLst/>
          </a:prstGeom>
          <a:noFill/>
        </p:spPr>
        <p:txBody>
          <a:bodyPr wrap="square" rtlCol="0">
            <a:spAutoFit/>
          </a:bodyPr>
          <a:lstStyle/>
          <a:p>
            <a:r>
              <a:rPr lang="ru" dirty="0">
                <a:solidFill>
                  <a:schemeClr val="tx1">
                    <a:lumMod val="65000"/>
                    <a:lumOff val="35000"/>
                  </a:schemeClr>
                </a:solidFill>
                <a:latin typeface="Helvetica" pitchFamily="2" charset="0"/>
              </a:rPr>
              <a:t>Ученые выяснили, что при </a:t>
            </a:r>
            <a:r>
              <a:rPr lang="en-GB" dirty="0">
                <a:solidFill>
                  <a:schemeClr val="tx1">
                    <a:lumMod val="65000"/>
                    <a:lumOff val="35000"/>
                  </a:schemeClr>
                </a:solidFill>
                <a:latin typeface="Helvetica" pitchFamily="2" charset="0"/>
              </a:rPr>
              <a:t>COVID-19 </a:t>
            </a:r>
            <a:r>
              <a:rPr lang="ru" dirty="0">
                <a:solidFill>
                  <a:schemeClr val="tx1">
                    <a:lumMod val="65000"/>
                    <a:lumOff val="35000"/>
                  </a:schemeClr>
                </a:solidFill>
                <a:latin typeface="Helvetica" pitchFamily="2" charset="0"/>
              </a:rPr>
              <a:t>выявляется гетерогенная продукция интерферона альфа-2. </a:t>
            </a:r>
            <a:r>
              <a:rPr lang="ru" b="1" dirty="0">
                <a:solidFill>
                  <a:schemeClr val="accent6">
                    <a:lumMod val="75000"/>
                  </a:schemeClr>
                </a:solidFill>
                <a:latin typeface="Helvetica" pitchFamily="2" charset="0"/>
              </a:rPr>
              <a:t>Около 20% пациентов в критическом состоянии не могут продуцировать интерферон альфа-2</a:t>
            </a:r>
            <a:r>
              <a:rPr lang="ru" dirty="0">
                <a:solidFill>
                  <a:schemeClr val="tx1">
                    <a:lumMod val="65000"/>
                    <a:lumOff val="35000"/>
                  </a:schemeClr>
                </a:solidFill>
                <a:latin typeface="Helvetica" pitchFamily="2" charset="0"/>
              </a:rPr>
              <a:t>. </a:t>
            </a:r>
          </a:p>
          <a:p>
            <a:r>
              <a:rPr lang="ru" dirty="0">
                <a:solidFill>
                  <a:schemeClr val="tx1">
                    <a:lumMod val="65000"/>
                    <a:lumOff val="35000"/>
                  </a:schemeClr>
                </a:solidFill>
                <a:latin typeface="Helvetica" pitchFamily="2" charset="0"/>
              </a:rPr>
              <a:t>По мнению авторов исследования, </a:t>
            </a:r>
            <a:r>
              <a:rPr lang="ru" b="1" dirty="0">
                <a:solidFill>
                  <a:schemeClr val="accent6">
                    <a:lumMod val="75000"/>
                  </a:schemeClr>
                </a:solidFill>
                <a:latin typeface="Helvetica" pitchFamily="2" charset="0"/>
              </a:rPr>
              <a:t>раннее введение интерферона альфа-2 может быть перспективным у пациентов с </a:t>
            </a:r>
            <a:r>
              <a:rPr lang="en-GB" b="1" dirty="0">
                <a:solidFill>
                  <a:schemeClr val="accent6">
                    <a:lumMod val="75000"/>
                  </a:schemeClr>
                </a:solidFill>
                <a:latin typeface="Helvetica" pitchFamily="2" charset="0"/>
              </a:rPr>
              <a:t>COVID-19</a:t>
            </a:r>
            <a:r>
              <a:rPr lang="en-GB" dirty="0">
                <a:solidFill>
                  <a:schemeClr val="tx1">
                    <a:lumMod val="65000"/>
                    <a:lumOff val="35000"/>
                  </a:schemeClr>
                </a:solidFill>
                <a:latin typeface="Helvetica" pitchFamily="2" charset="0"/>
              </a:rPr>
              <a:t>, </a:t>
            </a:r>
            <a:r>
              <a:rPr lang="ru" dirty="0">
                <a:solidFill>
                  <a:schemeClr val="tx1">
                    <a:lumMod val="65000"/>
                    <a:lumOff val="35000"/>
                  </a:schemeClr>
                </a:solidFill>
                <a:latin typeface="Helvetica" pitchFamily="2" charset="0"/>
              </a:rPr>
              <a:t>особенно в случаях дефектного ответа на интерферон. </a:t>
            </a:r>
          </a:p>
        </p:txBody>
      </p:sp>
      <p:sp>
        <p:nvSpPr>
          <p:cNvPr id="9" name="TextBox 8">
            <a:extLst>
              <a:ext uri="{FF2B5EF4-FFF2-40B4-BE49-F238E27FC236}">
                <a16:creationId xmlns:a16="http://schemas.microsoft.com/office/drawing/2014/main" id="{F62A8CBC-C9FD-3F4B-8360-8B7F6AD5C6C9}"/>
              </a:ext>
            </a:extLst>
          </p:cNvPr>
          <p:cNvSpPr txBox="1"/>
          <p:nvPr/>
        </p:nvSpPr>
        <p:spPr>
          <a:xfrm>
            <a:off x="545398" y="2272114"/>
            <a:ext cx="1792177" cy="369332"/>
          </a:xfrm>
          <a:prstGeom prst="rect">
            <a:avLst/>
          </a:prstGeom>
          <a:noFill/>
        </p:spPr>
        <p:txBody>
          <a:bodyPr wrap="square" rtlCol="0">
            <a:spAutoFit/>
          </a:bodyPr>
          <a:lstStyle/>
          <a:p>
            <a:pPr algn="ctr"/>
            <a:r>
              <a:rPr lang="ru-RU" dirty="0">
                <a:solidFill>
                  <a:schemeClr val="tx1">
                    <a:lumMod val="65000"/>
                    <a:lumOff val="35000"/>
                  </a:schemeClr>
                </a:solidFill>
                <a:latin typeface="Helvetica" pitchFamily="2" charset="0"/>
              </a:rPr>
              <a:t>Франция</a:t>
            </a:r>
            <a:endParaRPr lang="x-none" dirty="0">
              <a:solidFill>
                <a:schemeClr val="tx1">
                  <a:lumMod val="65000"/>
                  <a:lumOff val="35000"/>
                </a:schemeClr>
              </a:solidFill>
              <a:latin typeface="Helvetica" pitchFamily="2" charset="0"/>
            </a:endParaRPr>
          </a:p>
        </p:txBody>
      </p:sp>
      <p:sp>
        <p:nvSpPr>
          <p:cNvPr id="10" name="TextBox 9">
            <a:extLst>
              <a:ext uri="{FF2B5EF4-FFF2-40B4-BE49-F238E27FC236}">
                <a16:creationId xmlns:a16="http://schemas.microsoft.com/office/drawing/2014/main" id="{C9D56965-A9E4-0B4E-AC1C-2BC6BD2B7AE6}"/>
              </a:ext>
            </a:extLst>
          </p:cNvPr>
          <p:cNvSpPr txBox="1"/>
          <p:nvPr/>
        </p:nvSpPr>
        <p:spPr>
          <a:xfrm>
            <a:off x="354012" y="6109196"/>
            <a:ext cx="8244589" cy="646331"/>
          </a:xfrm>
          <a:prstGeom prst="rect">
            <a:avLst/>
          </a:prstGeom>
          <a:noFill/>
        </p:spPr>
        <p:txBody>
          <a:bodyPr wrap="square" rtlCol="0">
            <a:spAutoFit/>
          </a:bodyPr>
          <a:lstStyle/>
          <a:p>
            <a:r>
              <a:rPr lang="en-GB" sz="1200" i="1" dirty="0">
                <a:solidFill>
                  <a:schemeClr val="tx1">
                    <a:lumMod val="65000"/>
                    <a:lumOff val="35000"/>
                  </a:schemeClr>
                </a:solidFill>
                <a:latin typeface="Helvetica" pitchFamily="2" charset="0"/>
              </a:rPr>
              <a:t>Sophie </a:t>
            </a:r>
            <a:r>
              <a:rPr lang="en-GB" sz="1200" i="1" dirty="0" err="1">
                <a:solidFill>
                  <a:schemeClr val="tx1">
                    <a:lumMod val="65000"/>
                    <a:lumOff val="35000"/>
                  </a:schemeClr>
                </a:solidFill>
                <a:latin typeface="Helvetica" pitchFamily="2" charset="0"/>
              </a:rPr>
              <a:t>Trouillet-Assant</a:t>
            </a:r>
            <a:r>
              <a:rPr lang="en-GB" sz="1200" i="1" dirty="0">
                <a:solidFill>
                  <a:schemeClr val="tx1">
                    <a:lumMod val="65000"/>
                    <a:lumOff val="35000"/>
                  </a:schemeClr>
                </a:solidFill>
                <a:latin typeface="Helvetica" pitchFamily="2" charset="0"/>
              </a:rPr>
              <a:t>, Alexandre </a:t>
            </a:r>
            <a:r>
              <a:rPr lang="en-GB" sz="1200" i="1" dirty="0" err="1">
                <a:solidFill>
                  <a:schemeClr val="tx1">
                    <a:lumMod val="65000"/>
                    <a:lumOff val="35000"/>
                  </a:schemeClr>
                </a:solidFill>
                <a:latin typeface="Helvetica" pitchFamily="2" charset="0"/>
              </a:rPr>
              <a:t>Gaymard</a:t>
            </a:r>
            <a:r>
              <a:rPr lang="en-GB" sz="1200" i="1" dirty="0">
                <a:solidFill>
                  <a:schemeClr val="tx1">
                    <a:lumMod val="65000"/>
                    <a:lumOff val="35000"/>
                  </a:schemeClr>
                </a:solidFill>
                <a:latin typeface="Helvetica" pitchFamily="2" charset="0"/>
              </a:rPr>
              <a:t>, Sylvie Pons, Jean-Christophe Richard et al. Type I IFN </a:t>
            </a:r>
            <a:r>
              <a:rPr lang="en-GB" sz="1200" i="1" dirty="0" err="1">
                <a:solidFill>
                  <a:schemeClr val="tx1">
                    <a:lumMod val="65000"/>
                    <a:lumOff val="35000"/>
                  </a:schemeClr>
                </a:solidFill>
                <a:latin typeface="Helvetica" pitchFamily="2" charset="0"/>
              </a:rPr>
              <a:t>Immunoprofiling</a:t>
            </a:r>
            <a:r>
              <a:rPr lang="en-GB" sz="1200" i="1" dirty="0">
                <a:solidFill>
                  <a:schemeClr val="tx1">
                    <a:lumMod val="65000"/>
                    <a:lumOff val="35000"/>
                  </a:schemeClr>
                </a:solidFill>
                <a:latin typeface="Helvetica" pitchFamily="2" charset="0"/>
              </a:rPr>
              <a:t> in COVID-19 Patients // J. Allergy. Clin. Immunol.- 2020, Apr., 29; S0091-6749(20)30578-9. DOI: 10.1016/j.jaci.2020.04.029. </a:t>
            </a:r>
            <a:endParaRPr lang="en-GB" sz="1200" dirty="0">
              <a:solidFill>
                <a:schemeClr val="tx1">
                  <a:lumMod val="65000"/>
                  <a:lumOff val="35000"/>
                </a:schemeClr>
              </a:solidFill>
              <a:latin typeface="Helvetica" pitchFamily="2" charset="0"/>
            </a:endParaRPr>
          </a:p>
        </p:txBody>
      </p:sp>
    </p:spTree>
    <p:extLst>
      <p:ext uri="{BB962C8B-B14F-4D97-AF65-F5344CB8AC3E}">
        <p14:creationId xmlns:p14="http://schemas.microsoft.com/office/powerpoint/2010/main" val="14108171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D2BD609-8B81-934A-9644-4F83E024552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5398" y="998494"/>
            <a:ext cx="1799381" cy="1187910"/>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9586A8BA-AA60-CD41-9466-A3246473A94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02149" y="1310188"/>
            <a:ext cx="3438084" cy="2677230"/>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8087A2CE-62C2-2340-924D-C642EA2F778B}"/>
              </a:ext>
            </a:extLst>
          </p:cNvPr>
          <p:cNvSpPr>
            <a:spLocks noGrp="1"/>
          </p:cNvSpPr>
          <p:nvPr>
            <p:ph type="title" idx="4294967295"/>
          </p:nvPr>
        </p:nvSpPr>
        <p:spPr>
          <a:xfrm>
            <a:off x="0" y="377825"/>
            <a:ext cx="8435975" cy="862013"/>
          </a:xfrm>
        </p:spPr>
        <p:txBody>
          <a:bodyPr>
            <a:normAutofit fontScale="90000"/>
          </a:bodyPr>
          <a:lstStyle/>
          <a:p>
            <a:pPr algn="ctr"/>
            <a:r>
              <a:rPr lang="ru" sz="2800" dirty="0">
                <a:latin typeface="Helvetica" pitchFamily="2" charset="0"/>
              </a:rPr>
              <a:t>ИНТЕРФЕРОН С ПЕРВЫХ ДНЕЙ ЗАБОЛЕВАНИЯ</a:t>
            </a:r>
          </a:p>
        </p:txBody>
      </p:sp>
      <p:sp>
        <p:nvSpPr>
          <p:cNvPr id="8" name="TextBox 7">
            <a:extLst>
              <a:ext uri="{FF2B5EF4-FFF2-40B4-BE49-F238E27FC236}">
                <a16:creationId xmlns:a16="http://schemas.microsoft.com/office/drawing/2014/main" id="{B8F0C537-78F7-F94E-82E9-F048BDF2BC41}"/>
              </a:ext>
            </a:extLst>
          </p:cNvPr>
          <p:cNvSpPr txBox="1"/>
          <p:nvPr/>
        </p:nvSpPr>
        <p:spPr>
          <a:xfrm>
            <a:off x="354012" y="4194555"/>
            <a:ext cx="8435976" cy="2031325"/>
          </a:xfrm>
          <a:prstGeom prst="rect">
            <a:avLst/>
          </a:prstGeom>
          <a:noFill/>
        </p:spPr>
        <p:txBody>
          <a:bodyPr wrap="square" rtlCol="0">
            <a:spAutoFit/>
          </a:bodyPr>
          <a:lstStyle/>
          <a:p>
            <a:r>
              <a:rPr lang="ru" dirty="0">
                <a:solidFill>
                  <a:schemeClr val="tx1">
                    <a:lumMod val="65000"/>
                    <a:lumOff val="35000"/>
                  </a:schemeClr>
                </a:solidFill>
                <a:latin typeface="Helvetica" pitchFamily="2" charset="0"/>
              </a:rPr>
              <a:t>Результаты работы показали, что </a:t>
            </a:r>
            <a:r>
              <a:rPr lang="ru" b="1" dirty="0">
                <a:solidFill>
                  <a:schemeClr val="accent6">
                    <a:lumMod val="75000"/>
                  </a:schemeClr>
                </a:solidFill>
                <a:latin typeface="Helvetica" pitchFamily="2" charset="0"/>
              </a:rPr>
              <a:t>введение интерферона типа </a:t>
            </a:r>
            <a:r>
              <a:rPr lang="en-GB" b="1" dirty="0">
                <a:solidFill>
                  <a:schemeClr val="accent6">
                    <a:lumMod val="75000"/>
                  </a:schemeClr>
                </a:solidFill>
                <a:latin typeface="Helvetica" pitchFamily="2" charset="0"/>
              </a:rPr>
              <a:t>I </a:t>
            </a:r>
            <a:r>
              <a:rPr lang="ru" b="1" dirty="0">
                <a:solidFill>
                  <a:schemeClr val="accent6">
                    <a:lumMod val="75000"/>
                  </a:schemeClr>
                </a:solidFill>
                <a:latin typeface="Helvetica" pitchFamily="2" charset="0"/>
              </a:rPr>
              <a:t>в виде интерферона альфа-2</a:t>
            </a:r>
            <a:r>
              <a:rPr lang="en-GB" b="1" dirty="0">
                <a:solidFill>
                  <a:schemeClr val="accent6">
                    <a:lumMod val="75000"/>
                  </a:schemeClr>
                </a:solidFill>
                <a:latin typeface="Helvetica" pitchFamily="2" charset="0"/>
              </a:rPr>
              <a:t>b </a:t>
            </a:r>
            <a:r>
              <a:rPr lang="ru" b="1" dirty="0">
                <a:solidFill>
                  <a:schemeClr val="accent6">
                    <a:lumMod val="75000"/>
                  </a:schemeClr>
                </a:solidFill>
                <a:latin typeface="Helvetica" pitchFamily="2" charset="0"/>
              </a:rPr>
              <a:t>в течение 1 дня после инфицирования </a:t>
            </a:r>
            <a:r>
              <a:rPr lang="ru" dirty="0">
                <a:solidFill>
                  <a:schemeClr val="tx1">
                    <a:lumMod val="65000"/>
                    <a:lumOff val="35000"/>
                  </a:schemeClr>
                </a:solidFill>
                <a:latin typeface="Helvetica" pitchFamily="2" charset="0"/>
              </a:rPr>
              <a:t>коронавирусом </a:t>
            </a:r>
            <a:r>
              <a:rPr lang="en-GB" dirty="0">
                <a:solidFill>
                  <a:schemeClr val="tx1">
                    <a:lumMod val="65000"/>
                    <a:lumOff val="35000"/>
                  </a:schemeClr>
                </a:solidFill>
                <a:latin typeface="Helvetica" pitchFamily="2" charset="0"/>
              </a:rPr>
              <a:t>MERS-</a:t>
            </a:r>
            <a:r>
              <a:rPr lang="en-GB" dirty="0" err="1">
                <a:solidFill>
                  <a:schemeClr val="tx1">
                    <a:lumMod val="65000"/>
                    <a:lumOff val="35000"/>
                  </a:schemeClr>
                </a:solidFill>
                <a:latin typeface="Helvetica" pitchFamily="2" charset="0"/>
              </a:rPr>
              <a:t>CoV</a:t>
            </a:r>
            <a:r>
              <a:rPr lang="en-GB" dirty="0">
                <a:solidFill>
                  <a:schemeClr val="tx1">
                    <a:lumMod val="65000"/>
                    <a:lumOff val="35000"/>
                  </a:schemeClr>
                </a:solidFill>
                <a:latin typeface="Helvetica" pitchFamily="2" charset="0"/>
              </a:rPr>
              <a:t> (</a:t>
            </a:r>
            <a:r>
              <a:rPr lang="ru" dirty="0">
                <a:solidFill>
                  <a:schemeClr val="tx1">
                    <a:lumMod val="65000"/>
                    <a:lumOff val="35000"/>
                  </a:schemeClr>
                </a:solidFill>
                <a:latin typeface="Helvetica" pitchFamily="2" charset="0"/>
              </a:rPr>
              <a:t>до пика титров вируса) защищало мышей от летальной инфекции</a:t>
            </a:r>
            <a:endParaRPr lang="ru" dirty="0">
              <a:solidFill>
                <a:schemeClr val="tx1">
                  <a:lumMod val="65000"/>
                  <a:lumOff val="35000"/>
                </a:schemeClr>
              </a:solidFill>
              <a:effectLst/>
              <a:latin typeface="Helvetica" pitchFamily="2" charset="0"/>
            </a:endParaRPr>
          </a:p>
          <a:p>
            <a:r>
              <a:rPr lang="ru" dirty="0">
                <a:solidFill>
                  <a:schemeClr val="tx1">
                    <a:lumMod val="65000"/>
                    <a:lumOff val="35000"/>
                  </a:schemeClr>
                </a:solidFill>
                <a:latin typeface="Helvetica" pitchFamily="2" charset="0"/>
              </a:rPr>
              <a:t>Относительное время реакции интерферона </a:t>
            </a:r>
            <a:r>
              <a:rPr lang="en-GB" dirty="0">
                <a:solidFill>
                  <a:schemeClr val="tx1">
                    <a:lumMod val="65000"/>
                    <a:lumOff val="35000"/>
                  </a:schemeClr>
                </a:solidFill>
                <a:latin typeface="Helvetica" pitchFamily="2" charset="0"/>
              </a:rPr>
              <a:t>I </a:t>
            </a:r>
            <a:r>
              <a:rPr lang="ru" dirty="0">
                <a:solidFill>
                  <a:schemeClr val="tx1">
                    <a:lumMod val="65000"/>
                    <a:lumOff val="35000"/>
                  </a:schemeClr>
                </a:solidFill>
                <a:latin typeface="Helvetica" pitchFamily="2" charset="0"/>
              </a:rPr>
              <a:t>типа и максимальная репликация вируса являются ключевыми факторами в определении исходов</a:t>
            </a:r>
          </a:p>
        </p:txBody>
      </p:sp>
      <p:sp>
        <p:nvSpPr>
          <p:cNvPr id="9" name="TextBox 8">
            <a:extLst>
              <a:ext uri="{FF2B5EF4-FFF2-40B4-BE49-F238E27FC236}">
                <a16:creationId xmlns:a16="http://schemas.microsoft.com/office/drawing/2014/main" id="{F62A8CBC-C9FD-3F4B-8360-8B7F6AD5C6C9}"/>
              </a:ext>
            </a:extLst>
          </p:cNvPr>
          <p:cNvSpPr txBox="1"/>
          <p:nvPr/>
        </p:nvSpPr>
        <p:spPr>
          <a:xfrm>
            <a:off x="545398" y="2272114"/>
            <a:ext cx="1792177" cy="369332"/>
          </a:xfrm>
          <a:prstGeom prst="rect">
            <a:avLst/>
          </a:prstGeom>
          <a:noFill/>
        </p:spPr>
        <p:txBody>
          <a:bodyPr wrap="square" rtlCol="0">
            <a:spAutoFit/>
          </a:bodyPr>
          <a:lstStyle/>
          <a:p>
            <a:pPr algn="ctr"/>
            <a:r>
              <a:rPr lang="ru-RU" dirty="0">
                <a:solidFill>
                  <a:schemeClr val="tx1">
                    <a:lumMod val="65000"/>
                    <a:lumOff val="35000"/>
                  </a:schemeClr>
                </a:solidFill>
                <a:latin typeface="Helvetica" pitchFamily="2" charset="0"/>
              </a:rPr>
              <a:t>США</a:t>
            </a:r>
            <a:endParaRPr lang="x-none" dirty="0">
              <a:solidFill>
                <a:schemeClr val="tx1">
                  <a:lumMod val="65000"/>
                  <a:lumOff val="35000"/>
                </a:schemeClr>
              </a:solidFill>
              <a:latin typeface="Helvetica" pitchFamily="2" charset="0"/>
            </a:endParaRPr>
          </a:p>
        </p:txBody>
      </p:sp>
      <p:sp>
        <p:nvSpPr>
          <p:cNvPr id="14" name="TextBox 13">
            <a:extLst>
              <a:ext uri="{FF2B5EF4-FFF2-40B4-BE49-F238E27FC236}">
                <a16:creationId xmlns:a16="http://schemas.microsoft.com/office/drawing/2014/main" id="{2A8AD096-B396-6248-AB45-D51427F39B81}"/>
              </a:ext>
            </a:extLst>
          </p:cNvPr>
          <p:cNvSpPr txBox="1"/>
          <p:nvPr/>
        </p:nvSpPr>
        <p:spPr>
          <a:xfrm>
            <a:off x="354012" y="6262826"/>
            <a:ext cx="8244589" cy="461665"/>
          </a:xfrm>
          <a:prstGeom prst="rect">
            <a:avLst/>
          </a:prstGeom>
          <a:noFill/>
        </p:spPr>
        <p:txBody>
          <a:bodyPr wrap="square" rtlCol="0">
            <a:spAutoFit/>
          </a:bodyPr>
          <a:lstStyle/>
          <a:p>
            <a:r>
              <a:rPr lang="en-GB" sz="1200" i="1" dirty="0" err="1">
                <a:solidFill>
                  <a:schemeClr val="tx1">
                    <a:lumMod val="65000"/>
                    <a:lumOff val="35000"/>
                  </a:schemeClr>
                </a:solidFill>
                <a:latin typeface="Helvetica" pitchFamily="2" charset="0"/>
              </a:rPr>
              <a:t>Channappanavar</a:t>
            </a:r>
            <a:r>
              <a:rPr lang="en-GB" sz="1200" i="1" dirty="0">
                <a:solidFill>
                  <a:schemeClr val="tx1">
                    <a:lumMod val="65000"/>
                    <a:lumOff val="35000"/>
                  </a:schemeClr>
                </a:solidFill>
                <a:latin typeface="Helvetica" pitchFamily="2" charset="0"/>
              </a:rPr>
              <a:t> R. et al. IFN-I response timing relative to virus replication determines MERS coronavirus infection outcomes //The Journal of clinical investigation. – 2019. – </a:t>
            </a:r>
            <a:r>
              <a:rPr lang="ru" sz="1200" i="1" dirty="0">
                <a:solidFill>
                  <a:schemeClr val="tx1">
                    <a:lumMod val="65000"/>
                    <a:lumOff val="35000"/>
                  </a:schemeClr>
                </a:solidFill>
                <a:latin typeface="Helvetica" pitchFamily="2" charset="0"/>
              </a:rPr>
              <a:t>Т. 129. – </a:t>
            </a:r>
            <a:r>
              <a:rPr lang="en-GB" sz="1200" i="1" dirty="0">
                <a:solidFill>
                  <a:schemeClr val="tx1">
                    <a:lumMod val="65000"/>
                    <a:lumOff val="35000"/>
                  </a:schemeClr>
                </a:solidFill>
                <a:latin typeface="Helvetica" pitchFamily="2" charset="0"/>
              </a:rPr>
              <a:t>No. 9. 3625–3639. </a:t>
            </a:r>
          </a:p>
        </p:txBody>
      </p:sp>
    </p:spTree>
    <p:extLst>
      <p:ext uri="{BB962C8B-B14F-4D97-AF65-F5344CB8AC3E}">
        <p14:creationId xmlns:p14="http://schemas.microsoft.com/office/powerpoint/2010/main" val="7109400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7A2CE-62C2-2340-924D-C642EA2F778B}"/>
              </a:ext>
            </a:extLst>
          </p:cNvPr>
          <p:cNvSpPr>
            <a:spLocks noGrp="1"/>
          </p:cNvSpPr>
          <p:nvPr>
            <p:ph type="title" idx="4294967295"/>
          </p:nvPr>
        </p:nvSpPr>
        <p:spPr>
          <a:xfrm>
            <a:off x="0" y="377825"/>
            <a:ext cx="8435975" cy="431800"/>
          </a:xfrm>
        </p:spPr>
        <p:txBody>
          <a:bodyPr>
            <a:normAutofit fontScale="90000"/>
          </a:bodyPr>
          <a:lstStyle/>
          <a:p>
            <a:pPr algn="ctr"/>
            <a:r>
              <a:rPr lang="ru" sz="2800" dirty="0">
                <a:latin typeface="Helvetica" pitchFamily="2" charset="0"/>
              </a:rPr>
              <a:t>ОБЗОР ЗАПАДНЫХ ИССЛЕДОВАНИЙ</a:t>
            </a:r>
          </a:p>
        </p:txBody>
      </p:sp>
      <p:pic>
        <p:nvPicPr>
          <p:cNvPr id="5" name="Picture 4">
            <a:extLst>
              <a:ext uri="{FF2B5EF4-FFF2-40B4-BE49-F238E27FC236}">
                <a16:creationId xmlns:a16="http://schemas.microsoft.com/office/drawing/2014/main" id="{AD17B213-E9D4-0449-B692-5F0D43A8C9A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802149" y="1016295"/>
            <a:ext cx="3796452" cy="2550928"/>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546E1135-8025-CE43-B72C-706040222B5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5399" y="1016295"/>
            <a:ext cx="1792177" cy="1196118"/>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8F0C537-78F7-F94E-82E9-F048BDF2BC41}"/>
              </a:ext>
            </a:extLst>
          </p:cNvPr>
          <p:cNvSpPr txBox="1"/>
          <p:nvPr/>
        </p:nvSpPr>
        <p:spPr>
          <a:xfrm>
            <a:off x="354012" y="4194555"/>
            <a:ext cx="8435976" cy="1754326"/>
          </a:xfrm>
          <a:prstGeom prst="rect">
            <a:avLst/>
          </a:prstGeom>
          <a:noFill/>
        </p:spPr>
        <p:txBody>
          <a:bodyPr wrap="square" rtlCol="0">
            <a:spAutoFit/>
          </a:bodyPr>
          <a:lstStyle/>
          <a:p>
            <a:r>
              <a:rPr lang="ru" dirty="0">
                <a:solidFill>
                  <a:schemeClr val="tx1">
                    <a:lumMod val="65000"/>
                    <a:lumOff val="35000"/>
                  </a:schemeClr>
                </a:solidFill>
                <a:latin typeface="Helvetica" pitchFamily="2" charset="0"/>
              </a:rPr>
              <a:t>Авторы отмечают эффект от комбинации лопинавира/ритонавира и </a:t>
            </a:r>
            <a:r>
              <a:rPr lang="ru" b="1" dirty="0">
                <a:solidFill>
                  <a:schemeClr val="accent6">
                    <a:lumMod val="75000"/>
                  </a:schemeClr>
                </a:solidFill>
                <a:latin typeface="Helvetica" pitchFamily="2" charset="0"/>
              </a:rPr>
              <a:t>интерферона альфа-2</a:t>
            </a:r>
            <a:r>
              <a:rPr lang="en-GB" b="1" dirty="0">
                <a:solidFill>
                  <a:schemeClr val="accent6">
                    <a:lumMod val="75000"/>
                  </a:schemeClr>
                </a:solidFill>
                <a:latin typeface="Helvetica" pitchFamily="2" charset="0"/>
              </a:rPr>
              <a:t>b</a:t>
            </a:r>
            <a:r>
              <a:rPr lang="en-GB" dirty="0">
                <a:solidFill>
                  <a:schemeClr val="tx1">
                    <a:lumMod val="65000"/>
                    <a:lumOff val="35000"/>
                  </a:schemeClr>
                </a:solidFill>
                <a:latin typeface="Helvetica" pitchFamily="2" charset="0"/>
              </a:rPr>
              <a:t>, </a:t>
            </a:r>
            <a:r>
              <a:rPr lang="ru" dirty="0">
                <a:solidFill>
                  <a:schemeClr val="tx1">
                    <a:lumMod val="65000"/>
                    <a:lumOff val="35000"/>
                  </a:schemeClr>
                </a:solidFill>
                <a:latin typeface="Helvetica" pitchFamily="2" charset="0"/>
              </a:rPr>
              <a:t>а также от вдыхания паров интерферона в сочетании с рибавирином. По мнению авторов, проведенные исследования в формате </a:t>
            </a:r>
            <a:r>
              <a:rPr lang="en-GB" dirty="0">
                <a:solidFill>
                  <a:schemeClr val="tx1">
                    <a:lumMod val="65000"/>
                    <a:lumOff val="35000"/>
                  </a:schemeClr>
                </a:solidFill>
                <a:latin typeface="Helvetica" pitchFamily="2" charset="0"/>
              </a:rPr>
              <a:t>in vitro </a:t>
            </a:r>
            <a:r>
              <a:rPr lang="ru" dirty="0">
                <a:solidFill>
                  <a:schemeClr val="tx1">
                    <a:lumMod val="65000"/>
                    <a:lumOff val="35000"/>
                  </a:schemeClr>
                </a:solidFill>
                <a:latin typeface="Helvetica" pitchFamily="2" charset="0"/>
              </a:rPr>
              <a:t>предполагают, что </a:t>
            </a:r>
            <a:r>
              <a:rPr lang="en-GB" dirty="0">
                <a:solidFill>
                  <a:schemeClr val="tx1">
                    <a:lumMod val="65000"/>
                    <a:lumOff val="35000"/>
                  </a:schemeClr>
                </a:solidFill>
                <a:latin typeface="Helvetica" pitchFamily="2" charset="0"/>
              </a:rPr>
              <a:t>SARS-CoV-2 </a:t>
            </a:r>
            <a:r>
              <a:rPr lang="ru" dirty="0">
                <a:solidFill>
                  <a:schemeClr val="tx1">
                    <a:lumMod val="65000"/>
                    <a:lumOff val="35000"/>
                  </a:schemeClr>
                </a:solidFill>
                <a:latin typeface="Helvetica" pitchFamily="2" charset="0"/>
              </a:rPr>
              <a:t>может быть значительно более чувствительным к интерферонам </a:t>
            </a:r>
            <a:r>
              <a:rPr lang="en-GB" dirty="0">
                <a:solidFill>
                  <a:schemeClr val="tx1">
                    <a:lumMod val="65000"/>
                    <a:lumOff val="35000"/>
                  </a:schemeClr>
                </a:solidFill>
                <a:latin typeface="Helvetica" pitchFamily="2" charset="0"/>
              </a:rPr>
              <a:t>I </a:t>
            </a:r>
            <a:r>
              <a:rPr lang="ru" dirty="0">
                <a:solidFill>
                  <a:schemeClr val="tx1">
                    <a:lumMod val="65000"/>
                    <a:lumOff val="35000"/>
                  </a:schemeClr>
                </a:solidFill>
                <a:latin typeface="Helvetica" pitchFamily="2" charset="0"/>
              </a:rPr>
              <a:t>типа, чем другие виды коронавирусов. </a:t>
            </a:r>
          </a:p>
        </p:txBody>
      </p:sp>
      <p:sp>
        <p:nvSpPr>
          <p:cNvPr id="9" name="TextBox 8">
            <a:extLst>
              <a:ext uri="{FF2B5EF4-FFF2-40B4-BE49-F238E27FC236}">
                <a16:creationId xmlns:a16="http://schemas.microsoft.com/office/drawing/2014/main" id="{F62A8CBC-C9FD-3F4B-8360-8B7F6AD5C6C9}"/>
              </a:ext>
            </a:extLst>
          </p:cNvPr>
          <p:cNvSpPr txBox="1"/>
          <p:nvPr/>
        </p:nvSpPr>
        <p:spPr>
          <a:xfrm>
            <a:off x="545398" y="2272114"/>
            <a:ext cx="1792177" cy="369332"/>
          </a:xfrm>
          <a:prstGeom prst="rect">
            <a:avLst/>
          </a:prstGeom>
          <a:noFill/>
        </p:spPr>
        <p:txBody>
          <a:bodyPr wrap="square" rtlCol="0">
            <a:spAutoFit/>
          </a:bodyPr>
          <a:lstStyle/>
          <a:p>
            <a:pPr algn="ctr"/>
            <a:r>
              <a:rPr lang="ru-RU" dirty="0">
                <a:solidFill>
                  <a:schemeClr val="tx1">
                    <a:lumMod val="65000"/>
                    <a:lumOff val="35000"/>
                  </a:schemeClr>
                </a:solidFill>
                <a:latin typeface="Helvetica" pitchFamily="2" charset="0"/>
              </a:rPr>
              <a:t>Франция</a:t>
            </a:r>
            <a:endParaRPr lang="x-none" dirty="0">
              <a:solidFill>
                <a:schemeClr val="tx1">
                  <a:lumMod val="65000"/>
                  <a:lumOff val="35000"/>
                </a:schemeClr>
              </a:solidFill>
              <a:latin typeface="Helvetica" pitchFamily="2" charset="0"/>
            </a:endParaRPr>
          </a:p>
        </p:txBody>
      </p:sp>
      <p:sp>
        <p:nvSpPr>
          <p:cNvPr id="10" name="TextBox 9">
            <a:extLst>
              <a:ext uri="{FF2B5EF4-FFF2-40B4-BE49-F238E27FC236}">
                <a16:creationId xmlns:a16="http://schemas.microsoft.com/office/drawing/2014/main" id="{C9D56965-A9E4-0B4E-AC1C-2BC6BD2B7AE6}"/>
              </a:ext>
            </a:extLst>
          </p:cNvPr>
          <p:cNvSpPr txBox="1"/>
          <p:nvPr/>
        </p:nvSpPr>
        <p:spPr>
          <a:xfrm>
            <a:off x="354012" y="6109196"/>
            <a:ext cx="8244589" cy="461665"/>
          </a:xfrm>
          <a:prstGeom prst="rect">
            <a:avLst/>
          </a:prstGeom>
          <a:noFill/>
        </p:spPr>
        <p:txBody>
          <a:bodyPr wrap="square" rtlCol="0">
            <a:spAutoFit/>
          </a:bodyPr>
          <a:lstStyle/>
          <a:p>
            <a:r>
              <a:rPr lang="en-GB" sz="1200" i="1" dirty="0" err="1">
                <a:solidFill>
                  <a:schemeClr val="tx1">
                    <a:lumMod val="65000"/>
                    <a:lumOff val="35000"/>
                  </a:schemeClr>
                </a:solidFill>
                <a:latin typeface="Helvetica" pitchFamily="2" charset="0"/>
              </a:rPr>
              <a:t>Erwan</a:t>
            </a:r>
            <a:r>
              <a:rPr lang="en-GB" sz="1200" i="1" dirty="0">
                <a:solidFill>
                  <a:schemeClr val="tx1">
                    <a:lumMod val="65000"/>
                    <a:lumOff val="35000"/>
                  </a:schemeClr>
                </a:solidFill>
                <a:latin typeface="Helvetica" pitchFamily="2" charset="0"/>
              </a:rPr>
              <a:t> </a:t>
            </a:r>
            <a:r>
              <a:rPr lang="en-GB" sz="1200" i="1" dirty="0" err="1">
                <a:solidFill>
                  <a:schemeClr val="tx1">
                    <a:lumMod val="65000"/>
                    <a:lumOff val="35000"/>
                  </a:schemeClr>
                </a:solidFill>
                <a:latin typeface="Helvetica" pitchFamily="2" charset="0"/>
              </a:rPr>
              <a:t>Sallarda</a:t>
            </a:r>
            <a:r>
              <a:rPr lang="en-GB" sz="1200" i="1" dirty="0">
                <a:solidFill>
                  <a:schemeClr val="tx1">
                    <a:lumMod val="65000"/>
                    <a:lumOff val="35000"/>
                  </a:schemeClr>
                </a:solidFill>
                <a:latin typeface="Helvetica" pitchFamily="2" charset="0"/>
              </a:rPr>
              <a:t>, </a:t>
            </a:r>
            <a:r>
              <a:rPr lang="en-GB" sz="1200" i="1" dirty="0" err="1">
                <a:solidFill>
                  <a:schemeClr val="tx1">
                    <a:lumMod val="65000"/>
                    <a:lumOff val="35000"/>
                  </a:schemeClr>
                </a:solidFill>
                <a:latin typeface="Helvetica" pitchFamily="2" charset="0"/>
              </a:rPr>
              <a:t>François-Xavier</a:t>
            </a:r>
            <a:r>
              <a:rPr lang="en-GB" sz="1200" i="1" dirty="0">
                <a:solidFill>
                  <a:schemeClr val="tx1">
                    <a:lumMod val="65000"/>
                    <a:lumOff val="35000"/>
                  </a:schemeClr>
                </a:solidFill>
                <a:latin typeface="Helvetica" pitchFamily="2" charset="0"/>
              </a:rPr>
              <a:t> </a:t>
            </a:r>
            <a:r>
              <a:rPr lang="en-GB" sz="1200" i="1" dirty="0" err="1">
                <a:solidFill>
                  <a:schemeClr val="tx1">
                    <a:lumMod val="65000"/>
                    <a:lumOff val="35000"/>
                  </a:schemeClr>
                </a:solidFill>
                <a:latin typeface="Helvetica" pitchFamily="2" charset="0"/>
              </a:rPr>
              <a:t>Lescureb</a:t>
            </a:r>
            <a:r>
              <a:rPr lang="en-GB" sz="1200" i="1" dirty="0">
                <a:solidFill>
                  <a:schemeClr val="tx1">
                    <a:lumMod val="65000"/>
                    <a:lumOff val="35000"/>
                  </a:schemeClr>
                </a:solidFill>
                <a:latin typeface="Helvetica" pitchFamily="2" charset="0"/>
              </a:rPr>
              <a:t>, , </a:t>
            </a:r>
            <a:r>
              <a:rPr lang="en-GB" sz="1200" i="1" dirty="0" err="1">
                <a:solidFill>
                  <a:schemeClr val="tx1">
                    <a:lumMod val="65000"/>
                    <a:lumOff val="35000"/>
                  </a:schemeClr>
                </a:solidFill>
                <a:latin typeface="Helvetica" pitchFamily="2" charset="0"/>
              </a:rPr>
              <a:t>Yazdan</a:t>
            </a:r>
            <a:r>
              <a:rPr lang="en-GB" sz="1200" i="1" dirty="0">
                <a:solidFill>
                  <a:schemeClr val="tx1">
                    <a:lumMod val="65000"/>
                    <a:lumOff val="35000"/>
                  </a:schemeClr>
                </a:solidFill>
                <a:latin typeface="Helvetica" pitchFamily="2" charset="0"/>
              </a:rPr>
              <a:t> </a:t>
            </a:r>
            <a:r>
              <a:rPr lang="en-GB" sz="1200" i="1" dirty="0" err="1">
                <a:solidFill>
                  <a:schemeClr val="tx1">
                    <a:lumMod val="65000"/>
                    <a:lumOff val="35000"/>
                  </a:schemeClr>
                </a:solidFill>
                <a:latin typeface="Helvetica" pitchFamily="2" charset="0"/>
              </a:rPr>
              <a:t>Yazdanpanahb</a:t>
            </a:r>
            <a:r>
              <a:rPr lang="en-GB" sz="1200" i="1" dirty="0">
                <a:solidFill>
                  <a:schemeClr val="tx1">
                    <a:lumMod val="65000"/>
                    <a:lumOff val="35000"/>
                  </a:schemeClr>
                </a:solidFill>
                <a:latin typeface="Helvetica" pitchFamily="2" charset="0"/>
              </a:rPr>
              <a:t>, France </a:t>
            </a:r>
            <a:r>
              <a:rPr lang="en-GB" sz="1200" i="1" dirty="0" err="1">
                <a:solidFill>
                  <a:schemeClr val="tx1">
                    <a:lumMod val="65000"/>
                    <a:lumOff val="35000"/>
                  </a:schemeClr>
                </a:solidFill>
                <a:latin typeface="Helvetica" pitchFamily="2" charset="0"/>
              </a:rPr>
              <a:t>Mentreb</a:t>
            </a:r>
            <a:r>
              <a:rPr lang="en-GB" sz="1200" i="1" dirty="0">
                <a:solidFill>
                  <a:schemeClr val="tx1">
                    <a:lumMod val="65000"/>
                    <a:lumOff val="35000"/>
                  </a:schemeClr>
                </a:solidFill>
                <a:latin typeface="Helvetica" pitchFamily="2" charset="0"/>
              </a:rPr>
              <a:t>, Nathan </a:t>
            </a:r>
            <a:r>
              <a:rPr lang="en-GB" sz="1200" i="1" dirty="0" err="1">
                <a:solidFill>
                  <a:schemeClr val="tx1">
                    <a:lumMod val="65000"/>
                    <a:lumOff val="35000"/>
                  </a:schemeClr>
                </a:solidFill>
                <a:latin typeface="Helvetica" pitchFamily="2" charset="0"/>
              </a:rPr>
              <a:t>Peiffer-Smadjab</a:t>
            </a:r>
            <a:r>
              <a:rPr lang="en-GB" sz="1200" i="1" dirty="0">
                <a:solidFill>
                  <a:schemeClr val="tx1">
                    <a:lumMod val="65000"/>
                    <a:lumOff val="35000"/>
                  </a:schemeClr>
                </a:solidFill>
                <a:latin typeface="Helvetica" pitchFamily="2" charset="0"/>
              </a:rPr>
              <a:t> Type 1 interferons as a potential treatment against COVID-19//Antiviral Research 178 (2020) 1047913.</a:t>
            </a:r>
            <a:endParaRPr lang="en-GB" sz="1200" dirty="0">
              <a:solidFill>
                <a:schemeClr val="tx1">
                  <a:lumMod val="65000"/>
                  <a:lumOff val="35000"/>
                </a:schemeClr>
              </a:solidFill>
              <a:latin typeface="Helvetica" pitchFamily="2" charset="0"/>
            </a:endParaRPr>
          </a:p>
        </p:txBody>
      </p:sp>
    </p:spTree>
    <p:extLst>
      <p:ext uri="{BB962C8B-B14F-4D97-AF65-F5344CB8AC3E}">
        <p14:creationId xmlns:p14="http://schemas.microsoft.com/office/powerpoint/2010/main" val="34835582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27AA4C9-278D-7A4B-B40D-2417DB4E835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5398" y="998494"/>
            <a:ext cx="1799381" cy="1195496"/>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6F6E60AE-5AE8-534C-BE77-BC6A27F2FC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625154" y="998494"/>
            <a:ext cx="4973447" cy="2329498"/>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8087A2CE-62C2-2340-924D-C642EA2F778B}"/>
              </a:ext>
            </a:extLst>
          </p:cNvPr>
          <p:cNvSpPr>
            <a:spLocks noGrp="1"/>
          </p:cNvSpPr>
          <p:nvPr>
            <p:ph type="title" idx="4294967295"/>
          </p:nvPr>
        </p:nvSpPr>
        <p:spPr>
          <a:xfrm>
            <a:off x="0" y="377825"/>
            <a:ext cx="8435975" cy="431800"/>
          </a:xfrm>
        </p:spPr>
        <p:txBody>
          <a:bodyPr>
            <a:normAutofit fontScale="90000"/>
          </a:bodyPr>
          <a:lstStyle/>
          <a:p>
            <a:pPr algn="ctr"/>
            <a:r>
              <a:rPr lang="ru" sz="2800" dirty="0">
                <a:latin typeface="Helvetica" pitchFamily="2" charset="0"/>
              </a:rPr>
              <a:t>ОБЗОР ЗАПАДНЫХ ИССЛЕДОВАНИЙ</a:t>
            </a:r>
          </a:p>
        </p:txBody>
      </p:sp>
      <p:sp>
        <p:nvSpPr>
          <p:cNvPr id="8" name="TextBox 7">
            <a:extLst>
              <a:ext uri="{FF2B5EF4-FFF2-40B4-BE49-F238E27FC236}">
                <a16:creationId xmlns:a16="http://schemas.microsoft.com/office/drawing/2014/main" id="{B8F0C537-78F7-F94E-82E9-F048BDF2BC41}"/>
              </a:ext>
            </a:extLst>
          </p:cNvPr>
          <p:cNvSpPr txBox="1"/>
          <p:nvPr/>
        </p:nvSpPr>
        <p:spPr>
          <a:xfrm>
            <a:off x="354011" y="3530009"/>
            <a:ext cx="8435976" cy="2585323"/>
          </a:xfrm>
          <a:prstGeom prst="rect">
            <a:avLst/>
          </a:prstGeom>
          <a:noFill/>
        </p:spPr>
        <p:txBody>
          <a:bodyPr wrap="square" rtlCol="0">
            <a:spAutoFit/>
          </a:bodyPr>
          <a:lstStyle/>
          <a:p>
            <a:r>
              <a:rPr lang="ru" dirty="0">
                <a:solidFill>
                  <a:schemeClr val="tx1">
                    <a:lumMod val="65000"/>
                    <a:lumOff val="35000"/>
                  </a:schemeClr>
                </a:solidFill>
                <a:latin typeface="Helvetica" pitchFamily="2" charset="0"/>
              </a:rPr>
              <a:t>Ученые сделали вывод о </a:t>
            </a:r>
            <a:r>
              <a:rPr lang="ru" b="1" dirty="0">
                <a:solidFill>
                  <a:schemeClr val="accent6">
                    <a:lumMod val="75000"/>
                  </a:schemeClr>
                </a:solidFill>
                <a:latin typeface="Helvetica" pitchFamily="2" charset="0"/>
              </a:rPr>
              <a:t>положительном влиянии интерферона альфа-2</a:t>
            </a:r>
            <a:r>
              <a:rPr lang="en-GB" b="1" dirty="0">
                <a:solidFill>
                  <a:schemeClr val="accent6">
                    <a:lumMod val="75000"/>
                  </a:schemeClr>
                </a:solidFill>
                <a:latin typeface="Helvetica" pitchFamily="2" charset="0"/>
              </a:rPr>
              <a:t>b </a:t>
            </a:r>
            <a:r>
              <a:rPr lang="ru" b="1" dirty="0">
                <a:solidFill>
                  <a:schemeClr val="accent6">
                    <a:lumMod val="75000"/>
                  </a:schemeClr>
                </a:solidFill>
                <a:latin typeface="Helvetica" pitchFamily="2" charset="0"/>
              </a:rPr>
              <a:t>на вирусный клиренс</a:t>
            </a:r>
            <a:r>
              <a:rPr lang="ru" dirty="0">
                <a:solidFill>
                  <a:schemeClr val="tx1">
                    <a:lumMod val="65000"/>
                    <a:lumOff val="35000"/>
                  </a:schemeClr>
                </a:solidFill>
                <a:latin typeface="Helvetica" pitchFamily="2" charset="0"/>
              </a:rPr>
              <a:t>. В частности, анализ результатов показал, что лечение интерфероном альфа-2</a:t>
            </a:r>
            <a:r>
              <a:rPr lang="en-GB" dirty="0">
                <a:solidFill>
                  <a:schemeClr val="tx1">
                    <a:lumMod val="65000"/>
                    <a:lumOff val="35000"/>
                  </a:schemeClr>
                </a:solidFill>
                <a:latin typeface="Helvetica" pitchFamily="2" charset="0"/>
              </a:rPr>
              <a:t>b, </a:t>
            </a:r>
            <a:r>
              <a:rPr lang="ru" dirty="0">
                <a:solidFill>
                  <a:schemeClr val="tx1">
                    <a:lumMod val="65000"/>
                    <a:lumOff val="35000"/>
                  </a:schemeClr>
                </a:solidFill>
                <a:latin typeface="Helvetica" pitchFamily="2" charset="0"/>
              </a:rPr>
              <a:t>в виде монотерапии или </a:t>
            </a:r>
            <a:r>
              <a:rPr lang="ru" b="1" dirty="0">
                <a:solidFill>
                  <a:schemeClr val="tx1">
                    <a:lumMod val="65000"/>
                    <a:lumOff val="35000"/>
                  </a:schemeClr>
                </a:solidFill>
                <a:latin typeface="Helvetica" pitchFamily="2" charset="0"/>
              </a:rPr>
              <a:t>в комбинации </a:t>
            </a:r>
            <a:r>
              <a:rPr lang="ru" dirty="0">
                <a:solidFill>
                  <a:schemeClr val="tx1">
                    <a:lumMod val="65000"/>
                    <a:lumOff val="35000"/>
                  </a:schemeClr>
                </a:solidFill>
                <a:latin typeface="Helvetica" pitchFamily="2" charset="0"/>
              </a:rPr>
              <a:t>с препаратом умифеновира, </a:t>
            </a:r>
            <a:r>
              <a:rPr lang="ru" b="1" dirty="0">
                <a:solidFill>
                  <a:schemeClr val="tx1">
                    <a:lumMod val="65000"/>
                    <a:lumOff val="35000"/>
                  </a:schemeClr>
                </a:solidFill>
                <a:latin typeface="Helvetica" pitchFamily="2" charset="0"/>
              </a:rPr>
              <a:t>ускоряет вирусный клиренс по сравнению </a:t>
            </a:r>
            <a:r>
              <a:rPr lang="ru" dirty="0">
                <a:solidFill>
                  <a:schemeClr val="tx1">
                    <a:lumMod val="65000"/>
                    <a:lumOff val="35000"/>
                  </a:schemeClr>
                </a:solidFill>
                <a:latin typeface="Helvetica" pitchFamily="2" charset="0"/>
              </a:rPr>
              <a:t>с лечением только препаратом умифеновира. </a:t>
            </a:r>
          </a:p>
          <a:p>
            <a:r>
              <a:rPr lang="ru" dirty="0">
                <a:solidFill>
                  <a:schemeClr val="tx1">
                    <a:lumMod val="65000"/>
                    <a:lumOff val="35000"/>
                  </a:schemeClr>
                </a:solidFill>
                <a:latin typeface="Helvetica" pitchFamily="2" charset="0"/>
              </a:rPr>
              <a:t>Средние дни до вирусного клиренса составили 27,9 дня для пациентов, получавших только умефиновир, </a:t>
            </a:r>
            <a:r>
              <a:rPr lang="ru" b="1" dirty="0">
                <a:solidFill>
                  <a:schemeClr val="accent6">
                    <a:lumMod val="75000"/>
                  </a:schemeClr>
                </a:solidFill>
                <a:latin typeface="Helvetica" pitchFamily="2" charset="0"/>
              </a:rPr>
              <a:t>21,1 дня для тех, кто получал только интерферон альфа-2</a:t>
            </a:r>
            <a:r>
              <a:rPr lang="en-GB" b="1" dirty="0">
                <a:solidFill>
                  <a:schemeClr val="accent6">
                    <a:lumMod val="75000"/>
                  </a:schemeClr>
                </a:solidFill>
                <a:latin typeface="Helvetica" pitchFamily="2" charset="0"/>
              </a:rPr>
              <a:t>b, </a:t>
            </a:r>
            <a:r>
              <a:rPr lang="ru" b="1" dirty="0">
                <a:solidFill>
                  <a:schemeClr val="accent6">
                    <a:lumMod val="75000"/>
                  </a:schemeClr>
                </a:solidFill>
                <a:latin typeface="Helvetica" pitchFamily="2" charset="0"/>
              </a:rPr>
              <a:t>и 20,3 дня для тех, кто получал комбинированную терапию (от начала симптомов). </a:t>
            </a:r>
          </a:p>
        </p:txBody>
      </p:sp>
      <p:sp>
        <p:nvSpPr>
          <p:cNvPr id="9" name="TextBox 8">
            <a:extLst>
              <a:ext uri="{FF2B5EF4-FFF2-40B4-BE49-F238E27FC236}">
                <a16:creationId xmlns:a16="http://schemas.microsoft.com/office/drawing/2014/main" id="{F62A8CBC-C9FD-3F4B-8360-8B7F6AD5C6C9}"/>
              </a:ext>
            </a:extLst>
          </p:cNvPr>
          <p:cNvSpPr txBox="1"/>
          <p:nvPr/>
        </p:nvSpPr>
        <p:spPr>
          <a:xfrm>
            <a:off x="545398" y="2272114"/>
            <a:ext cx="1792177" cy="369332"/>
          </a:xfrm>
          <a:prstGeom prst="rect">
            <a:avLst/>
          </a:prstGeom>
          <a:noFill/>
        </p:spPr>
        <p:txBody>
          <a:bodyPr wrap="square" rtlCol="0">
            <a:spAutoFit/>
          </a:bodyPr>
          <a:lstStyle/>
          <a:p>
            <a:pPr algn="ctr"/>
            <a:r>
              <a:rPr lang="ru-RU" dirty="0">
                <a:solidFill>
                  <a:schemeClr val="tx1">
                    <a:lumMod val="65000"/>
                    <a:lumOff val="35000"/>
                  </a:schemeClr>
                </a:solidFill>
                <a:latin typeface="Helvetica" pitchFamily="2" charset="0"/>
              </a:rPr>
              <a:t>Китай</a:t>
            </a:r>
            <a:endParaRPr lang="x-none" dirty="0">
              <a:solidFill>
                <a:schemeClr val="tx1">
                  <a:lumMod val="65000"/>
                  <a:lumOff val="35000"/>
                </a:schemeClr>
              </a:solidFill>
              <a:latin typeface="Helvetica" pitchFamily="2" charset="0"/>
            </a:endParaRPr>
          </a:p>
        </p:txBody>
      </p:sp>
      <p:sp>
        <p:nvSpPr>
          <p:cNvPr id="12" name="TextBox 11">
            <a:extLst>
              <a:ext uri="{FF2B5EF4-FFF2-40B4-BE49-F238E27FC236}">
                <a16:creationId xmlns:a16="http://schemas.microsoft.com/office/drawing/2014/main" id="{06AC22DF-07FA-BE42-8B14-523EBA4D31AF}"/>
              </a:ext>
            </a:extLst>
          </p:cNvPr>
          <p:cNvSpPr txBox="1"/>
          <p:nvPr/>
        </p:nvSpPr>
        <p:spPr>
          <a:xfrm>
            <a:off x="435935" y="6115332"/>
            <a:ext cx="8162666" cy="646331"/>
          </a:xfrm>
          <a:prstGeom prst="rect">
            <a:avLst/>
          </a:prstGeom>
          <a:noFill/>
        </p:spPr>
        <p:txBody>
          <a:bodyPr wrap="square" rtlCol="0">
            <a:spAutoFit/>
          </a:bodyPr>
          <a:lstStyle/>
          <a:p>
            <a:r>
              <a:rPr lang="en-GB" sz="1200" i="1" dirty="0" err="1">
                <a:solidFill>
                  <a:schemeClr val="tx1">
                    <a:lumMod val="65000"/>
                    <a:lumOff val="35000"/>
                  </a:schemeClr>
                </a:solidFill>
                <a:latin typeface="Helvetica" pitchFamily="2" charset="0"/>
              </a:rPr>
              <a:t>Qiong</a:t>
            </a:r>
            <a:r>
              <a:rPr lang="en-GB" sz="1200" i="1" dirty="0">
                <a:solidFill>
                  <a:schemeClr val="tx1">
                    <a:lumMod val="65000"/>
                    <a:lumOff val="35000"/>
                  </a:schemeClr>
                </a:solidFill>
                <a:latin typeface="Helvetica" pitchFamily="2" charset="0"/>
              </a:rPr>
              <a:t> Zhou, Virginia Chen, Casey P. Shannon, Xiao-Shan Wei, Xuan </a:t>
            </a:r>
            <a:r>
              <a:rPr lang="en-GB" sz="1200" i="1" dirty="0" err="1">
                <a:solidFill>
                  <a:schemeClr val="tx1">
                    <a:lumMod val="65000"/>
                    <a:lumOff val="35000"/>
                  </a:schemeClr>
                </a:solidFill>
                <a:latin typeface="Helvetica" pitchFamily="2" charset="0"/>
              </a:rPr>
              <a:t>Xiang,Xu</a:t>
            </a:r>
            <a:r>
              <a:rPr lang="en-GB" sz="1200" i="1" dirty="0">
                <a:solidFill>
                  <a:schemeClr val="tx1">
                    <a:lumMod val="65000"/>
                    <a:lumOff val="35000"/>
                  </a:schemeClr>
                </a:solidFill>
                <a:latin typeface="Helvetica" pitchFamily="2" charset="0"/>
              </a:rPr>
              <a:t> Wang, Zi-Hao Wang, Scott J. Tebbutt, Tobias R. Kollmann4 and Eleanor N. Fish Interferon-</a:t>
            </a:r>
            <a:r>
              <a:rPr lang="el-GR" sz="1200" i="1" dirty="0">
                <a:solidFill>
                  <a:schemeClr val="tx1">
                    <a:lumMod val="65000"/>
                    <a:lumOff val="35000"/>
                  </a:schemeClr>
                </a:solidFill>
                <a:latin typeface="Helvetica" pitchFamily="2" charset="0"/>
              </a:rPr>
              <a:t>α2</a:t>
            </a:r>
            <a:r>
              <a:rPr lang="en-GB" sz="1200" i="1" dirty="0">
                <a:solidFill>
                  <a:schemeClr val="tx1">
                    <a:lumMod val="65000"/>
                    <a:lumOff val="35000"/>
                  </a:schemeClr>
                </a:solidFill>
                <a:latin typeface="Helvetica" pitchFamily="2" charset="0"/>
              </a:rPr>
              <a:t>b Treatment for COVID-19//Frontiers in Immunology, May 2020, Volume 11, Article 1061. </a:t>
            </a:r>
            <a:endParaRPr lang="en-GB" sz="1200" dirty="0">
              <a:solidFill>
                <a:schemeClr val="tx1">
                  <a:lumMod val="65000"/>
                  <a:lumOff val="35000"/>
                </a:schemeClr>
              </a:solidFill>
              <a:latin typeface="Helvetica" pitchFamily="2" charset="0"/>
            </a:endParaRPr>
          </a:p>
        </p:txBody>
      </p:sp>
    </p:spTree>
    <p:extLst>
      <p:ext uri="{BB962C8B-B14F-4D97-AF65-F5344CB8AC3E}">
        <p14:creationId xmlns:p14="http://schemas.microsoft.com/office/powerpoint/2010/main" val="23844053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27AA4C9-278D-7A4B-B40D-2417DB4E835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5398" y="998494"/>
            <a:ext cx="1799381" cy="1195496"/>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6F6E60AE-5AE8-534C-BE77-BC6A27F2FC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625154" y="998494"/>
            <a:ext cx="4973447" cy="2329498"/>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8087A2CE-62C2-2340-924D-C642EA2F778B}"/>
              </a:ext>
            </a:extLst>
          </p:cNvPr>
          <p:cNvSpPr>
            <a:spLocks noGrp="1"/>
          </p:cNvSpPr>
          <p:nvPr>
            <p:ph type="title" idx="4294967295"/>
          </p:nvPr>
        </p:nvSpPr>
        <p:spPr>
          <a:xfrm>
            <a:off x="0" y="377825"/>
            <a:ext cx="8435975" cy="431800"/>
          </a:xfrm>
        </p:spPr>
        <p:txBody>
          <a:bodyPr>
            <a:normAutofit fontScale="90000"/>
          </a:bodyPr>
          <a:lstStyle/>
          <a:p>
            <a:pPr algn="ctr"/>
            <a:r>
              <a:rPr lang="ru" sz="2800" dirty="0">
                <a:latin typeface="Helvetica" pitchFamily="2" charset="0"/>
              </a:rPr>
              <a:t>ОБЗОР ЗАПАДНЫХ ИССЛЕДОВАНИЙ</a:t>
            </a:r>
          </a:p>
        </p:txBody>
      </p:sp>
      <p:sp>
        <p:nvSpPr>
          <p:cNvPr id="8" name="TextBox 7">
            <a:extLst>
              <a:ext uri="{FF2B5EF4-FFF2-40B4-BE49-F238E27FC236}">
                <a16:creationId xmlns:a16="http://schemas.microsoft.com/office/drawing/2014/main" id="{B8F0C537-78F7-F94E-82E9-F048BDF2BC41}"/>
              </a:ext>
            </a:extLst>
          </p:cNvPr>
          <p:cNvSpPr txBox="1"/>
          <p:nvPr/>
        </p:nvSpPr>
        <p:spPr>
          <a:xfrm>
            <a:off x="354011" y="3530009"/>
            <a:ext cx="8435976" cy="2585323"/>
          </a:xfrm>
          <a:prstGeom prst="rect">
            <a:avLst/>
          </a:prstGeom>
          <a:noFill/>
        </p:spPr>
        <p:txBody>
          <a:bodyPr wrap="square" rtlCol="0">
            <a:spAutoFit/>
          </a:bodyPr>
          <a:lstStyle/>
          <a:p>
            <a:r>
              <a:rPr lang="ru" dirty="0">
                <a:solidFill>
                  <a:schemeClr val="tx1">
                    <a:lumMod val="65000"/>
                    <a:lumOff val="35000"/>
                  </a:schemeClr>
                </a:solidFill>
                <a:latin typeface="Helvetica" pitchFamily="2" charset="0"/>
              </a:rPr>
              <a:t>Китайские ученые проводят открытое одноцентровое проспективное </a:t>
            </a:r>
            <a:r>
              <a:rPr lang="ru" b="1" dirty="0">
                <a:solidFill>
                  <a:schemeClr val="accent6">
                    <a:lumMod val="75000"/>
                  </a:schemeClr>
                </a:solidFill>
                <a:latin typeface="Helvetica" pitchFamily="2" charset="0"/>
              </a:rPr>
              <a:t>рандомизированное контролируемое клиническое исследование</a:t>
            </a:r>
            <a:r>
              <a:rPr lang="ru" dirty="0">
                <a:solidFill>
                  <a:schemeClr val="tx1">
                    <a:lumMod val="65000"/>
                    <a:lumOff val="35000"/>
                  </a:schemeClr>
                </a:solidFill>
                <a:latin typeface="Helvetica" pitchFamily="2" charset="0"/>
              </a:rPr>
              <a:t>, изучающее эффективность и безопасность интерферона альфа в трех комбинациях с противовирусными препаратами. </a:t>
            </a:r>
          </a:p>
          <a:p>
            <a:endParaRPr lang="ru" dirty="0">
              <a:solidFill>
                <a:schemeClr val="tx1">
                  <a:lumMod val="65000"/>
                  <a:lumOff val="35000"/>
                </a:schemeClr>
              </a:solidFill>
              <a:effectLst/>
              <a:latin typeface="Helvetica" pitchFamily="2" charset="0"/>
            </a:endParaRPr>
          </a:p>
          <a:p>
            <a:r>
              <a:rPr lang="ru" dirty="0">
                <a:solidFill>
                  <a:schemeClr val="tx1">
                    <a:lumMod val="65000"/>
                    <a:lumOff val="35000"/>
                  </a:schemeClr>
                </a:solidFill>
                <a:latin typeface="Helvetica" pitchFamily="2" charset="0"/>
              </a:rPr>
              <a:t>Целью исследования является получение надежных клинических данных о терапевтической эффективности и безопасности трех различных противовирусных схем терапии </a:t>
            </a:r>
            <a:r>
              <a:rPr lang="en-GB" dirty="0">
                <a:solidFill>
                  <a:schemeClr val="tx1">
                    <a:lumMod val="65000"/>
                    <a:lumOff val="35000"/>
                  </a:schemeClr>
                </a:solidFill>
                <a:latin typeface="Helvetica" pitchFamily="2" charset="0"/>
              </a:rPr>
              <a:t>COVID-19 </a:t>
            </a:r>
            <a:r>
              <a:rPr lang="ru" dirty="0">
                <a:solidFill>
                  <a:schemeClr val="tx1">
                    <a:lumMod val="65000"/>
                    <a:lumOff val="35000"/>
                  </a:schemeClr>
                </a:solidFill>
                <a:latin typeface="Helvetica" pitchFamily="2" charset="0"/>
              </a:rPr>
              <a:t>легкой и средней степени тяжести, включающих интерферон альфа. </a:t>
            </a:r>
          </a:p>
        </p:txBody>
      </p:sp>
      <p:sp>
        <p:nvSpPr>
          <p:cNvPr id="9" name="TextBox 8">
            <a:extLst>
              <a:ext uri="{FF2B5EF4-FFF2-40B4-BE49-F238E27FC236}">
                <a16:creationId xmlns:a16="http://schemas.microsoft.com/office/drawing/2014/main" id="{F62A8CBC-C9FD-3F4B-8360-8B7F6AD5C6C9}"/>
              </a:ext>
            </a:extLst>
          </p:cNvPr>
          <p:cNvSpPr txBox="1"/>
          <p:nvPr/>
        </p:nvSpPr>
        <p:spPr>
          <a:xfrm>
            <a:off x="545398" y="2272114"/>
            <a:ext cx="1792177" cy="369332"/>
          </a:xfrm>
          <a:prstGeom prst="rect">
            <a:avLst/>
          </a:prstGeom>
          <a:noFill/>
        </p:spPr>
        <p:txBody>
          <a:bodyPr wrap="square" rtlCol="0">
            <a:spAutoFit/>
          </a:bodyPr>
          <a:lstStyle/>
          <a:p>
            <a:pPr algn="ctr"/>
            <a:r>
              <a:rPr lang="ru-RU" dirty="0">
                <a:solidFill>
                  <a:schemeClr val="tx1">
                    <a:lumMod val="65000"/>
                    <a:lumOff val="35000"/>
                  </a:schemeClr>
                </a:solidFill>
                <a:latin typeface="Helvetica" pitchFamily="2" charset="0"/>
              </a:rPr>
              <a:t>Китай</a:t>
            </a:r>
            <a:endParaRPr lang="x-none" dirty="0">
              <a:solidFill>
                <a:schemeClr val="tx1">
                  <a:lumMod val="65000"/>
                  <a:lumOff val="35000"/>
                </a:schemeClr>
              </a:solidFill>
              <a:latin typeface="Helvetica" pitchFamily="2" charset="0"/>
            </a:endParaRPr>
          </a:p>
        </p:txBody>
      </p:sp>
      <p:sp>
        <p:nvSpPr>
          <p:cNvPr id="12" name="TextBox 11">
            <a:extLst>
              <a:ext uri="{FF2B5EF4-FFF2-40B4-BE49-F238E27FC236}">
                <a16:creationId xmlns:a16="http://schemas.microsoft.com/office/drawing/2014/main" id="{06AC22DF-07FA-BE42-8B14-523EBA4D31AF}"/>
              </a:ext>
            </a:extLst>
          </p:cNvPr>
          <p:cNvSpPr txBox="1"/>
          <p:nvPr/>
        </p:nvSpPr>
        <p:spPr>
          <a:xfrm>
            <a:off x="435935" y="6115332"/>
            <a:ext cx="8162666" cy="646331"/>
          </a:xfrm>
          <a:prstGeom prst="rect">
            <a:avLst/>
          </a:prstGeom>
          <a:noFill/>
        </p:spPr>
        <p:txBody>
          <a:bodyPr wrap="square" rtlCol="0">
            <a:spAutoFit/>
          </a:bodyPr>
          <a:lstStyle/>
          <a:p>
            <a:r>
              <a:rPr lang="en-GB" sz="1200" i="1" dirty="0">
                <a:solidFill>
                  <a:schemeClr val="tx1">
                    <a:lumMod val="65000"/>
                    <a:lumOff val="35000"/>
                  </a:schemeClr>
                </a:solidFill>
                <a:latin typeface="Helvetica" pitchFamily="2" charset="0"/>
              </a:rPr>
              <a:t>Comparative effectiveness and safety of ribavirin plus interferon-alpha, lopinavir/ritonavir plus interferon-alpha and ribavirin plus lopinavir/ritonavir plus interferon-alpha</a:t>
            </a:r>
            <a:r>
              <a:rPr lang="ru-RU" sz="1200" i="1" dirty="0">
                <a:solidFill>
                  <a:schemeClr val="tx1">
                    <a:lumMod val="65000"/>
                    <a:lumOff val="35000"/>
                  </a:schemeClr>
                </a:solidFill>
                <a:latin typeface="Helvetica" pitchFamily="2" charset="0"/>
              </a:rPr>
              <a:t> </a:t>
            </a:r>
            <a:r>
              <a:rPr lang="en-GB" sz="1200" i="1" dirty="0">
                <a:solidFill>
                  <a:schemeClr val="tx1">
                    <a:lumMod val="65000"/>
                    <a:lumOff val="35000"/>
                  </a:schemeClr>
                </a:solidFill>
                <a:latin typeface="Helvetica" pitchFamily="2" charset="0"/>
              </a:rPr>
              <a:t>in in patients with mild to moderate novel coronavirus pneumonia // 2020-03-02 , ChiCTR2000029387.</a:t>
            </a:r>
            <a:endParaRPr lang="en-GB" sz="1200" dirty="0">
              <a:solidFill>
                <a:schemeClr val="tx1">
                  <a:lumMod val="65000"/>
                  <a:lumOff val="35000"/>
                </a:schemeClr>
              </a:solidFill>
              <a:latin typeface="Helvetica" pitchFamily="2" charset="0"/>
            </a:endParaRPr>
          </a:p>
        </p:txBody>
      </p:sp>
    </p:spTree>
    <p:extLst>
      <p:ext uri="{BB962C8B-B14F-4D97-AF65-F5344CB8AC3E}">
        <p14:creationId xmlns:p14="http://schemas.microsoft.com/office/powerpoint/2010/main" val="2191201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27AA4C9-278D-7A4B-B40D-2417DB4E835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5398" y="998494"/>
            <a:ext cx="1799381" cy="1195496"/>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8087A2CE-62C2-2340-924D-C642EA2F778B}"/>
              </a:ext>
            </a:extLst>
          </p:cNvPr>
          <p:cNvSpPr>
            <a:spLocks noGrp="1"/>
          </p:cNvSpPr>
          <p:nvPr>
            <p:ph type="title" idx="4294967295"/>
          </p:nvPr>
        </p:nvSpPr>
        <p:spPr>
          <a:xfrm>
            <a:off x="0" y="377825"/>
            <a:ext cx="8435975" cy="431800"/>
          </a:xfrm>
        </p:spPr>
        <p:txBody>
          <a:bodyPr>
            <a:normAutofit fontScale="90000"/>
          </a:bodyPr>
          <a:lstStyle/>
          <a:p>
            <a:pPr algn="ctr"/>
            <a:r>
              <a:rPr lang="ru" sz="2800" dirty="0">
                <a:latin typeface="Helvetica" pitchFamily="2" charset="0"/>
              </a:rPr>
              <a:t>ОБЗОР ЗАПАДНЫХ ИССЛЕДОВАНИЙ</a:t>
            </a:r>
          </a:p>
        </p:txBody>
      </p:sp>
      <p:sp>
        <p:nvSpPr>
          <p:cNvPr id="8" name="TextBox 7">
            <a:extLst>
              <a:ext uri="{FF2B5EF4-FFF2-40B4-BE49-F238E27FC236}">
                <a16:creationId xmlns:a16="http://schemas.microsoft.com/office/drawing/2014/main" id="{B8F0C537-78F7-F94E-82E9-F048BDF2BC41}"/>
              </a:ext>
            </a:extLst>
          </p:cNvPr>
          <p:cNvSpPr txBox="1"/>
          <p:nvPr/>
        </p:nvSpPr>
        <p:spPr>
          <a:xfrm>
            <a:off x="435935" y="2805554"/>
            <a:ext cx="8435976" cy="3170099"/>
          </a:xfrm>
          <a:prstGeom prst="rect">
            <a:avLst/>
          </a:prstGeom>
          <a:noFill/>
        </p:spPr>
        <p:txBody>
          <a:bodyPr wrap="square" rtlCol="0">
            <a:spAutoFit/>
          </a:bodyPr>
          <a:lstStyle/>
          <a:p>
            <a:r>
              <a:rPr lang="ru-RU" b="1" dirty="0">
                <a:solidFill>
                  <a:schemeClr val="tx1">
                    <a:lumMod val="65000"/>
                    <a:lumOff val="35000"/>
                  </a:schemeClr>
                </a:solidFill>
                <a:latin typeface="Helvetica" pitchFamily="2" charset="0"/>
              </a:rPr>
              <a:t>Рекомендации по диагностике и лечению детской респираторной инфекции, вызванной новым </a:t>
            </a:r>
            <a:r>
              <a:rPr lang="ru-RU" b="1" dirty="0" err="1">
                <a:solidFill>
                  <a:schemeClr val="tx1">
                    <a:lumMod val="65000"/>
                    <a:lumOff val="35000"/>
                  </a:schemeClr>
                </a:solidFill>
                <a:latin typeface="Helvetica" pitchFamily="2" charset="0"/>
              </a:rPr>
              <a:t>коронавирусом</a:t>
            </a:r>
            <a:r>
              <a:rPr lang="ru-RU" b="1" dirty="0">
                <a:solidFill>
                  <a:schemeClr val="tx1">
                    <a:lumMod val="65000"/>
                    <a:lumOff val="35000"/>
                  </a:schemeClr>
                </a:solidFill>
                <a:latin typeface="Helvetica" pitchFamily="2" charset="0"/>
              </a:rPr>
              <a:t> 2019 года</a:t>
            </a:r>
            <a:endParaRPr lang="x-none" dirty="0">
              <a:solidFill>
                <a:schemeClr val="tx1">
                  <a:lumMod val="65000"/>
                  <a:lumOff val="35000"/>
                </a:schemeClr>
              </a:solidFill>
              <a:latin typeface="Helvetica" pitchFamily="2" charset="0"/>
            </a:endParaRPr>
          </a:p>
          <a:p>
            <a:endParaRPr lang="en-US" b="1" dirty="0">
              <a:solidFill>
                <a:schemeClr val="tx1">
                  <a:lumMod val="65000"/>
                  <a:lumOff val="35000"/>
                </a:schemeClr>
              </a:solidFill>
              <a:latin typeface="Helvetica" pitchFamily="2" charset="0"/>
            </a:endParaRPr>
          </a:p>
          <a:p>
            <a:r>
              <a:rPr lang="ru-RU" b="1" dirty="0">
                <a:solidFill>
                  <a:schemeClr val="tx1">
                    <a:lumMod val="65000"/>
                    <a:lumOff val="35000"/>
                  </a:schemeClr>
                </a:solidFill>
                <a:latin typeface="Helvetica" pitchFamily="2" charset="0"/>
              </a:rPr>
              <a:t>Противовирусная терапия</a:t>
            </a:r>
            <a:endParaRPr lang="x-none" dirty="0">
              <a:solidFill>
                <a:schemeClr val="tx1">
                  <a:lumMod val="65000"/>
                  <a:lumOff val="35000"/>
                </a:schemeClr>
              </a:solidFill>
              <a:latin typeface="Helvetica" pitchFamily="2" charset="0"/>
            </a:endParaRPr>
          </a:p>
          <a:p>
            <a:r>
              <a:rPr lang="ru-RU" b="1" dirty="0">
                <a:solidFill>
                  <a:schemeClr val="tx1">
                    <a:lumMod val="65000"/>
                    <a:lumOff val="35000"/>
                  </a:schemeClr>
                </a:solidFill>
                <a:latin typeface="Helvetica" pitchFamily="2" charset="0"/>
              </a:rPr>
              <a:t> </a:t>
            </a:r>
            <a:endParaRPr lang="x-none" dirty="0">
              <a:solidFill>
                <a:schemeClr val="tx1">
                  <a:lumMod val="65000"/>
                  <a:lumOff val="35000"/>
                </a:schemeClr>
              </a:solidFill>
              <a:latin typeface="Helvetica" pitchFamily="2" charset="0"/>
            </a:endParaRPr>
          </a:p>
          <a:p>
            <a:r>
              <a:rPr lang="ru-RU" dirty="0">
                <a:solidFill>
                  <a:schemeClr val="tx1">
                    <a:lumMod val="65000"/>
                    <a:lumOff val="35000"/>
                  </a:schemeClr>
                </a:solidFill>
                <a:latin typeface="Helvetica" pitchFamily="2" charset="0"/>
              </a:rPr>
              <a:t>Можно применять </a:t>
            </a:r>
            <a:r>
              <a:rPr lang="ru-RU" sz="2000" b="1" dirty="0">
                <a:solidFill>
                  <a:schemeClr val="tx1">
                    <a:lumMod val="65000"/>
                    <a:lumOff val="35000"/>
                  </a:schemeClr>
                </a:solidFill>
                <a:latin typeface="Helvetica" pitchFamily="2" charset="0"/>
              </a:rPr>
              <a:t>распыление </a:t>
            </a:r>
            <a:r>
              <a:rPr lang="ru-RU" sz="2000" b="1" dirty="0" err="1">
                <a:solidFill>
                  <a:schemeClr val="tx1">
                    <a:lumMod val="65000"/>
                    <a:lumOff val="35000"/>
                  </a:schemeClr>
                </a:solidFill>
                <a:latin typeface="Helvetica" pitchFamily="2" charset="0"/>
              </a:rPr>
              <a:t>небулайзером</a:t>
            </a:r>
            <a:r>
              <a:rPr lang="ru-RU" sz="2000" b="1" dirty="0">
                <a:solidFill>
                  <a:schemeClr val="tx1">
                    <a:lumMod val="65000"/>
                    <a:lumOff val="35000"/>
                  </a:schemeClr>
                </a:solidFill>
                <a:latin typeface="Helvetica" pitchFamily="2" charset="0"/>
              </a:rPr>
              <a:t> интерфероном-α2b, </a:t>
            </a:r>
            <a:r>
              <a:rPr lang="ru-RU" dirty="0">
                <a:solidFill>
                  <a:schemeClr val="tx1">
                    <a:lumMod val="65000"/>
                    <a:lumOff val="35000"/>
                  </a:schemeClr>
                </a:solidFill>
                <a:latin typeface="Helvetica" pitchFamily="2" charset="0"/>
              </a:rPr>
              <a:t>рекомендованное использование выглядит следующим образом:</a:t>
            </a:r>
            <a:endParaRPr lang="x-none" dirty="0">
              <a:solidFill>
                <a:schemeClr val="tx1">
                  <a:lumMod val="65000"/>
                  <a:lumOff val="35000"/>
                </a:schemeClr>
              </a:solidFill>
              <a:latin typeface="Helvetica" pitchFamily="2" charset="0"/>
            </a:endParaRPr>
          </a:p>
          <a:p>
            <a:r>
              <a:rPr lang="ru-RU" dirty="0">
                <a:solidFill>
                  <a:schemeClr val="tx1">
                    <a:lumMod val="65000"/>
                    <a:lumOff val="35000"/>
                  </a:schemeClr>
                </a:solidFill>
                <a:latin typeface="Helvetica" pitchFamily="2" charset="0"/>
              </a:rPr>
              <a:t> </a:t>
            </a:r>
            <a:endParaRPr lang="x-none" dirty="0">
              <a:solidFill>
                <a:schemeClr val="tx1">
                  <a:lumMod val="65000"/>
                  <a:lumOff val="35000"/>
                </a:schemeClr>
              </a:solidFill>
              <a:latin typeface="Helvetica" pitchFamily="2" charset="0"/>
            </a:endParaRPr>
          </a:p>
          <a:p>
            <a:r>
              <a:rPr lang="ru-RU" dirty="0">
                <a:solidFill>
                  <a:schemeClr val="tx1">
                    <a:lumMod val="65000"/>
                    <a:lumOff val="35000"/>
                  </a:schemeClr>
                </a:solidFill>
                <a:latin typeface="Helvetica" pitchFamily="2" charset="0"/>
              </a:rPr>
              <a:t>Ингаляция интерферона альфа-2b  </a:t>
            </a:r>
            <a:r>
              <a:rPr lang="ru-RU" b="1" dirty="0">
                <a:solidFill>
                  <a:schemeClr val="accent6">
                    <a:lumMod val="75000"/>
                  </a:schemeClr>
                </a:solidFill>
                <a:latin typeface="Helvetica" pitchFamily="2" charset="0"/>
              </a:rPr>
              <a:t>100 000-200 000  МЕ/кг </a:t>
            </a:r>
            <a:r>
              <a:rPr lang="ru-RU" dirty="0">
                <a:solidFill>
                  <a:schemeClr val="tx1">
                    <a:lumMod val="65000"/>
                    <a:lumOff val="35000"/>
                  </a:schemeClr>
                </a:solidFill>
                <a:latin typeface="Helvetica" pitchFamily="2" charset="0"/>
              </a:rPr>
              <a:t>для легких случаев и </a:t>
            </a:r>
            <a:r>
              <a:rPr lang="ru-RU" b="1" dirty="0">
                <a:solidFill>
                  <a:schemeClr val="accent6">
                    <a:lumMod val="75000"/>
                  </a:schemeClr>
                </a:solidFill>
                <a:latin typeface="Helvetica" pitchFamily="2" charset="0"/>
              </a:rPr>
              <a:t>200 000-400 000  МЕ/кг </a:t>
            </a:r>
            <a:r>
              <a:rPr lang="ru-RU" dirty="0">
                <a:solidFill>
                  <a:schemeClr val="tx1">
                    <a:lumMod val="65000"/>
                    <a:lumOff val="35000"/>
                  </a:schemeClr>
                </a:solidFill>
                <a:latin typeface="Helvetica" pitchFamily="2" charset="0"/>
              </a:rPr>
              <a:t>для тяжелых случаев, два раза в день в течение 5-7 дней.</a:t>
            </a:r>
            <a:endParaRPr lang="x-none" dirty="0">
              <a:solidFill>
                <a:schemeClr val="tx1">
                  <a:lumMod val="65000"/>
                  <a:lumOff val="35000"/>
                </a:schemeClr>
              </a:solidFill>
              <a:latin typeface="Helvetica" pitchFamily="2" charset="0"/>
            </a:endParaRPr>
          </a:p>
        </p:txBody>
      </p:sp>
      <p:sp>
        <p:nvSpPr>
          <p:cNvPr id="9" name="TextBox 8">
            <a:extLst>
              <a:ext uri="{FF2B5EF4-FFF2-40B4-BE49-F238E27FC236}">
                <a16:creationId xmlns:a16="http://schemas.microsoft.com/office/drawing/2014/main" id="{F62A8CBC-C9FD-3F4B-8360-8B7F6AD5C6C9}"/>
              </a:ext>
            </a:extLst>
          </p:cNvPr>
          <p:cNvSpPr txBox="1"/>
          <p:nvPr/>
        </p:nvSpPr>
        <p:spPr>
          <a:xfrm>
            <a:off x="545398" y="2272114"/>
            <a:ext cx="1792177" cy="369332"/>
          </a:xfrm>
          <a:prstGeom prst="rect">
            <a:avLst/>
          </a:prstGeom>
          <a:noFill/>
        </p:spPr>
        <p:txBody>
          <a:bodyPr wrap="square" rtlCol="0">
            <a:spAutoFit/>
          </a:bodyPr>
          <a:lstStyle/>
          <a:p>
            <a:pPr algn="ctr"/>
            <a:r>
              <a:rPr lang="ru-RU" dirty="0">
                <a:solidFill>
                  <a:schemeClr val="tx1">
                    <a:lumMod val="65000"/>
                    <a:lumOff val="35000"/>
                  </a:schemeClr>
                </a:solidFill>
                <a:latin typeface="Helvetica" pitchFamily="2" charset="0"/>
              </a:rPr>
              <a:t>Китай</a:t>
            </a:r>
            <a:endParaRPr lang="x-none" dirty="0">
              <a:solidFill>
                <a:schemeClr val="tx1">
                  <a:lumMod val="65000"/>
                  <a:lumOff val="35000"/>
                </a:schemeClr>
              </a:solidFill>
              <a:latin typeface="Helvetica" pitchFamily="2" charset="0"/>
            </a:endParaRPr>
          </a:p>
        </p:txBody>
      </p:sp>
      <p:sp>
        <p:nvSpPr>
          <p:cNvPr id="12" name="TextBox 11">
            <a:extLst>
              <a:ext uri="{FF2B5EF4-FFF2-40B4-BE49-F238E27FC236}">
                <a16:creationId xmlns:a16="http://schemas.microsoft.com/office/drawing/2014/main" id="{06AC22DF-07FA-BE42-8B14-523EBA4D31AF}"/>
              </a:ext>
            </a:extLst>
          </p:cNvPr>
          <p:cNvSpPr txBox="1"/>
          <p:nvPr/>
        </p:nvSpPr>
        <p:spPr>
          <a:xfrm>
            <a:off x="435935" y="5944875"/>
            <a:ext cx="8354052" cy="830997"/>
          </a:xfrm>
          <a:prstGeom prst="rect">
            <a:avLst/>
          </a:prstGeom>
          <a:noFill/>
        </p:spPr>
        <p:txBody>
          <a:bodyPr wrap="square" rtlCol="0">
            <a:spAutoFit/>
          </a:bodyPr>
          <a:lstStyle/>
          <a:p>
            <a:r>
              <a:rPr lang="en-US" sz="1200" i="1" dirty="0">
                <a:solidFill>
                  <a:schemeClr val="tx1">
                    <a:lumMod val="65000"/>
                    <a:lumOff val="35000"/>
                  </a:schemeClr>
                </a:solidFill>
                <a:latin typeface="Helvetica" pitchFamily="2" charset="0"/>
                <a:hlinkClick r:id="rId3">
                  <a:extLst>
                    <a:ext uri="{A12FA001-AC4F-418D-AE19-62706E023703}">
                      <ahyp:hlinkClr xmlns:ahyp="http://schemas.microsoft.com/office/drawing/2018/hyperlinkcolor" val="tx"/>
                    </a:ext>
                  </a:extLst>
                </a:hlinkClick>
              </a:rPr>
              <a:t>Diagnosis and treatment recommendations for pediatric respiratory infection caused by the 2019 novel coronavirus. </a:t>
            </a:r>
            <a:endParaRPr lang="x-none" sz="1200" i="1" dirty="0">
              <a:solidFill>
                <a:schemeClr val="tx1">
                  <a:lumMod val="65000"/>
                  <a:lumOff val="35000"/>
                </a:schemeClr>
              </a:solidFill>
              <a:latin typeface="Helvetica" pitchFamily="2" charset="0"/>
            </a:endParaRPr>
          </a:p>
          <a:p>
            <a:r>
              <a:rPr lang="en-US" sz="1200" i="1" dirty="0">
                <a:solidFill>
                  <a:schemeClr val="tx1">
                    <a:lumMod val="65000"/>
                    <a:lumOff val="35000"/>
                  </a:schemeClr>
                </a:solidFill>
                <a:latin typeface="Helvetica" pitchFamily="2" charset="0"/>
              </a:rPr>
              <a:t>Chen ZM, Fu JF, Shu Q, Chen YH, Hua CZ, Li FB, Lin R, Tang LF, Wang TL, Wang W, Wang YS, Xu WZ, Yang ZH, Ye S, Yuan TM, Zhang CM, Zhang YY. World J </a:t>
            </a:r>
            <a:r>
              <a:rPr lang="en-US" sz="1200" i="1" dirty="0" err="1">
                <a:solidFill>
                  <a:schemeClr val="tx1">
                    <a:lumMod val="65000"/>
                    <a:lumOff val="35000"/>
                  </a:schemeClr>
                </a:solidFill>
                <a:latin typeface="Helvetica" pitchFamily="2" charset="0"/>
              </a:rPr>
              <a:t>Pediatr</a:t>
            </a:r>
            <a:r>
              <a:rPr lang="ru-RU" sz="1200" i="1" dirty="0">
                <a:solidFill>
                  <a:schemeClr val="tx1">
                    <a:lumMod val="65000"/>
                    <a:lumOff val="35000"/>
                  </a:schemeClr>
                </a:solidFill>
                <a:latin typeface="Helvetica" pitchFamily="2" charset="0"/>
              </a:rPr>
              <a:t>. 2020 </a:t>
            </a:r>
            <a:r>
              <a:rPr lang="en-US" sz="1200" i="1" dirty="0">
                <a:solidFill>
                  <a:schemeClr val="tx1">
                    <a:lumMod val="65000"/>
                    <a:lumOff val="35000"/>
                  </a:schemeClr>
                </a:solidFill>
                <a:latin typeface="Helvetica" pitchFamily="2" charset="0"/>
              </a:rPr>
              <a:t>Jun</a:t>
            </a:r>
            <a:r>
              <a:rPr lang="ru-RU" sz="1200" i="1" dirty="0">
                <a:solidFill>
                  <a:schemeClr val="tx1">
                    <a:lumMod val="65000"/>
                    <a:lumOff val="35000"/>
                  </a:schemeClr>
                </a:solidFill>
                <a:latin typeface="Helvetica" pitchFamily="2" charset="0"/>
              </a:rPr>
              <a:t>;16(3):240-246. </a:t>
            </a:r>
            <a:r>
              <a:rPr lang="en-US" sz="1200" i="1" dirty="0" err="1">
                <a:solidFill>
                  <a:schemeClr val="tx1">
                    <a:lumMod val="65000"/>
                    <a:lumOff val="35000"/>
                  </a:schemeClr>
                </a:solidFill>
                <a:latin typeface="Helvetica" pitchFamily="2" charset="0"/>
              </a:rPr>
              <a:t>doi</a:t>
            </a:r>
            <a:r>
              <a:rPr lang="ru-RU" sz="1200" i="1" dirty="0">
                <a:solidFill>
                  <a:schemeClr val="tx1">
                    <a:lumMod val="65000"/>
                    <a:lumOff val="35000"/>
                  </a:schemeClr>
                </a:solidFill>
                <a:latin typeface="Helvetica" pitchFamily="2" charset="0"/>
              </a:rPr>
              <a:t>: 10.1007/</a:t>
            </a:r>
            <a:r>
              <a:rPr lang="en-US" sz="1200" i="1" dirty="0">
                <a:solidFill>
                  <a:schemeClr val="tx1">
                    <a:lumMod val="65000"/>
                    <a:lumOff val="35000"/>
                  </a:schemeClr>
                </a:solidFill>
                <a:latin typeface="Helvetica" pitchFamily="2" charset="0"/>
              </a:rPr>
              <a:t>s</a:t>
            </a:r>
            <a:r>
              <a:rPr lang="ru-RU" sz="1200" i="1" dirty="0">
                <a:solidFill>
                  <a:schemeClr val="tx1">
                    <a:lumMod val="65000"/>
                    <a:lumOff val="35000"/>
                  </a:schemeClr>
                </a:solidFill>
                <a:latin typeface="Helvetica" pitchFamily="2" charset="0"/>
              </a:rPr>
              <a:t>12519-020-00345-5. </a:t>
            </a:r>
            <a:r>
              <a:rPr lang="en-US" sz="1200" i="1" dirty="0" err="1">
                <a:solidFill>
                  <a:schemeClr val="tx1">
                    <a:lumMod val="65000"/>
                    <a:lumOff val="35000"/>
                  </a:schemeClr>
                </a:solidFill>
                <a:latin typeface="Helvetica" pitchFamily="2" charset="0"/>
              </a:rPr>
              <a:t>Epub</a:t>
            </a:r>
            <a:r>
              <a:rPr lang="ru-RU" sz="1200" i="1" dirty="0">
                <a:solidFill>
                  <a:schemeClr val="tx1">
                    <a:lumMod val="65000"/>
                    <a:lumOff val="35000"/>
                  </a:schemeClr>
                </a:solidFill>
                <a:latin typeface="Helvetica" pitchFamily="2" charset="0"/>
              </a:rPr>
              <a:t> 2020 </a:t>
            </a:r>
            <a:r>
              <a:rPr lang="en-US" sz="1200" i="1" dirty="0">
                <a:solidFill>
                  <a:schemeClr val="tx1">
                    <a:lumMod val="65000"/>
                    <a:lumOff val="35000"/>
                  </a:schemeClr>
                </a:solidFill>
                <a:latin typeface="Helvetica" pitchFamily="2" charset="0"/>
              </a:rPr>
              <a:t>Feb</a:t>
            </a:r>
            <a:r>
              <a:rPr lang="ru-RU" sz="1200" i="1" dirty="0">
                <a:solidFill>
                  <a:schemeClr val="tx1">
                    <a:lumMod val="65000"/>
                    <a:lumOff val="35000"/>
                  </a:schemeClr>
                </a:solidFill>
                <a:latin typeface="Helvetica" pitchFamily="2" charset="0"/>
              </a:rPr>
              <a:t> 5. </a:t>
            </a:r>
            <a:r>
              <a:rPr lang="en-US" sz="1200" i="1" dirty="0">
                <a:solidFill>
                  <a:schemeClr val="tx1">
                    <a:lumMod val="65000"/>
                    <a:lumOff val="35000"/>
                  </a:schemeClr>
                </a:solidFill>
                <a:latin typeface="Helvetica" pitchFamily="2" charset="0"/>
              </a:rPr>
              <a:t>PMID</a:t>
            </a:r>
            <a:r>
              <a:rPr lang="ru-RU" sz="1200" i="1" dirty="0">
                <a:solidFill>
                  <a:schemeClr val="tx1">
                    <a:lumMod val="65000"/>
                    <a:lumOff val="35000"/>
                  </a:schemeClr>
                </a:solidFill>
                <a:latin typeface="Helvetica" pitchFamily="2" charset="0"/>
              </a:rPr>
              <a:t>: 32026148 </a:t>
            </a:r>
            <a:endParaRPr lang="x-none" sz="1200" i="1" dirty="0">
              <a:solidFill>
                <a:schemeClr val="tx1">
                  <a:lumMod val="65000"/>
                  <a:lumOff val="35000"/>
                </a:schemeClr>
              </a:solidFill>
              <a:latin typeface="Helvetica" pitchFamily="2" charset="0"/>
            </a:endParaRPr>
          </a:p>
        </p:txBody>
      </p:sp>
      <p:pic>
        <p:nvPicPr>
          <p:cNvPr id="5" name="Picture 4">
            <a:extLst>
              <a:ext uri="{FF2B5EF4-FFF2-40B4-BE49-F238E27FC236}">
                <a16:creationId xmlns:a16="http://schemas.microsoft.com/office/drawing/2014/main" id="{F3934E50-D1E9-F24B-ABCD-27BF308CDE2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963345" y="943920"/>
            <a:ext cx="5826642" cy="16975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576249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E342E4-9CFF-4349-BCB6-1BE9D41C63C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503466"/>
            <a:ext cx="9144000" cy="4976037"/>
          </a:xfrm>
          <a:prstGeom prst="rect">
            <a:avLst/>
          </a:prstGeom>
        </p:spPr>
      </p:pic>
      <p:sp>
        <p:nvSpPr>
          <p:cNvPr id="4" name="Title 1">
            <a:extLst>
              <a:ext uri="{FF2B5EF4-FFF2-40B4-BE49-F238E27FC236}">
                <a16:creationId xmlns:a16="http://schemas.microsoft.com/office/drawing/2014/main" id="{C3427850-44EE-D840-9E69-75C07AE1C762}"/>
              </a:ext>
            </a:extLst>
          </p:cNvPr>
          <p:cNvSpPr txBox="1">
            <a:spLocks/>
          </p:cNvSpPr>
          <p:nvPr/>
        </p:nvSpPr>
        <p:spPr>
          <a:xfrm>
            <a:off x="354012" y="378497"/>
            <a:ext cx="8435975" cy="861774"/>
          </a:xfrm>
          <a:prstGeom prst="rect">
            <a:avLst/>
          </a:prstGeom>
        </p:spPr>
        <p:txBody>
          <a:bodyPr wrap="square" lIns="0" tIns="0" rIns="0" bIns="0">
            <a:spAutoFit/>
          </a:bodyPr>
          <a:lstStyle>
            <a:lvl1pPr>
              <a:defRPr sz="4300" b="1" i="0">
                <a:solidFill>
                  <a:srgbClr val="D20001"/>
                </a:solidFill>
                <a:latin typeface="Arial"/>
                <a:ea typeface="+mj-ea"/>
                <a:cs typeface="Arial"/>
              </a:defRPr>
            </a:lvl1pPr>
          </a:lstStyle>
          <a:p>
            <a:pPr algn="ctr"/>
            <a:r>
              <a:rPr lang="ru" sz="2800" kern="0" dirty="0">
                <a:latin typeface="Helvetica" pitchFamily="2" charset="0"/>
              </a:rPr>
              <a:t>ВЛИЯНИЕ ИНТЕРФЕРОНА НА КЛЕТОЧНЫЙ ИММУНИТЕТ</a:t>
            </a:r>
          </a:p>
        </p:txBody>
      </p:sp>
    </p:spTree>
    <p:extLst>
      <p:ext uri="{BB962C8B-B14F-4D97-AF65-F5344CB8AC3E}">
        <p14:creationId xmlns:p14="http://schemas.microsoft.com/office/powerpoint/2010/main" val="3946679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583722"/>
            <a:ext cx="8229600" cy="769355"/>
          </a:xfrm>
        </p:spPr>
        <p:txBody>
          <a:bodyPr>
            <a:normAutofit/>
          </a:bodyPr>
          <a:lstStyle/>
          <a:p>
            <a:pPr algn="ctr"/>
            <a:r>
              <a:rPr lang="ru-RU" sz="3200" b="1" dirty="0">
                <a:solidFill>
                  <a:schemeClr val="tx1"/>
                </a:solidFill>
              </a:rPr>
              <a:t>Этиология ОРИ</a:t>
            </a:r>
            <a:endParaRPr lang="ru-RU" sz="3200" dirty="0">
              <a:solidFill>
                <a:schemeClr val="tx1"/>
              </a:solidFill>
            </a:endParaRPr>
          </a:p>
        </p:txBody>
      </p:sp>
      <p:sp>
        <p:nvSpPr>
          <p:cNvPr id="3" name="Объект 2"/>
          <p:cNvSpPr>
            <a:spLocks noGrp="1"/>
          </p:cNvSpPr>
          <p:nvPr>
            <p:ph idx="1"/>
          </p:nvPr>
        </p:nvSpPr>
        <p:spPr>
          <a:xfrm>
            <a:off x="107504" y="1600200"/>
            <a:ext cx="8856984" cy="5257800"/>
          </a:xfrm>
          <a:prstGeom prst="rect">
            <a:avLst/>
          </a:prstGeom>
        </p:spPr>
        <p:txBody>
          <a:bodyPr>
            <a:normAutofit fontScale="92500" lnSpcReduction="20000"/>
          </a:bodyPr>
          <a:lstStyle/>
          <a:p>
            <a:pPr marL="0" indent="0" algn="ctr">
              <a:buNone/>
            </a:pPr>
            <a:r>
              <a:rPr lang="ru-RU" i="1" dirty="0">
                <a:solidFill>
                  <a:schemeClr val="tx1"/>
                </a:solidFill>
              </a:rPr>
              <a:t>достаточно разнообразна</a:t>
            </a:r>
          </a:p>
          <a:p>
            <a:pPr>
              <a:buFont typeface="Wingdings" panose="05000000000000000000" pitchFamily="2" charset="2"/>
              <a:buChar char="ü"/>
            </a:pPr>
            <a:r>
              <a:rPr lang="ru-RU" sz="2600" dirty="0" err="1">
                <a:solidFill>
                  <a:schemeClr val="tx1"/>
                </a:solidFill>
              </a:rPr>
              <a:t>риновирус</a:t>
            </a:r>
            <a:r>
              <a:rPr lang="ru-RU" sz="2600" dirty="0">
                <a:solidFill>
                  <a:schemeClr val="tx1"/>
                </a:solidFill>
              </a:rPr>
              <a:t> -  до 18%</a:t>
            </a:r>
          </a:p>
          <a:p>
            <a:pPr>
              <a:buFont typeface="Wingdings" panose="05000000000000000000" pitchFamily="2" charset="2"/>
              <a:buChar char="ü"/>
            </a:pPr>
            <a:r>
              <a:rPr lang="ru-RU" sz="2600" dirty="0">
                <a:solidFill>
                  <a:schemeClr val="tx1"/>
                </a:solidFill>
              </a:rPr>
              <a:t>аденовирус  и респираторно-синцитиальной вирус  – до 12% </a:t>
            </a:r>
          </a:p>
          <a:p>
            <a:pPr>
              <a:buFont typeface="Wingdings" panose="05000000000000000000" pitchFamily="2" charset="2"/>
              <a:buChar char="ü"/>
            </a:pPr>
            <a:r>
              <a:rPr lang="ru-RU" sz="2600" dirty="0" err="1">
                <a:solidFill>
                  <a:schemeClr val="tx1"/>
                </a:solidFill>
              </a:rPr>
              <a:t>парагрипп</a:t>
            </a:r>
            <a:r>
              <a:rPr lang="ru-RU" sz="2600" dirty="0">
                <a:solidFill>
                  <a:schemeClr val="tx1"/>
                </a:solidFill>
              </a:rPr>
              <a:t> –  до 7% случаев</a:t>
            </a:r>
          </a:p>
          <a:p>
            <a:pPr>
              <a:buFont typeface="Wingdings" panose="05000000000000000000" pitchFamily="2" charset="2"/>
              <a:buChar char="ü"/>
            </a:pPr>
            <a:endParaRPr lang="ru-RU" sz="2600" dirty="0">
              <a:solidFill>
                <a:schemeClr val="tx1"/>
              </a:solidFill>
            </a:endParaRPr>
          </a:p>
          <a:p>
            <a:pPr marL="0" indent="0" algn="ctr">
              <a:buNone/>
            </a:pPr>
            <a:r>
              <a:rPr lang="ru-RU" sz="2800" b="1" i="1" dirty="0">
                <a:solidFill>
                  <a:srgbClr val="C00000"/>
                </a:solidFill>
              </a:rPr>
              <a:t>в настоящее время</a:t>
            </a:r>
          </a:p>
          <a:p>
            <a:pPr marL="0" indent="0" algn="ctr">
              <a:buNone/>
            </a:pPr>
            <a:r>
              <a:rPr lang="ru-RU" sz="2800" b="1" i="1" dirty="0">
                <a:solidFill>
                  <a:srgbClr val="C00000"/>
                </a:solidFill>
              </a:rPr>
              <a:t>любой случай ОРВИ вне зависимости от эпидемиологического анамнеза следует рассматривать как подозрительный на COVID-19. </a:t>
            </a:r>
            <a:endParaRPr lang="ru-RU" sz="2600" b="1" i="1" dirty="0">
              <a:solidFill>
                <a:srgbClr val="C00000"/>
              </a:solidFill>
            </a:endParaRPr>
          </a:p>
          <a:p>
            <a:pPr>
              <a:buFont typeface="Wingdings" panose="05000000000000000000" pitchFamily="2" charset="2"/>
              <a:buChar char="ü"/>
            </a:pPr>
            <a:endParaRPr lang="ru-RU" sz="2600" dirty="0">
              <a:solidFill>
                <a:schemeClr val="bg2"/>
              </a:solidFill>
            </a:endParaRPr>
          </a:p>
          <a:p>
            <a:pPr algn="r">
              <a:buFont typeface="Wingdings" panose="05000000000000000000" pitchFamily="2" charset="2"/>
              <a:buChar char="ü"/>
            </a:pPr>
            <a:endParaRPr lang="ru-RU" sz="2600" dirty="0">
              <a:solidFill>
                <a:schemeClr val="bg2"/>
              </a:solidFill>
            </a:endParaRPr>
          </a:p>
          <a:p>
            <a:pPr marL="0" indent="0" algn="r">
              <a:buNone/>
            </a:pPr>
            <a:endParaRPr lang="ru-RU" sz="1800" dirty="0">
              <a:solidFill>
                <a:schemeClr val="bg2"/>
              </a:solidFill>
            </a:endParaRPr>
          </a:p>
          <a:p>
            <a:pPr marL="0" indent="0" algn="r">
              <a:buNone/>
            </a:pPr>
            <a:r>
              <a:rPr lang="en-US" sz="1100" dirty="0">
                <a:solidFill>
                  <a:schemeClr val="bg2"/>
                </a:solidFill>
              </a:rPr>
              <a:t>Worrall G. Acute sore throat. Can Fam Physician 2007; 53: 1961–62. </a:t>
            </a:r>
            <a:endParaRPr lang="ru-RU" sz="1100" dirty="0">
              <a:solidFill>
                <a:schemeClr val="bg2"/>
              </a:solidFill>
            </a:endParaRPr>
          </a:p>
          <a:p>
            <a:pPr marL="0" indent="0" algn="r">
              <a:buNone/>
            </a:pPr>
            <a:r>
              <a:rPr lang="en-US" sz="1100" dirty="0">
                <a:solidFill>
                  <a:schemeClr val="tx1"/>
                </a:solidFill>
              </a:rPr>
              <a:t> </a:t>
            </a:r>
            <a:r>
              <a:rPr lang="ru-RU" sz="1100" dirty="0">
                <a:solidFill>
                  <a:schemeClr val="tx1"/>
                </a:solidFill>
              </a:rPr>
              <a:t>Таточенко В.К. Антибиотико- и химиотерапия инфекций у детей. М.: Континент-Пресс, 2008. / </a:t>
            </a:r>
            <a:r>
              <a:rPr lang="en-US" sz="1100" dirty="0" err="1">
                <a:solidFill>
                  <a:schemeClr val="tx1"/>
                </a:solidFill>
              </a:rPr>
              <a:t>Tatochenko</a:t>
            </a:r>
            <a:r>
              <a:rPr lang="en-US" sz="1100" dirty="0">
                <a:solidFill>
                  <a:schemeClr val="tx1"/>
                </a:solidFill>
              </a:rPr>
              <a:t> V. K. </a:t>
            </a:r>
            <a:r>
              <a:rPr lang="en-US" sz="1100" dirty="0" err="1">
                <a:solidFill>
                  <a:schemeClr val="tx1"/>
                </a:solidFill>
              </a:rPr>
              <a:t>Antibiotiko</a:t>
            </a:r>
            <a:r>
              <a:rPr lang="en-US" sz="1100" dirty="0">
                <a:solidFill>
                  <a:schemeClr val="tx1"/>
                </a:solidFill>
              </a:rPr>
              <a:t>- </a:t>
            </a:r>
            <a:r>
              <a:rPr lang="en-US" sz="1100" dirty="0" err="1">
                <a:solidFill>
                  <a:schemeClr val="tx1"/>
                </a:solidFill>
              </a:rPr>
              <a:t>i</a:t>
            </a:r>
            <a:r>
              <a:rPr lang="en-US" sz="1100" dirty="0">
                <a:solidFill>
                  <a:schemeClr val="tx1"/>
                </a:solidFill>
              </a:rPr>
              <a:t> </a:t>
            </a:r>
            <a:r>
              <a:rPr lang="en-US" sz="1100" dirty="0" err="1">
                <a:solidFill>
                  <a:schemeClr val="tx1"/>
                </a:solidFill>
              </a:rPr>
              <a:t>khimioterapiia</a:t>
            </a:r>
            <a:r>
              <a:rPr lang="en-US" sz="1100" dirty="0">
                <a:solidFill>
                  <a:schemeClr val="tx1"/>
                </a:solidFill>
              </a:rPr>
              <a:t> </a:t>
            </a:r>
            <a:r>
              <a:rPr lang="en-US" sz="1100" dirty="0" err="1">
                <a:solidFill>
                  <a:schemeClr val="tx1"/>
                </a:solidFill>
              </a:rPr>
              <a:t>infektsii</a:t>
            </a:r>
            <a:r>
              <a:rPr lang="en-US" sz="1100" dirty="0">
                <a:solidFill>
                  <a:schemeClr val="tx1"/>
                </a:solidFill>
              </a:rPr>
              <a:t> u </a:t>
            </a:r>
            <a:r>
              <a:rPr lang="en-US" sz="1100" dirty="0" err="1">
                <a:solidFill>
                  <a:schemeClr val="tx1"/>
                </a:solidFill>
              </a:rPr>
              <a:t>detei</a:t>
            </a:r>
            <a:r>
              <a:rPr lang="en-US" sz="1100" dirty="0">
                <a:solidFill>
                  <a:schemeClr val="tx1"/>
                </a:solidFill>
              </a:rPr>
              <a:t>. M.: </a:t>
            </a:r>
            <a:r>
              <a:rPr lang="en-US" sz="1100" dirty="0" err="1">
                <a:solidFill>
                  <a:schemeClr val="tx1"/>
                </a:solidFill>
              </a:rPr>
              <a:t>Kontinent</a:t>
            </a:r>
            <a:r>
              <a:rPr lang="en-US" sz="1100" dirty="0">
                <a:solidFill>
                  <a:schemeClr val="tx1"/>
                </a:solidFill>
              </a:rPr>
              <a:t>-Press, 2008</a:t>
            </a:r>
            <a:r>
              <a:rPr lang="ru-RU" sz="1100" dirty="0">
                <a:solidFill>
                  <a:schemeClr val="tx1"/>
                </a:solidFill>
              </a:rPr>
              <a:t>.</a:t>
            </a:r>
          </a:p>
          <a:p>
            <a:pPr marL="0" indent="0" algn="r">
              <a:buNone/>
            </a:pPr>
            <a:r>
              <a:rPr lang="ru-RU" sz="1100" dirty="0">
                <a:solidFill>
                  <a:schemeClr val="tx1"/>
                </a:solidFill>
              </a:rPr>
              <a:t>ЛЕКАРСТВЕННАЯ ТЕРАПИЯ ОСТРЫХ РЕСПИРАТОРНЫХ ВИРУСНЫХ ИНФЕКЦИЙ (ОРВИ) В АМБУЛАТОРНОЙ ПРАКТИКЕ В ПЕРИОД ЭПИДЕМИИ COVID-19 Временные методические рекомендации ВЕРСИЯ 1 (12.04.2020)</a:t>
            </a:r>
          </a:p>
          <a:p>
            <a:pPr marL="0" indent="0" algn="r">
              <a:buNone/>
            </a:pPr>
            <a:endParaRPr lang="ru-RU" sz="1100" dirty="0">
              <a:solidFill>
                <a:schemeClr val="tx1"/>
              </a:solidFill>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126" t="13283" r="5397" b="22899"/>
          <a:stretch/>
        </p:blipFill>
        <p:spPr bwMode="auto">
          <a:xfrm>
            <a:off x="6122643" y="14051"/>
            <a:ext cx="2991775" cy="1908699"/>
          </a:xfrm>
          <a:prstGeom prst="rect">
            <a:avLst/>
          </a:prstGeom>
          <a:noFill/>
          <a:ln>
            <a:noFill/>
          </a:ln>
          <a:effectLst>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7796923"/>
      </p:ext>
    </p:extLst>
  </p:cSld>
  <p:clrMapOvr>
    <a:masterClrMapping/>
  </p:clrMapOvr>
  <mc:AlternateContent xmlns:mc="http://schemas.openxmlformats.org/markup-compatibility/2006" xmlns:p14="http://schemas.microsoft.com/office/powerpoint/2010/main">
    <mc:Choice Requires="p14">
      <p:transition>
        <p14:flash/>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106" t="40587" r="33145" b="14670"/>
          <a:stretch/>
        </p:blipFill>
        <p:spPr bwMode="auto">
          <a:xfrm>
            <a:off x="394282" y="721454"/>
            <a:ext cx="6618913" cy="5417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13864" y="477431"/>
            <a:ext cx="1842826" cy="2140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71674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504" r="18935"/>
          <a:stretch/>
        </p:blipFill>
        <p:spPr bwMode="auto">
          <a:xfrm>
            <a:off x="536894" y="465670"/>
            <a:ext cx="6635691" cy="5966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Овал 1"/>
          <p:cNvSpPr/>
          <p:nvPr/>
        </p:nvSpPr>
        <p:spPr>
          <a:xfrm>
            <a:off x="1929468" y="987080"/>
            <a:ext cx="4077049" cy="23489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3372" y="359945"/>
            <a:ext cx="1281476" cy="148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93706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504" r="18935"/>
          <a:stretch/>
        </p:blipFill>
        <p:spPr bwMode="auto">
          <a:xfrm>
            <a:off x="1199626" y="381782"/>
            <a:ext cx="6635691" cy="5966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1459684" y="568083"/>
            <a:ext cx="5838738" cy="646331"/>
          </a:xfrm>
          <a:prstGeom prst="rect">
            <a:avLst/>
          </a:prstGeom>
          <a:solidFill>
            <a:schemeClr val="bg1"/>
          </a:solidFill>
          <a:ln w="38100">
            <a:solidFill>
              <a:srgbClr val="C00000"/>
            </a:solidFill>
          </a:ln>
        </p:spPr>
        <p:txBody>
          <a:bodyPr wrap="square">
            <a:spAutoFit/>
          </a:bodyPr>
          <a:lstStyle/>
          <a:p>
            <a:r>
              <a:rPr lang="ru-RU" dirty="0"/>
              <a:t>Список возможных к назначению лекарственных средств для лечения COVID-19 у взрослых</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5317" y="283202"/>
            <a:ext cx="1285875"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62973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504" r="18935"/>
          <a:stretch/>
        </p:blipFill>
        <p:spPr bwMode="auto">
          <a:xfrm>
            <a:off x="1199626" y="381782"/>
            <a:ext cx="6635691" cy="5966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Овал 1"/>
          <p:cNvSpPr/>
          <p:nvPr/>
        </p:nvSpPr>
        <p:spPr>
          <a:xfrm>
            <a:off x="1384183" y="5880682"/>
            <a:ext cx="6191076" cy="53689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4109" y="381782"/>
            <a:ext cx="1285875"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62973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504" r="18935"/>
          <a:stretch/>
        </p:blipFill>
        <p:spPr bwMode="auto">
          <a:xfrm>
            <a:off x="1199626" y="381782"/>
            <a:ext cx="6635691" cy="5966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4227" t="92961" r="46283" b="729"/>
          <a:stretch/>
        </p:blipFill>
        <p:spPr bwMode="auto">
          <a:xfrm>
            <a:off x="524310" y="3682766"/>
            <a:ext cx="8502561" cy="1023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Овал 1"/>
          <p:cNvSpPr/>
          <p:nvPr/>
        </p:nvSpPr>
        <p:spPr>
          <a:xfrm>
            <a:off x="1384183" y="5880682"/>
            <a:ext cx="6191076" cy="53689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335560" y="3431097"/>
            <a:ext cx="8691311" cy="146807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5317" y="381782"/>
            <a:ext cx="1285875"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33269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307" t="27707" r="34098" b="48383"/>
          <a:stretch/>
        </p:blipFill>
        <p:spPr bwMode="auto">
          <a:xfrm>
            <a:off x="251667" y="2038524"/>
            <a:ext cx="8539013" cy="3523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Овал 1"/>
          <p:cNvSpPr/>
          <p:nvPr/>
        </p:nvSpPr>
        <p:spPr>
          <a:xfrm>
            <a:off x="503339" y="3531765"/>
            <a:ext cx="2155971" cy="34394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4" name="Прямая соединительная линия 3"/>
          <p:cNvCxnSpPr/>
          <p:nvPr/>
        </p:nvCxnSpPr>
        <p:spPr>
          <a:xfrm>
            <a:off x="608202" y="4521666"/>
            <a:ext cx="4190301"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92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7548" y="551037"/>
            <a:ext cx="1285875"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96602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40609" y="5539777"/>
            <a:ext cx="3016134" cy="832931"/>
          </a:xfrm>
          <a:prstGeom prst="rect">
            <a:avLst/>
          </a:prstGeom>
        </p:spPr>
        <p:txBody>
          <a:bodyPr vert="horz" wrap="square" lIns="0" tIns="6932" rIns="0" bIns="0" rtlCol="0">
            <a:spAutoFit/>
          </a:bodyPr>
          <a:lstStyle/>
          <a:p>
            <a:pPr marL="5776" defTabSz="415869">
              <a:spcBef>
                <a:spcPts val="55"/>
              </a:spcBef>
            </a:pPr>
            <a:r>
              <a:rPr lang="ru-RU" sz="1137" spc="5" dirty="0">
                <a:solidFill>
                  <a:srgbClr val="565656"/>
                </a:solidFill>
                <a:latin typeface="Arial"/>
                <a:cs typeface="Arial"/>
              </a:rPr>
              <a:t>ИЗВЛЕЧЕНИЕ ИЗ</a:t>
            </a:r>
            <a:endParaRPr sz="1137" dirty="0">
              <a:solidFill>
                <a:prstClr val="black"/>
              </a:solidFill>
              <a:latin typeface="Arial"/>
              <a:cs typeface="Arial"/>
            </a:endParaRPr>
          </a:p>
          <a:p>
            <a:pPr marL="5776" defTabSz="415869">
              <a:spcBef>
                <a:spcPts val="16"/>
              </a:spcBef>
            </a:pPr>
            <a:r>
              <a:rPr lang="ru-RU" sz="1137" b="1" spc="5" dirty="0">
                <a:solidFill>
                  <a:srgbClr val="565656"/>
                </a:solidFill>
                <a:latin typeface="Arial"/>
                <a:cs typeface="Arial"/>
              </a:rPr>
              <a:t>ВРЕМЕННОГО </a:t>
            </a:r>
            <a:r>
              <a:rPr lang="ru-RU" sz="1137" b="1" spc="2" dirty="0">
                <a:solidFill>
                  <a:srgbClr val="565656"/>
                </a:solidFill>
                <a:latin typeface="Arial"/>
                <a:cs typeface="Arial"/>
              </a:rPr>
              <a:t>ПРАКТИЧЕСКОГО</a:t>
            </a:r>
            <a:r>
              <a:rPr lang="ru-RU" sz="1137" b="1" spc="48" dirty="0">
                <a:solidFill>
                  <a:srgbClr val="565656"/>
                </a:solidFill>
                <a:latin typeface="Arial"/>
                <a:cs typeface="Arial"/>
              </a:rPr>
              <a:t> </a:t>
            </a:r>
            <a:r>
              <a:rPr lang="ru-RU" sz="1137" b="1" spc="5" dirty="0">
                <a:solidFill>
                  <a:srgbClr val="565656"/>
                </a:solidFill>
                <a:latin typeface="Arial"/>
                <a:cs typeface="Arial"/>
              </a:rPr>
              <a:t>РУКОВОДСТВА</a:t>
            </a:r>
            <a:r>
              <a:rPr lang="en-US" sz="1137" b="1" spc="5" dirty="0">
                <a:solidFill>
                  <a:srgbClr val="565656"/>
                </a:solidFill>
                <a:latin typeface="Arial"/>
                <a:cs typeface="Arial"/>
              </a:rPr>
              <a:t> COVID-19</a:t>
            </a:r>
            <a:endParaRPr lang="ru-RU" sz="1137" dirty="0">
              <a:solidFill>
                <a:prstClr val="black"/>
              </a:solidFill>
              <a:latin typeface="Arial"/>
              <a:cs typeface="Arial"/>
            </a:endParaRPr>
          </a:p>
          <a:p>
            <a:pPr marL="5776" defTabSz="415869">
              <a:spcBef>
                <a:spcPts val="16"/>
              </a:spcBef>
            </a:pPr>
            <a:r>
              <a:rPr lang="ru-RU" sz="978" spc="2" dirty="0">
                <a:solidFill>
                  <a:srgbClr val="565656"/>
                </a:solidFill>
                <a:latin typeface="Arial"/>
                <a:cs typeface="Arial"/>
              </a:rPr>
              <a:t>ДЕПАРТАМЕНТА ЗДРАВООХРАНЕНИЯ  ГОРОДА МОСКВЫ</a:t>
            </a:r>
            <a:endParaRPr lang="ru-RU" sz="978" dirty="0">
              <a:solidFill>
                <a:prstClr val="black"/>
              </a:solidFill>
              <a:latin typeface="Arial"/>
              <a:cs typeface="Arial"/>
            </a:endParaRPr>
          </a:p>
        </p:txBody>
      </p:sp>
      <p:sp>
        <p:nvSpPr>
          <p:cNvPr id="3" name="object 3"/>
          <p:cNvSpPr/>
          <p:nvPr/>
        </p:nvSpPr>
        <p:spPr>
          <a:xfrm>
            <a:off x="493576" y="5565207"/>
            <a:ext cx="45719" cy="807501"/>
          </a:xfrm>
          <a:custGeom>
            <a:avLst/>
            <a:gdLst/>
            <a:ahLst/>
            <a:cxnLst/>
            <a:rect l="l" t="t" r="r" b="b"/>
            <a:pathLst>
              <a:path h="1038859">
                <a:moveTo>
                  <a:pt x="0" y="0"/>
                </a:moveTo>
                <a:lnTo>
                  <a:pt x="0" y="1038649"/>
                </a:lnTo>
              </a:path>
            </a:pathLst>
          </a:custGeom>
          <a:ln w="11003">
            <a:solidFill>
              <a:srgbClr val="FD1C1D"/>
            </a:solidFill>
          </a:ln>
        </p:spPr>
        <p:txBody>
          <a:bodyPr wrap="square" lIns="0" tIns="0" rIns="0" bIns="0" rtlCol="0"/>
          <a:lstStyle/>
          <a:p>
            <a:pPr defTabSz="415869"/>
            <a:endParaRPr sz="819">
              <a:solidFill>
                <a:prstClr val="black"/>
              </a:solidFill>
              <a:latin typeface="Calibri"/>
            </a:endParaRPr>
          </a:p>
        </p:txBody>
      </p:sp>
      <p:sp>
        <p:nvSpPr>
          <p:cNvPr id="6" name="object 6"/>
          <p:cNvSpPr txBox="1"/>
          <p:nvPr/>
        </p:nvSpPr>
        <p:spPr>
          <a:xfrm>
            <a:off x="493577" y="688277"/>
            <a:ext cx="5093679" cy="4586411"/>
          </a:xfrm>
          <a:prstGeom prst="rect">
            <a:avLst/>
          </a:prstGeom>
        </p:spPr>
        <p:txBody>
          <a:bodyPr vert="horz" wrap="square" lIns="0" tIns="5488" rIns="0" bIns="0" rtlCol="0">
            <a:spAutoFit/>
          </a:bodyPr>
          <a:lstStyle/>
          <a:p>
            <a:pPr marL="5776" marR="2310" defTabSz="415869">
              <a:lnSpc>
                <a:spcPct val="100299"/>
              </a:lnSpc>
              <a:spcBef>
                <a:spcPts val="43"/>
              </a:spcBef>
            </a:pPr>
            <a:r>
              <a:rPr lang="ru-RU" sz="2456" b="1" spc="2" dirty="0">
                <a:solidFill>
                  <a:srgbClr val="D20001"/>
                </a:solidFill>
                <a:latin typeface="Helvetica" pitchFamily="2" charset="0"/>
                <a:cs typeface="Arial"/>
              </a:rPr>
              <a:t>ЛЕЧЕНИЕ</a:t>
            </a:r>
            <a:r>
              <a:rPr sz="2456" b="1" spc="2" dirty="0">
                <a:solidFill>
                  <a:srgbClr val="D20001"/>
                </a:solidFill>
                <a:latin typeface="Helvetica" pitchFamily="2" charset="0"/>
                <a:cs typeface="Arial"/>
              </a:rPr>
              <a:t> </a:t>
            </a:r>
            <a:endParaRPr lang="ru-RU" sz="2456" b="1" spc="2" dirty="0">
              <a:solidFill>
                <a:srgbClr val="D20001"/>
              </a:solidFill>
              <a:latin typeface="Helvetica" pitchFamily="2" charset="0"/>
              <a:cs typeface="Arial"/>
            </a:endParaRPr>
          </a:p>
          <a:p>
            <a:pPr marL="5776" marR="2310" defTabSz="415869">
              <a:lnSpc>
                <a:spcPct val="100299"/>
              </a:lnSpc>
              <a:spcBef>
                <a:spcPts val="43"/>
              </a:spcBef>
            </a:pPr>
            <a:r>
              <a:rPr lang="en-US" sz="2456" b="1" spc="5" dirty="0">
                <a:solidFill>
                  <a:schemeClr val="tx1">
                    <a:lumMod val="65000"/>
                    <a:lumOff val="35000"/>
                  </a:schemeClr>
                </a:solidFill>
                <a:latin typeface="Helvetica" pitchFamily="2" charset="0"/>
                <a:cs typeface="Arial"/>
              </a:rPr>
              <a:t>COVID-19</a:t>
            </a:r>
            <a:r>
              <a:rPr lang="ru-RU" sz="2456" b="1" spc="5" dirty="0">
                <a:solidFill>
                  <a:schemeClr val="tx1">
                    <a:lumMod val="65000"/>
                    <a:lumOff val="35000"/>
                  </a:schemeClr>
                </a:solidFill>
                <a:latin typeface="Helvetica" pitchFamily="2" charset="0"/>
                <a:cs typeface="Arial"/>
              </a:rPr>
              <a:t> У ДЕТЕЙ</a:t>
            </a:r>
            <a:endParaRPr lang="en-US" sz="2456" b="1" spc="5" dirty="0">
              <a:solidFill>
                <a:schemeClr val="tx1">
                  <a:lumMod val="65000"/>
                  <a:lumOff val="35000"/>
                </a:schemeClr>
              </a:solidFill>
              <a:latin typeface="Helvetica" pitchFamily="2" charset="0"/>
              <a:cs typeface="Arial"/>
            </a:endParaRPr>
          </a:p>
          <a:p>
            <a:pPr marL="5776" marR="2310" defTabSz="415869">
              <a:lnSpc>
                <a:spcPct val="100299"/>
              </a:lnSpc>
              <a:spcBef>
                <a:spcPts val="43"/>
              </a:spcBef>
            </a:pPr>
            <a:endParaRPr lang="en-US" sz="2456" b="1" spc="5" dirty="0">
              <a:solidFill>
                <a:schemeClr val="tx1">
                  <a:lumMod val="65000"/>
                  <a:lumOff val="35000"/>
                </a:schemeClr>
              </a:solidFill>
              <a:latin typeface="Helvetica" pitchFamily="2" charset="0"/>
              <a:cs typeface="Arial" panose="020B0604020202020204" pitchFamily="34" charset="0"/>
            </a:endParaRPr>
          </a:p>
          <a:p>
            <a:r>
              <a:rPr lang="ru" sz="2000" b="1" dirty="0">
                <a:solidFill>
                  <a:schemeClr val="tx1">
                    <a:lumMod val="65000"/>
                    <a:lumOff val="35000"/>
                  </a:schemeClr>
                </a:solidFill>
                <a:latin typeface="Helvetica" pitchFamily="2" charset="0"/>
                <a:cs typeface="Arial" panose="020B0604020202020204" pitchFamily="34" charset="0"/>
              </a:rPr>
              <a:t>Этиотропная терапия детей с </a:t>
            </a:r>
          </a:p>
          <a:p>
            <a:r>
              <a:rPr lang="ru" sz="2000" b="1" dirty="0">
                <a:solidFill>
                  <a:srgbClr val="C00000"/>
                </a:solidFill>
                <a:latin typeface="Helvetica" pitchFamily="2" charset="0"/>
                <a:cs typeface="Arial" panose="020B0604020202020204" pitchFamily="34" charset="0"/>
              </a:rPr>
              <a:t>легкой формой </a:t>
            </a:r>
            <a:r>
              <a:rPr lang="ru" sz="2000" b="1" dirty="0">
                <a:solidFill>
                  <a:schemeClr val="tx1">
                    <a:lumMod val="65000"/>
                    <a:lumOff val="35000"/>
                  </a:schemeClr>
                </a:solidFill>
                <a:latin typeface="Helvetica" pitchFamily="2" charset="0"/>
                <a:cs typeface="Arial" panose="020B0604020202020204" pitchFamily="34" charset="0"/>
              </a:rPr>
              <a:t>заболевания </a:t>
            </a:r>
            <a:r>
              <a:rPr lang="ru" sz="1600" i="1" dirty="0">
                <a:solidFill>
                  <a:schemeClr val="tx1">
                    <a:lumMod val="65000"/>
                    <a:lumOff val="35000"/>
                  </a:schemeClr>
                </a:solidFill>
                <a:latin typeface="Helvetica" pitchFamily="2" charset="0"/>
                <a:cs typeface="Arial" panose="020B0604020202020204" pitchFamily="34" charset="0"/>
              </a:rPr>
              <a:t>(амбулаторно)</a:t>
            </a:r>
            <a:endParaRPr lang="ru" sz="1600" i="1" dirty="0">
              <a:solidFill>
                <a:schemeClr val="tx1">
                  <a:lumMod val="65000"/>
                  <a:lumOff val="35000"/>
                </a:schemeClr>
              </a:solidFill>
              <a:latin typeface="Helvetica" pitchFamily="2" charset="0"/>
            </a:endParaRPr>
          </a:p>
          <a:p>
            <a:endParaRPr lang="ru" dirty="0">
              <a:solidFill>
                <a:schemeClr val="tx1">
                  <a:lumMod val="65000"/>
                  <a:lumOff val="35000"/>
                </a:schemeClr>
              </a:solidFill>
              <a:latin typeface="Helvetica" pitchFamily="2" charset="0"/>
            </a:endParaRPr>
          </a:p>
          <a:p>
            <a:r>
              <a:rPr lang="ru" dirty="0">
                <a:solidFill>
                  <a:schemeClr val="tx1">
                    <a:lumMod val="65000"/>
                    <a:lumOff val="35000"/>
                  </a:schemeClr>
                </a:solidFill>
                <a:latin typeface="Helvetica" pitchFamily="2" charset="0"/>
              </a:rPr>
              <a:t>«…назначается противовирусная терапия препаратами: рекомбинантный интерферон альфа-2</a:t>
            </a:r>
            <a:r>
              <a:rPr lang="en-GB" dirty="0">
                <a:solidFill>
                  <a:schemeClr val="tx1">
                    <a:lumMod val="65000"/>
                    <a:lumOff val="35000"/>
                  </a:schemeClr>
                </a:solidFill>
                <a:latin typeface="Helvetica" pitchFamily="2" charset="0"/>
              </a:rPr>
              <a:t>b </a:t>
            </a:r>
            <a:r>
              <a:rPr lang="ru" dirty="0">
                <a:solidFill>
                  <a:schemeClr val="tx1">
                    <a:lumMod val="65000"/>
                    <a:lumOff val="35000"/>
                  </a:schemeClr>
                </a:solidFill>
                <a:latin typeface="Helvetica" pitchFamily="2" charset="0"/>
              </a:rPr>
              <a:t>интраназально или ректально...»</a:t>
            </a:r>
          </a:p>
          <a:p>
            <a:endParaRPr lang="ru" dirty="0">
              <a:solidFill>
                <a:schemeClr val="tx1">
                  <a:lumMod val="65000"/>
                  <a:lumOff val="35000"/>
                </a:schemeClr>
              </a:solidFill>
              <a:latin typeface="Helvetica" pitchFamily="2" charset="0"/>
            </a:endParaRPr>
          </a:p>
          <a:p>
            <a:r>
              <a:rPr lang="ru" dirty="0">
                <a:solidFill>
                  <a:schemeClr val="tx1">
                    <a:lumMod val="65000"/>
                    <a:lumOff val="35000"/>
                  </a:schemeClr>
                </a:solidFill>
                <a:latin typeface="Helvetica" pitchFamily="2" charset="0"/>
              </a:rPr>
              <a:t>«Дозировка и кратность приёма лекарственной терапии осуществляется в соответствии с возрастными нормами». </a:t>
            </a:r>
          </a:p>
          <a:p>
            <a:endParaRPr lang="ru" sz="2000" dirty="0">
              <a:latin typeface="Helvetica" pitchFamily="2" charset="0"/>
              <a:cs typeface="Arial" panose="020B0604020202020204" pitchFamily="34" charset="0"/>
            </a:endParaRPr>
          </a:p>
        </p:txBody>
      </p:sp>
      <p:pic>
        <p:nvPicPr>
          <p:cNvPr id="7" name="Picture 6">
            <a:extLst>
              <a:ext uri="{FF2B5EF4-FFF2-40B4-BE49-F238E27FC236}">
                <a16:creationId xmlns:a16="http://schemas.microsoft.com/office/drawing/2014/main" id="{041C6768-9E34-5A4F-BA6A-F7AF436419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7256" y="604516"/>
            <a:ext cx="3911290" cy="55652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045389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40609" y="5539777"/>
            <a:ext cx="3016134" cy="832931"/>
          </a:xfrm>
          <a:prstGeom prst="rect">
            <a:avLst/>
          </a:prstGeom>
        </p:spPr>
        <p:txBody>
          <a:bodyPr vert="horz" wrap="square" lIns="0" tIns="6932" rIns="0" bIns="0" rtlCol="0">
            <a:spAutoFit/>
          </a:bodyPr>
          <a:lstStyle/>
          <a:p>
            <a:pPr marL="5776" defTabSz="415869">
              <a:spcBef>
                <a:spcPts val="55"/>
              </a:spcBef>
            </a:pPr>
            <a:r>
              <a:rPr lang="ru-RU" sz="1137" spc="5" dirty="0">
                <a:solidFill>
                  <a:srgbClr val="565656"/>
                </a:solidFill>
                <a:latin typeface="Arial"/>
                <a:cs typeface="Arial"/>
              </a:rPr>
              <a:t>ИЗВЛЕЧЕНИЕ ИЗ</a:t>
            </a:r>
            <a:endParaRPr sz="1137" dirty="0">
              <a:solidFill>
                <a:prstClr val="black"/>
              </a:solidFill>
              <a:latin typeface="Arial"/>
              <a:cs typeface="Arial"/>
            </a:endParaRPr>
          </a:p>
          <a:p>
            <a:pPr marL="5776" defTabSz="415869">
              <a:spcBef>
                <a:spcPts val="16"/>
              </a:spcBef>
            </a:pPr>
            <a:r>
              <a:rPr lang="ru-RU" sz="1137" b="1" spc="5" dirty="0">
                <a:solidFill>
                  <a:srgbClr val="565656"/>
                </a:solidFill>
                <a:latin typeface="Arial"/>
                <a:cs typeface="Arial"/>
              </a:rPr>
              <a:t>ВРЕМЕННОГО </a:t>
            </a:r>
            <a:r>
              <a:rPr lang="ru-RU" sz="1137" b="1" spc="2" dirty="0">
                <a:solidFill>
                  <a:srgbClr val="565656"/>
                </a:solidFill>
                <a:latin typeface="Arial"/>
                <a:cs typeface="Arial"/>
              </a:rPr>
              <a:t>ПРАКТИЧЕСКОГО</a:t>
            </a:r>
            <a:r>
              <a:rPr lang="ru-RU" sz="1137" b="1" spc="48" dirty="0">
                <a:solidFill>
                  <a:srgbClr val="565656"/>
                </a:solidFill>
                <a:latin typeface="Arial"/>
                <a:cs typeface="Arial"/>
              </a:rPr>
              <a:t> </a:t>
            </a:r>
            <a:r>
              <a:rPr lang="ru-RU" sz="1137" b="1" spc="5" dirty="0">
                <a:solidFill>
                  <a:srgbClr val="565656"/>
                </a:solidFill>
                <a:latin typeface="Arial"/>
                <a:cs typeface="Arial"/>
              </a:rPr>
              <a:t>РУКОВОДСТВА</a:t>
            </a:r>
            <a:r>
              <a:rPr lang="en-US" sz="1137" b="1" spc="5" dirty="0">
                <a:solidFill>
                  <a:srgbClr val="565656"/>
                </a:solidFill>
                <a:latin typeface="Arial"/>
                <a:cs typeface="Arial"/>
              </a:rPr>
              <a:t> COVID-19</a:t>
            </a:r>
            <a:endParaRPr lang="ru-RU" sz="1137" dirty="0">
              <a:solidFill>
                <a:prstClr val="black"/>
              </a:solidFill>
              <a:latin typeface="Arial"/>
              <a:cs typeface="Arial"/>
            </a:endParaRPr>
          </a:p>
          <a:p>
            <a:pPr marL="5776" defTabSz="415869">
              <a:spcBef>
                <a:spcPts val="16"/>
              </a:spcBef>
            </a:pPr>
            <a:r>
              <a:rPr lang="ru-RU" sz="978" spc="2" dirty="0">
                <a:solidFill>
                  <a:srgbClr val="565656"/>
                </a:solidFill>
                <a:latin typeface="Arial"/>
                <a:cs typeface="Arial"/>
              </a:rPr>
              <a:t>ДЕПАРТАМЕНТА ЗДРАВООХРАНЕНИЯ  ГОРОДА МОСКВЫ</a:t>
            </a:r>
            <a:endParaRPr lang="ru-RU" sz="978" dirty="0">
              <a:solidFill>
                <a:prstClr val="black"/>
              </a:solidFill>
              <a:latin typeface="Arial"/>
              <a:cs typeface="Arial"/>
            </a:endParaRPr>
          </a:p>
        </p:txBody>
      </p:sp>
      <p:sp>
        <p:nvSpPr>
          <p:cNvPr id="3" name="object 3"/>
          <p:cNvSpPr/>
          <p:nvPr/>
        </p:nvSpPr>
        <p:spPr>
          <a:xfrm>
            <a:off x="493576" y="5565207"/>
            <a:ext cx="45719" cy="807501"/>
          </a:xfrm>
          <a:custGeom>
            <a:avLst/>
            <a:gdLst/>
            <a:ahLst/>
            <a:cxnLst/>
            <a:rect l="l" t="t" r="r" b="b"/>
            <a:pathLst>
              <a:path h="1038859">
                <a:moveTo>
                  <a:pt x="0" y="0"/>
                </a:moveTo>
                <a:lnTo>
                  <a:pt x="0" y="1038649"/>
                </a:lnTo>
              </a:path>
            </a:pathLst>
          </a:custGeom>
          <a:ln w="11003">
            <a:solidFill>
              <a:srgbClr val="FD1C1D"/>
            </a:solidFill>
          </a:ln>
        </p:spPr>
        <p:txBody>
          <a:bodyPr wrap="square" lIns="0" tIns="0" rIns="0" bIns="0" rtlCol="0"/>
          <a:lstStyle/>
          <a:p>
            <a:pPr defTabSz="415869"/>
            <a:endParaRPr sz="819">
              <a:solidFill>
                <a:prstClr val="black"/>
              </a:solidFill>
              <a:latin typeface="Calibri"/>
            </a:endParaRPr>
          </a:p>
        </p:txBody>
      </p:sp>
      <p:sp>
        <p:nvSpPr>
          <p:cNvPr id="6" name="object 6"/>
          <p:cNvSpPr txBox="1"/>
          <p:nvPr/>
        </p:nvSpPr>
        <p:spPr>
          <a:xfrm>
            <a:off x="493577" y="688277"/>
            <a:ext cx="5093679" cy="5109631"/>
          </a:xfrm>
          <a:prstGeom prst="rect">
            <a:avLst/>
          </a:prstGeom>
        </p:spPr>
        <p:txBody>
          <a:bodyPr vert="horz" wrap="square" lIns="0" tIns="5488" rIns="0" bIns="0" rtlCol="0">
            <a:spAutoFit/>
          </a:bodyPr>
          <a:lstStyle/>
          <a:p>
            <a:pPr marL="5776" marR="2310" defTabSz="415869">
              <a:lnSpc>
                <a:spcPct val="100299"/>
              </a:lnSpc>
              <a:spcBef>
                <a:spcPts val="43"/>
              </a:spcBef>
            </a:pPr>
            <a:r>
              <a:rPr lang="ru-RU" sz="2456" b="1" spc="2" dirty="0">
                <a:solidFill>
                  <a:srgbClr val="D20001"/>
                </a:solidFill>
                <a:latin typeface="Helvetica" pitchFamily="2" charset="0"/>
                <a:cs typeface="Arial"/>
              </a:rPr>
              <a:t>ЛЕЧЕНИЕ </a:t>
            </a:r>
          </a:p>
          <a:p>
            <a:pPr marL="5776" marR="2310" defTabSz="415869">
              <a:lnSpc>
                <a:spcPct val="100299"/>
              </a:lnSpc>
              <a:spcBef>
                <a:spcPts val="43"/>
              </a:spcBef>
            </a:pPr>
            <a:r>
              <a:rPr lang="en-GB" sz="2456" b="1" spc="5" dirty="0">
                <a:solidFill>
                  <a:schemeClr val="tx1">
                    <a:lumMod val="65000"/>
                    <a:lumOff val="35000"/>
                  </a:schemeClr>
                </a:solidFill>
                <a:latin typeface="Helvetica" pitchFamily="2" charset="0"/>
                <a:cs typeface="Arial"/>
              </a:rPr>
              <a:t>COVID-19 </a:t>
            </a:r>
            <a:r>
              <a:rPr lang="ru-RU" sz="2456" b="1" spc="5" dirty="0">
                <a:solidFill>
                  <a:schemeClr val="tx1">
                    <a:lumMod val="65000"/>
                    <a:lumOff val="35000"/>
                  </a:schemeClr>
                </a:solidFill>
                <a:latin typeface="Helvetica" pitchFamily="2" charset="0"/>
                <a:cs typeface="Arial"/>
              </a:rPr>
              <a:t>У ДЕТЕЙ</a:t>
            </a:r>
          </a:p>
          <a:p>
            <a:pPr marL="5776" marR="2310" defTabSz="415869">
              <a:lnSpc>
                <a:spcPct val="100299"/>
              </a:lnSpc>
              <a:spcBef>
                <a:spcPts val="43"/>
              </a:spcBef>
            </a:pPr>
            <a:endParaRPr lang="en-US" sz="2456" b="1" spc="5" dirty="0">
              <a:solidFill>
                <a:schemeClr val="tx1">
                  <a:lumMod val="65000"/>
                  <a:lumOff val="35000"/>
                </a:schemeClr>
              </a:solidFill>
              <a:latin typeface="Helvetica" pitchFamily="2" charset="0"/>
              <a:cs typeface="Arial" panose="020B0604020202020204" pitchFamily="34" charset="0"/>
            </a:endParaRPr>
          </a:p>
          <a:p>
            <a:r>
              <a:rPr lang="ru" sz="2000" b="1" dirty="0">
                <a:solidFill>
                  <a:schemeClr val="tx1">
                    <a:lumMod val="65000"/>
                    <a:lumOff val="35000"/>
                  </a:schemeClr>
                </a:solidFill>
                <a:latin typeface="Helvetica" pitchFamily="2" charset="0"/>
                <a:cs typeface="Arial" panose="020B0604020202020204" pitchFamily="34" charset="0"/>
              </a:rPr>
              <a:t>Этиотропная терапия детей со </a:t>
            </a:r>
          </a:p>
          <a:p>
            <a:r>
              <a:rPr lang="ru" sz="2000" b="1" dirty="0">
                <a:solidFill>
                  <a:srgbClr val="C00000"/>
                </a:solidFill>
                <a:latin typeface="Helvetica" pitchFamily="2" charset="0"/>
                <a:cs typeface="Arial" panose="020B0604020202020204" pitchFamily="34" charset="0"/>
              </a:rPr>
              <a:t>среднетяжелым течением </a:t>
            </a:r>
            <a:r>
              <a:rPr lang="ru" sz="2000" b="1" dirty="0">
                <a:solidFill>
                  <a:schemeClr val="tx1">
                    <a:lumMod val="65000"/>
                    <a:lumOff val="35000"/>
                  </a:schemeClr>
                </a:solidFill>
                <a:latin typeface="Helvetica" pitchFamily="2" charset="0"/>
                <a:cs typeface="Arial" panose="020B0604020202020204" pitchFamily="34" charset="0"/>
              </a:rPr>
              <a:t>заболевания</a:t>
            </a:r>
          </a:p>
          <a:p>
            <a:r>
              <a:rPr lang="ru" sz="1600" i="1" dirty="0">
                <a:solidFill>
                  <a:schemeClr val="tx1">
                    <a:lumMod val="65000"/>
                    <a:lumOff val="35000"/>
                  </a:schemeClr>
                </a:solidFill>
                <a:latin typeface="Helvetica" pitchFamily="2" charset="0"/>
                <a:cs typeface="Arial" panose="020B0604020202020204" pitchFamily="34" charset="0"/>
              </a:rPr>
              <a:t>(стационарно)</a:t>
            </a:r>
            <a:endParaRPr lang="ru" sz="1600" i="1" dirty="0">
              <a:solidFill>
                <a:schemeClr val="tx1">
                  <a:lumMod val="65000"/>
                  <a:lumOff val="35000"/>
                </a:schemeClr>
              </a:solidFill>
              <a:latin typeface="Helvetica" pitchFamily="2" charset="0"/>
            </a:endParaRPr>
          </a:p>
          <a:p>
            <a:endParaRPr lang="ru" dirty="0">
              <a:solidFill>
                <a:schemeClr val="tx1">
                  <a:lumMod val="65000"/>
                  <a:lumOff val="35000"/>
                </a:schemeClr>
              </a:solidFill>
              <a:latin typeface="Helvetica" pitchFamily="2" charset="0"/>
            </a:endParaRPr>
          </a:p>
          <a:p>
            <a:r>
              <a:rPr lang="ru" dirty="0">
                <a:solidFill>
                  <a:schemeClr val="tx1">
                    <a:lumMod val="65000"/>
                    <a:lumOff val="35000"/>
                  </a:schemeClr>
                </a:solidFill>
                <a:latin typeface="Helvetica" pitchFamily="2" charset="0"/>
              </a:rPr>
              <a:t>«…рекомендовано применение рекомбинантного интерферона альфа-2</a:t>
            </a:r>
            <a:r>
              <a:rPr lang="en-GB" dirty="0">
                <a:solidFill>
                  <a:schemeClr val="tx1">
                    <a:lumMod val="65000"/>
                    <a:lumOff val="35000"/>
                  </a:schemeClr>
                </a:solidFill>
                <a:latin typeface="Helvetica" pitchFamily="2" charset="0"/>
              </a:rPr>
              <a:t>b </a:t>
            </a:r>
            <a:r>
              <a:rPr lang="ru" dirty="0">
                <a:solidFill>
                  <a:schemeClr val="tx1">
                    <a:lumMod val="65000"/>
                    <a:lumOff val="35000"/>
                  </a:schemeClr>
                </a:solidFill>
                <a:latin typeface="Helvetica" pitchFamily="2" charset="0"/>
              </a:rPr>
              <a:t>интраназально в виде геля/мази/капель в дозах согласно инструкции ... или ректально в виде свечей с антиоксидантами (витамины Е и С)»</a:t>
            </a:r>
          </a:p>
          <a:p>
            <a:endParaRPr lang="ru" dirty="0">
              <a:solidFill>
                <a:schemeClr val="tx1">
                  <a:lumMod val="65000"/>
                  <a:lumOff val="35000"/>
                </a:schemeClr>
              </a:solidFill>
              <a:latin typeface="Helvetica" pitchFamily="2" charset="0"/>
            </a:endParaRPr>
          </a:p>
          <a:p>
            <a:r>
              <a:rPr lang="ru" b="1" dirty="0">
                <a:solidFill>
                  <a:schemeClr val="tx1">
                    <a:lumMod val="65000"/>
                    <a:lumOff val="35000"/>
                  </a:schemeClr>
                </a:solidFill>
                <a:latin typeface="Helvetica" pitchFamily="2" charset="0"/>
                <a:cs typeface="Arial" panose="020B0604020202020204" pitchFamily="34" charset="0"/>
              </a:rPr>
              <a:t>Младше 7 лет - </a:t>
            </a:r>
            <a:r>
              <a:rPr lang="ru" b="1" dirty="0">
                <a:solidFill>
                  <a:srgbClr val="C00000"/>
                </a:solidFill>
                <a:latin typeface="Helvetica" pitchFamily="2" charset="0"/>
                <a:cs typeface="Arial" panose="020B0604020202020204" pitchFamily="34" charset="0"/>
              </a:rPr>
              <a:t>150 000 МЕ 2 р/д </a:t>
            </a:r>
          </a:p>
          <a:p>
            <a:r>
              <a:rPr lang="ru" b="1" dirty="0">
                <a:solidFill>
                  <a:schemeClr val="tx1">
                    <a:lumMod val="65000"/>
                    <a:lumOff val="35000"/>
                  </a:schemeClr>
                </a:solidFill>
                <a:latin typeface="Helvetica" pitchFamily="2" charset="0"/>
                <a:cs typeface="Arial" panose="020B0604020202020204" pitchFamily="34" charset="0"/>
              </a:rPr>
              <a:t>Старше 7 лет  - </a:t>
            </a:r>
            <a:r>
              <a:rPr lang="ru" b="1" dirty="0">
                <a:solidFill>
                  <a:srgbClr val="C00000"/>
                </a:solidFill>
                <a:latin typeface="Helvetica" pitchFamily="2" charset="0"/>
                <a:cs typeface="Arial" panose="020B0604020202020204" pitchFamily="34" charset="0"/>
              </a:rPr>
              <a:t>500 000 МЕ 2 р/д</a:t>
            </a:r>
          </a:p>
          <a:p>
            <a:endParaRPr lang="ru" sz="2000" dirty="0">
              <a:latin typeface="Helvetica" pitchFamily="2" charset="0"/>
              <a:cs typeface="Arial" panose="020B0604020202020204" pitchFamily="34" charset="0"/>
            </a:endParaRPr>
          </a:p>
        </p:txBody>
      </p:sp>
      <p:pic>
        <p:nvPicPr>
          <p:cNvPr id="7" name="Picture 6">
            <a:extLst>
              <a:ext uri="{FF2B5EF4-FFF2-40B4-BE49-F238E27FC236}">
                <a16:creationId xmlns:a16="http://schemas.microsoft.com/office/drawing/2014/main" id="{041C6768-9E34-5A4F-BA6A-F7AF436419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7256" y="604516"/>
            <a:ext cx="3911290" cy="55652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064434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40609" y="5539777"/>
            <a:ext cx="3016134" cy="832931"/>
          </a:xfrm>
          <a:prstGeom prst="rect">
            <a:avLst/>
          </a:prstGeom>
        </p:spPr>
        <p:txBody>
          <a:bodyPr vert="horz" wrap="square" lIns="0" tIns="6932" rIns="0" bIns="0" rtlCol="0">
            <a:spAutoFit/>
          </a:bodyPr>
          <a:lstStyle/>
          <a:p>
            <a:pPr marL="5776" defTabSz="415869">
              <a:spcBef>
                <a:spcPts val="55"/>
              </a:spcBef>
            </a:pPr>
            <a:r>
              <a:rPr lang="ru-RU" sz="1137" spc="5" dirty="0">
                <a:solidFill>
                  <a:srgbClr val="565656"/>
                </a:solidFill>
                <a:latin typeface="Arial"/>
                <a:cs typeface="Arial"/>
              </a:rPr>
              <a:t>ИЗВЛЕЧЕНИЕ ИЗ</a:t>
            </a:r>
            <a:endParaRPr sz="1137" dirty="0">
              <a:solidFill>
                <a:prstClr val="black"/>
              </a:solidFill>
              <a:latin typeface="Arial"/>
              <a:cs typeface="Arial"/>
            </a:endParaRPr>
          </a:p>
          <a:p>
            <a:pPr marL="5776" defTabSz="415869">
              <a:spcBef>
                <a:spcPts val="16"/>
              </a:spcBef>
            </a:pPr>
            <a:r>
              <a:rPr lang="ru-RU" sz="1137" b="1" spc="5" dirty="0">
                <a:solidFill>
                  <a:srgbClr val="565656"/>
                </a:solidFill>
                <a:latin typeface="Arial"/>
                <a:cs typeface="Arial"/>
              </a:rPr>
              <a:t>ВРЕМЕННОГО </a:t>
            </a:r>
            <a:r>
              <a:rPr lang="ru-RU" sz="1137" b="1" spc="2" dirty="0">
                <a:solidFill>
                  <a:srgbClr val="565656"/>
                </a:solidFill>
                <a:latin typeface="Arial"/>
                <a:cs typeface="Arial"/>
              </a:rPr>
              <a:t>ПРАКТИЧЕСКОГО</a:t>
            </a:r>
            <a:r>
              <a:rPr lang="ru-RU" sz="1137" b="1" spc="48" dirty="0">
                <a:solidFill>
                  <a:srgbClr val="565656"/>
                </a:solidFill>
                <a:latin typeface="Arial"/>
                <a:cs typeface="Arial"/>
              </a:rPr>
              <a:t> </a:t>
            </a:r>
            <a:r>
              <a:rPr lang="ru-RU" sz="1137" b="1" spc="5" dirty="0">
                <a:solidFill>
                  <a:srgbClr val="565656"/>
                </a:solidFill>
                <a:latin typeface="Arial"/>
                <a:cs typeface="Arial"/>
              </a:rPr>
              <a:t>РУКОВОДСТВА</a:t>
            </a:r>
            <a:r>
              <a:rPr lang="en-US" sz="1137" b="1" spc="5" dirty="0">
                <a:solidFill>
                  <a:srgbClr val="565656"/>
                </a:solidFill>
                <a:latin typeface="Arial"/>
                <a:cs typeface="Arial"/>
              </a:rPr>
              <a:t> COVID-19</a:t>
            </a:r>
            <a:endParaRPr lang="ru-RU" sz="1137" dirty="0">
              <a:solidFill>
                <a:prstClr val="black"/>
              </a:solidFill>
              <a:latin typeface="Arial"/>
              <a:cs typeface="Arial"/>
            </a:endParaRPr>
          </a:p>
          <a:p>
            <a:pPr marL="5776" defTabSz="415869">
              <a:spcBef>
                <a:spcPts val="16"/>
              </a:spcBef>
            </a:pPr>
            <a:r>
              <a:rPr lang="ru-RU" sz="978" spc="2" dirty="0">
                <a:solidFill>
                  <a:srgbClr val="565656"/>
                </a:solidFill>
                <a:latin typeface="Arial"/>
                <a:cs typeface="Arial"/>
              </a:rPr>
              <a:t>ДЕПАРТАМЕНТА ЗДРАВООХРАНЕНИЯ  ГОРОДА МОСКВЫ</a:t>
            </a:r>
            <a:endParaRPr lang="ru-RU" sz="978" dirty="0">
              <a:solidFill>
                <a:prstClr val="black"/>
              </a:solidFill>
              <a:latin typeface="Arial"/>
              <a:cs typeface="Arial"/>
            </a:endParaRPr>
          </a:p>
        </p:txBody>
      </p:sp>
      <p:sp>
        <p:nvSpPr>
          <p:cNvPr id="3" name="object 3"/>
          <p:cNvSpPr/>
          <p:nvPr/>
        </p:nvSpPr>
        <p:spPr>
          <a:xfrm>
            <a:off x="493576" y="5565207"/>
            <a:ext cx="45719" cy="807501"/>
          </a:xfrm>
          <a:custGeom>
            <a:avLst/>
            <a:gdLst/>
            <a:ahLst/>
            <a:cxnLst/>
            <a:rect l="l" t="t" r="r" b="b"/>
            <a:pathLst>
              <a:path h="1038859">
                <a:moveTo>
                  <a:pt x="0" y="0"/>
                </a:moveTo>
                <a:lnTo>
                  <a:pt x="0" y="1038649"/>
                </a:lnTo>
              </a:path>
            </a:pathLst>
          </a:custGeom>
          <a:ln w="11003">
            <a:solidFill>
              <a:srgbClr val="FD1C1D"/>
            </a:solidFill>
          </a:ln>
        </p:spPr>
        <p:txBody>
          <a:bodyPr wrap="square" lIns="0" tIns="0" rIns="0" bIns="0" rtlCol="0"/>
          <a:lstStyle/>
          <a:p>
            <a:pPr defTabSz="415869"/>
            <a:endParaRPr sz="819">
              <a:solidFill>
                <a:prstClr val="black"/>
              </a:solidFill>
              <a:latin typeface="Calibri"/>
            </a:endParaRPr>
          </a:p>
        </p:txBody>
      </p:sp>
      <p:sp>
        <p:nvSpPr>
          <p:cNvPr id="6" name="object 6"/>
          <p:cNvSpPr txBox="1"/>
          <p:nvPr/>
        </p:nvSpPr>
        <p:spPr>
          <a:xfrm>
            <a:off x="493577" y="688277"/>
            <a:ext cx="5093679" cy="4186301"/>
          </a:xfrm>
          <a:prstGeom prst="rect">
            <a:avLst/>
          </a:prstGeom>
        </p:spPr>
        <p:txBody>
          <a:bodyPr vert="horz" wrap="square" lIns="0" tIns="5488" rIns="0" bIns="0" rtlCol="0">
            <a:spAutoFit/>
          </a:bodyPr>
          <a:lstStyle/>
          <a:p>
            <a:pPr marL="5776" marR="2310" defTabSz="415869">
              <a:lnSpc>
                <a:spcPct val="100299"/>
              </a:lnSpc>
              <a:spcBef>
                <a:spcPts val="43"/>
              </a:spcBef>
            </a:pPr>
            <a:r>
              <a:rPr lang="ru-RU" sz="2456" b="1" spc="2" dirty="0">
                <a:solidFill>
                  <a:srgbClr val="D20001"/>
                </a:solidFill>
                <a:latin typeface="Helvetica" pitchFamily="2" charset="0"/>
                <a:cs typeface="Arial"/>
              </a:rPr>
              <a:t>ПРОФИЛАКТИКА </a:t>
            </a:r>
          </a:p>
          <a:p>
            <a:pPr marL="5776" marR="2310" defTabSz="415869">
              <a:lnSpc>
                <a:spcPct val="100299"/>
              </a:lnSpc>
              <a:spcBef>
                <a:spcPts val="43"/>
              </a:spcBef>
            </a:pPr>
            <a:r>
              <a:rPr lang="ru-RU" sz="2456" b="1" spc="5" dirty="0">
                <a:solidFill>
                  <a:schemeClr val="tx1">
                    <a:lumMod val="65000"/>
                    <a:lumOff val="35000"/>
                  </a:schemeClr>
                </a:solidFill>
                <a:latin typeface="Helvetica" pitchFamily="2" charset="0"/>
                <a:cs typeface="Arial"/>
              </a:rPr>
              <a:t>C</a:t>
            </a:r>
            <a:r>
              <a:rPr lang="en-US" sz="2456" b="1" spc="5" dirty="0">
                <a:solidFill>
                  <a:schemeClr val="tx1">
                    <a:lumMod val="65000"/>
                    <a:lumOff val="35000"/>
                  </a:schemeClr>
                </a:solidFill>
                <a:latin typeface="Helvetica" pitchFamily="2" charset="0"/>
                <a:cs typeface="Arial"/>
              </a:rPr>
              <a:t>OVID-19 у</a:t>
            </a:r>
            <a:r>
              <a:rPr lang="ru-RU" sz="2456" b="1" spc="5" dirty="0">
                <a:solidFill>
                  <a:schemeClr val="tx1">
                    <a:lumMod val="65000"/>
                    <a:lumOff val="35000"/>
                  </a:schemeClr>
                </a:solidFill>
                <a:latin typeface="Helvetica" pitchFamily="2" charset="0"/>
                <a:cs typeface="Arial"/>
              </a:rPr>
              <a:t> пациентов с сахарным диабетом</a:t>
            </a:r>
          </a:p>
          <a:p>
            <a:endParaRPr lang="ru" dirty="0">
              <a:solidFill>
                <a:schemeClr val="tx1">
                  <a:lumMod val="65000"/>
                  <a:lumOff val="35000"/>
                </a:schemeClr>
              </a:solidFill>
              <a:latin typeface="Helvetica" pitchFamily="2" charset="0"/>
            </a:endParaRPr>
          </a:p>
          <a:p>
            <a:r>
              <a:rPr lang="ru" dirty="0">
                <a:solidFill>
                  <a:schemeClr val="tx1">
                    <a:lumMod val="65000"/>
                    <a:lumOff val="35000"/>
                  </a:schemeClr>
                </a:solidFill>
                <a:latin typeface="Helvetica" pitchFamily="2" charset="0"/>
              </a:rPr>
              <a:t>«Пациенты с СД должны тщательно следовать рекомендациям по самоизоляции и профилактике заражения, чтобы избежать инфицирования </a:t>
            </a:r>
            <a:r>
              <a:rPr lang="en-GB" dirty="0">
                <a:solidFill>
                  <a:schemeClr val="tx1">
                    <a:lumMod val="65000"/>
                    <a:lumOff val="35000"/>
                  </a:schemeClr>
                </a:solidFill>
                <a:latin typeface="Helvetica" pitchFamily="2" charset="0"/>
              </a:rPr>
              <a:t>COVID-19. </a:t>
            </a:r>
            <a:endParaRPr lang="ru-RU" dirty="0">
              <a:solidFill>
                <a:schemeClr val="tx1">
                  <a:lumMod val="65000"/>
                  <a:lumOff val="35000"/>
                </a:schemeClr>
              </a:solidFill>
              <a:latin typeface="Helvetica" pitchFamily="2" charset="0"/>
            </a:endParaRPr>
          </a:p>
          <a:p>
            <a:endParaRPr lang="ru-RU" dirty="0">
              <a:solidFill>
                <a:schemeClr val="tx1">
                  <a:lumMod val="65000"/>
                  <a:lumOff val="35000"/>
                </a:schemeClr>
              </a:solidFill>
              <a:latin typeface="Helvetica" pitchFamily="2" charset="0"/>
            </a:endParaRPr>
          </a:p>
          <a:p>
            <a:r>
              <a:rPr lang="ru" dirty="0">
                <a:solidFill>
                  <a:schemeClr val="tx1">
                    <a:lumMod val="65000"/>
                    <a:lumOff val="35000"/>
                  </a:schemeClr>
                </a:solidFill>
                <a:latin typeface="Helvetica" pitchFamily="2" charset="0"/>
              </a:rPr>
              <a:t>В качестве специфической профилактики рекомендовано применение </a:t>
            </a:r>
            <a:r>
              <a:rPr lang="ru" b="1" dirty="0">
                <a:solidFill>
                  <a:srgbClr val="C00000"/>
                </a:solidFill>
                <a:latin typeface="Helvetica" pitchFamily="2" charset="0"/>
              </a:rPr>
              <a:t>препаратов альфа-интерферона</a:t>
            </a:r>
            <a:r>
              <a:rPr lang="ru" dirty="0">
                <a:solidFill>
                  <a:schemeClr val="tx1">
                    <a:lumMod val="65000"/>
                    <a:lumOff val="35000"/>
                  </a:schemeClr>
                </a:solidFill>
                <a:latin typeface="Helvetica" pitchFamily="2" charset="0"/>
              </a:rPr>
              <a:t>». </a:t>
            </a:r>
          </a:p>
          <a:p>
            <a:endParaRPr lang="ru" dirty="0">
              <a:solidFill>
                <a:schemeClr val="tx1">
                  <a:lumMod val="65000"/>
                  <a:lumOff val="35000"/>
                </a:schemeClr>
              </a:solidFill>
              <a:latin typeface="Helvetica" pitchFamily="2" charset="0"/>
            </a:endParaRPr>
          </a:p>
          <a:p>
            <a:endParaRPr lang="ru" dirty="0">
              <a:solidFill>
                <a:schemeClr val="tx1">
                  <a:lumMod val="65000"/>
                  <a:lumOff val="35000"/>
                </a:schemeClr>
              </a:solidFill>
              <a:latin typeface="Helvetica" pitchFamily="2" charset="0"/>
            </a:endParaRPr>
          </a:p>
        </p:txBody>
      </p:sp>
      <p:pic>
        <p:nvPicPr>
          <p:cNvPr id="7" name="Picture 6">
            <a:extLst>
              <a:ext uri="{FF2B5EF4-FFF2-40B4-BE49-F238E27FC236}">
                <a16:creationId xmlns:a16="http://schemas.microsoft.com/office/drawing/2014/main" id="{041C6768-9E34-5A4F-BA6A-F7AF436419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7256" y="604516"/>
            <a:ext cx="3911290" cy="55652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791001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8926" t="4956" r="30118" b="10190"/>
          <a:stretch/>
        </p:blipFill>
        <p:spPr bwMode="auto">
          <a:xfrm>
            <a:off x="7320584" y="461395"/>
            <a:ext cx="1655635" cy="1929467"/>
          </a:xfrm>
          <a:prstGeom prst="rect">
            <a:avLst/>
          </a:prstGeom>
          <a:noFill/>
          <a:ln>
            <a:noFill/>
          </a:ln>
          <a:effectLst>
            <a:outerShdw blurRad="50800" dist="38100" algn="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318780" y="37632"/>
            <a:ext cx="7001803" cy="5940088"/>
          </a:xfrm>
          <a:prstGeom prst="rect">
            <a:avLst/>
          </a:prstGeom>
        </p:spPr>
        <p:txBody>
          <a:bodyPr wrap="square">
            <a:spAutoFit/>
          </a:bodyPr>
          <a:lstStyle/>
          <a:p>
            <a:r>
              <a:rPr lang="ru-RU" dirty="0"/>
              <a:t>7.3. МЕДИКАМЕНТОЗНАЯ</a:t>
            </a:r>
          </a:p>
          <a:p>
            <a:r>
              <a:rPr lang="ru-RU" dirty="0"/>
              <a:t> </a:t>
            </a:r>
            <a:r>
              <a:rPr lang="ru-RU" sz="1100" dirty="0"/>
              <a:t>ПРОФИЛАКТИКА COVID-19</a:t>
            </a:r>
          </a:p>
          <a:p>
            <a:r>
              <a:rPr lang="ru-RU" sz="1100" dirty="0"/>
              <a:t>У ВЗРОСЛЫХ</a:t>
            </a:r>
          </a:p>
          <a:p>
            <a:endParaRPr lang="ru-RU" sz="1100" dirty="0"/>
          </a:p>
          <a:p>
            <a:endParaRPr lang="ru-RU" sz="1100" dirty="0"/>
          </a:p>
          <a:p>
            <a:endParaRPr lang="ru-RU" sz="1100" dirty="0"/>
          </a:p>
          <a:p>
            <a:r>
              <a:rPr lang="ru-RU" sz="2000" dirty="0"/>
              <a:t>     Для медикаментозной профилактики COVID-19 у взрослых возможно назначение </a:t>
            </a:r>
            <a:r>
              <a:rPr lang="ru-RU" sz="2000" b="1" dirty="0"/>
              <a:t>рекомбинантного ИФН-α </a:t>
            </a:r>
            <a:r>
              <a:rPr lang="ru-RU" sz="2000" b="1" dirty="0" err="1"/>
              <a:t>интраназально</a:t>
            </a:r>
            <a:r>
              <a:rPr lang="ru-RU" sz="2000" dirty="0"/>
              <a:t> … или </a:t>
            </a:r>
            <a:r>
              <a:rPr lang="ru-RU" sz="2000" dirty="0" err="1"/>
              <a:t>умифеновира</a:t>
            </a:r>
            <a:r>
              <a:rPr lang="ru-RU" sz="2000" dirty="0"/>
              <a:t>. </a:t>
            </a:r>
          </a:p>
          <a:p>
            <a:r>
              <a:rPr lang="ru-RU" sz="2000" dirty="0"/>
              <a:t>          В качестве медикаментозной профилактики при непосредственном контакте с больным рассматривается использование препарата </a:t>
            </a:r>
            <a:r>
              <a:rPr lang="ru-RU" sz="2000" b="1" dirty="0" err="1"/>
              <a:t>гидроксихлорохин</a:t>
            </a:r>
            <a:r>
              <a:rPr lang="ru-RU" sz="2000" b="1" dirty="0"/>
              <a:t> или</a:t>
            </a:r>
          </a:p>
          <a:p>
            <a:r>
              <a:rPr lang="ru-RU" sz="2000" b="1" dirty="0"/>
              <a:t>рекомбинантного ИФН-α </a:t>
            </a:r>
            <a:r>
              <a:rPr lang="ru-RU" sz="2000" b="1" dirty="0" err="1"/>
              <a:t>интраназально</a:t>
            </a:r>
            <a:r>
              <a:rPr lang="ru-RU" sz="2000" b="1" dirty="0"/>
              <a:t> в комбинации с </a:t>
            </a:r>
            <a:r>
              <a:rPr lang="ru-RU" sz="2000" b="1" dirty="0" err="1"/>
              <a:t>умифеновиром</a:t>
            </a:r>
            <a:r>
              <a:rPr lang="ru-RU" sz="2000" dirty="0"/>
              <a:t>. </a:t>
            </a:r>
          </a:p>
          <a:p>
            <a:r>
              <a:rPr lang="ru-RU" sz="2000" dirty="0"/>
              <a:t>Для медикаментозной профилактики COVID-19 у </a:t>
            </a:r>
            <a:r>
              <a:rPr lang="ru-RU" sz="2000" b="1" dirty="0"/>
              <a:t>беременных возможно только </a:t>
            </a:r>
            <a:r>
              <a:rPr lang="ru-RU" sz="2000" b="1" dirty="0" err="1"/>
              <a:t>интраназальное</a:t>
            </a:r>
            <a:r>
              <a:rPr lang="ru-RU" sz="2000" b="1" dirty="0"/>
              <a:t> введение рекомбинантного ИФН-α. </a:t>
            </a:r>
            <a:r>
              <a:rPr lang="ru-RU" sz="2000" dirty="0"/>
              <a:t>Учитывая рост заболеваемости и высокие риски распространения инфекции на территории нашей страны, целесообразно назначение медикаментозной профилактики определенным группам населения, </a:t>
            </a:r>
            <a:r>
              <a:rPr lang="ru-RU" sz="2000" b="1" dirty="0"/>
              <a:t>включая медицинских работников</a:t>
            </a:r>
            <a:r>
              <a:rPr lang="ru-RU" sz="2000" dirty="0"/>
              <a:t> (см. Приложение 12)</a:t>
            </a:r>
          </a:p>
        </p:txBody>
      </p:sp>
    </p:spTree>
    <p:extLst>
      <p:ext uri="{BB962C8B-B14F-4D97-AF65-F5344CB8AC3E}">
        <p14:creationId xmlns:p14="http://schemas.microsoft.com/office/powerpoint/2010/main" val="29510555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600" b="1" dirty="0"/>
              <a:t>Этиология ОРИ</a:t>
            </a:r>
            <a:endParaRPr lang="ru-RU" sz="3600" dirty="0"/>
          </a:p>
        </p:txBody>
      </p:sp>
      <p:sp>
        <p:nvSpPr>
          <p:cNvPr id="3" name="Объект 2"/>
          <p:cNvSpPr>
            <a:spLocks noGrp="1"/>
          </p:cNvSpPr>
          <p:nvPr>
            <p:ph idx="1"/>
          </p:nvPr>
        </p:nvSpPr>
        <p:spPr>
          <a:xfrm>
            <a:off x="490756" y="2056862"/>
            <a:ext cx="8229600" cy="4525963"/>
          </a:xfrm>
        </p:spPr>
        <p:txBody>
          <a:bodyPr>
            <a:normAutofit lnSpcReduction="10000"/>
          </a:bodyPr>
          <a:lstStyle/>
          <a:p>
            <a:pPr marL="0" indent="0" algn="ctr">
              <a:buNone/>
            </a:pPr>
            <a:r>
              <a:rPr lang="ru-RU" b="1" i="1" dirty="0"/>
              <a:t>возможно участие в воспалительном процессе более 3 разных видов вирусов в 50,6% случаев </a:t>
            </a:r>
          </a:p>
          <a:p>
            <a:pPr marL="0" indent="0" algn="ctr">
              <a:buNone/>
            </a:pPr>
            <a:endParaRPr lang="ru-RU" b="1" i="1" dirty="0"/>
          </a:p>
          <a:p>
            <a:pPr>
              <a:buFont typeface="Wingdings" panose="05000000000000000000" pitchFamily="2" charset="2"/>
              <a:buChar char="ü"/>
            </a:pPr>
            <a:r>
              <a:rPr lang="ru-RU" sz="2600" dirty="0" err="1"/>
              <a:t>риновирус</a:t>
            </a:r>
            <a:r>
              <a:rPr lang="ru-RU" sz="2600" dirty="0"/>
              <a:t>, </a:t>
            </a:r>
            <a:r>
              <a:rPr lang="ru-RU" sz="2600" dirty="0" err="1"/>
              <a:t>коронавирус</a:t>
            </a:r>
            <a:r>
              <a:rPr lang="ru-RU" sz="2600" dirty="0"/>
              <a:t>, аденовирус составляют 30%</a:t>
            </a:r>
          </a:p>
          <a:p>
            <a:pPr>
              <a:buFont typeface="Wingdings" panose="05000000000000000000" pitchFamily="2" charset="2"/>
              <a:buChar char="ü"/>
            </a:pPr>
            <a:r>
              <a:rPr lang="ru-RU" sz="2600" dirty="0"/>
              <a:t> вирусы гриппа и </a:t>
            </a:r>
            <a:r>
              <a:rPr lang="ru-RU" sz="2600" dirty="0" err="1"/>
              <a:t>парагриппа</a:t>
            </a:r>
            <a:r>
              <a:rPr lang="ru-RU" sz="2600" dirty="0"/>
              <a:t> – 4% </a:t>
            </a:r>
          </a:p>
          <a:p>
            <a:pPr marL="0" indent="0" algn="r">
              <a:buNone/>
            </a:pPr>
            <a:endParaRPr lang="ru-RU" sz="1800" dirty="0"/>
          </a:p>
          <a:p>
            <a:pPr marL="0" indent="0" algn="r">
              <a:buNone/>
            </a:pPr>
            <a:endParaRPr lang="ru-RU" sz="1800" dirty="0"/>
          </a:p>
          <a:p>
            <a:pPr marL="0" indent="0" algn="r">
              <a:buNone/>
            </a:pPr>
            <a:endParaRPr lang="ru-RU" sz="1800" dirty="0">
              <a:solidFill>
                <a:schemeClr val="bg2"/>
              </a:solidFill>
            </a:endParaRPr>
          </a:p>
          <a:p>
            <a:pPr marL="0" indent="0" algn="r">
              <a:buNone/>
            </a:pPr>
            <a:r>
              <a:rPr lang="en-US" sz="1100" dirty="0"/>
              <a:t>Worrall G. Acute sore throat. Can Fam Physician 2007; 53: 1961–62</a:t>
            </a:r>
            <a:r>
              <a:rPr lang="en-US" sz="1100" dirty="0">
                <a:solidFill>
                  <a:schemeClr val="bg2"/>
                </a:solidFill>
              </a:rPr>
              <a:t>. </a:t>
            </a:r>
            <a:endParaRPr lang="ru-RU" sz="1100" dirty="0">
              <a:solidFill>
                <a:schemeClr val="bg2"/>
              </a:solidFill>
            </a:endParaRPr>
          </a:p>
          <a:p>
            <a:pPr marL="0" indent="0" algn="r">
              <a:buNone/>
            </a:pPr>
            <a:r>
              <a:rPr lang="en-US" sz="1100" dirty="0"/>
              <a:t> </a:t>
            </a:r>
            <a:r>
              <a:rPr lang="ru-RU" sz="1100" dirty="0"/>
              <a:t>Таточенко В.К. Антибиотико- и химиотерапия инфекций у детей. М.: Континент-Пресс, 2008. / </a:t>
            </a:r>
            <a:r>
              <a:rPr lang="en-US" sz="1100" dirty="0" err="1"/>
              <a:t>Tatochenko</a:t>
            </a:r>
            <a:r>
              <a:rPr lang="en-US" sz="1100" dirty="0"/>
              <a:t> V. K. </a:t>
            </a:r>
            <a:r>
              <a:rPr lang="en-US" sz="1100" dirty="0" err="1"/>
              <a:t>Antibiotiko</a:t>
            </a:r>
            <a:r>
              <a:rPr lang="en-US" sz="1100" dirty="0"/>
              <a:t>- </a:t>
            </a:r>
            <a:r>
              <a:rPr lang="en-US" sz="1100" dirty="0" err="1"/>
              <a:t>i</a:t>
            </a:r>
            <a:r>
              <a:rPr lang="en-US" sz="1100" dirty="0"/>
              <a:t> </a:t>
            </a:r>
            <a:r>
              <a:rPr lang="en-US" sz="1100" dirty="0" err="1"/>
              <a:t>khimioterapiia</a:t>
            </a:r>
            <a:r>
              <a:rPr lang="en-US" sz="1100" dirty="0"/>
              <a:t> </a:t>
            </a:r>
            <a:r>
              <a:rPr lang="en-US" sz="1100" dirty="0" err="1"/>
              <a:t>infektsii</a:t>
            </a:r>
            <a:r>
              <a:rPr lang="en-US" sz="1100" dirty="0"/>
              <a:t> u </a:t>
            </a:r>
            <a:r>
              <a:rPr lang="en-US" sz="1100" dirty="0" err="1"/>
              <a:t>detei</a:t>
            </a:r>
            <a:r>
              <a:rPr lang="en-US" sz="1100" dirty="0"/>
              <a:t>. M.: </a:t>
            </a:r>
            <a:r>
              <a:rPr lang="en-US" sz="1100" dirty="0" err="1"/>
              <a:t>Kontinent</a:t>
            </a:r>
            <a:r>
              <a:rPr lang="en-US" sz="1100" dirty="0"/>
              <a:t>-Press, 2008</a:t>
            </a:r>
            <a:r>
              <a:rPr lang="ru-RU" sz="1100" dirty="0">
                <a:solidFill>
                  <a:schemeClr val="bg2"/>
                </a:solidFill>
              </a:rPr>
              <a: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00" y="32799"/>
            <a:ext cx="2700337" cy="202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2117775"/>
      </p:ext>
    </p:extLst>
  </p:cSld>
  <p:clrMapOvr>
    <a:masterClrMapping/>
  </p:clrMapOvr>
  <mc:AlternateContent xmlns:mc="http://schemas.openxmlformats.org/markup-compatibility/2006" xmlns:p14="http://schemas.microsoft.com/office/powerpoint/2010/main">
    <mc:Choice Requires="p14">
      <p:transition>
        <p14:flash/>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795" t="16364" r="30568" b="24848"/>
          <a:stretch/>
        </p:blipFill>
        <p:spPr bwMode="auto">
          <a:xfrm>
            <a:off x="0" y="0"/>
            <a:ext cx="6886238" cy="6769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5720" y="224479"/>
            <a:ext cx="1285875"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41849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O:\Макеты Полиграфия\! Макеты_мед.работники\Презентация аптеки\PrtScn\Viferon_Presenter_Obuchenie_202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681"/>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48341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O:\Макеты Полиграфия\! Макеты_мед.работники\Презентация аптеки\PrtScn\Viferon_Presenter_Obuchenie_2020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0" y="-323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44847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O:\Макеты Полиграфия\! Макеты_мед.работники\Презентация аптеки\PrtScn\Viferon_Presenter_Obuchenie_2020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5808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O:\Макеты Полиграфия\! Макеты_мед.работники\Презентация аптеки\PrtScn\Viferon_Presenter_Obuchenie_20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54682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O:\Макеты Полиграфия\! Макеты_мед.работники\Презентация аптеки\PrtScn\Viferon_Presenter_Obuchenie_2020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2800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O:\Макеты Полиграфия\! Макеты_мед.работники\Презентация аптеки\PrtScn\Viferon_Presenter_Obuchenie_2020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45216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O:\Макеты Полиграфия\! Макеты_мед.работники\Презентация аптеки\PrtScn\Viferon_Presenter_Obuchenie_2020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6897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O:\Макеты Полиграфия\! Макеты_мед.работники\Презентация аптеки\PrtScn\Viferon_Presenter_Obuchenie_2020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9611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O:\Макеты Полиграфия\! Макеты_мед.работники\Презентация аптеки\PrtScn\Viferon_Presenter_Obuchenie_2020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49814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idx="4294967295"/>
          </p:nvPr>
        </p:nvSpPr>
        <p:spPr>
          <a:xfrm>
            <a:off x="0" y="508000"/>
            <a:ext cx="7370763" cy="327025"/>
          </a:xfrm>
          <a:prstGeom prst="rect">
            <a:avLst/>
          </a:prstGeom>
        </p:spPr>
        <p:txBody>
          <a:bodyPr vert="horz" wrap="square" lIns="0" tIns="39568" rIns="0" bIns="0" rtlCol="0" anchor="ctr">
            <a:spAutoFit/>
          </a:bodyPr>
          <a:lstStyle/>
          <a:p>
            <a:pPr marL="630735" marR="2310" indent="-625248" algn="ctr">
              <a:lnSpc>
                <a:spcPts val="2128"/>
              </a:lnSpc>
              <a:spcBef>
                <a:spcPts val="312"/>
              </a:spcBef>
              <a:tabLst>
                <a:tab pos="630735" algn="l"/>
              </a:tabLst>
            </a:pPr>
            <a:r>
              <a:rPr lang="ru-RU" sz="2400" spc="5" dirty="0">
                <a:solidFill>
                  <a:srgbClr val="C00000"/>
                </a:solidFill>
                <a:latin typeface="Helvetica" pitchFamily="2" charset="0"/>
              </a:rPr>
              <a:t>КЛИНИЧЕСКИЕ </a:t>
            </a:r>
            <a:r>
              <a:rPr lang="ru-RU" sz="2400" spc="7" dirty="0">
                <a:solidFill>
                  <a:srgbClr val="C00000"/>
                </a:solidFill>
                <a:latin typeface="Helvetica" pitchFamily="2" charset="0"/>
              </a:rPr>
              <a:t>ОСОБЕННОСТИ  </a:t>
            </a:r>
            <a:r>
              <a:rPr lang="en-US" sz="2400" spc="7" dirty="0">
                <a:solidFill>
                  <a:srgbClr val="C00000"/>
                </a:solidFill>
                <a:latin typeface="Helvetica" pitchFamily="2" charset="0"/>
              </a:rPr>
              <a:t>COVID-19</a:t>
            </a:r>
            <a:endParaRPr lang="en-US" sz="2400" dirty="0">
              <a:solidFill>
                <a:srgbClr val="C00000"/>
              </a:solidFill>
              <a:latin typeface="Helvetica" pitchFamily="2" charset="0"/>
            </a:endParaRPr>
          </a:p>
        </p:txBody>
      </p:sp>
      <p:sp>
        <p:nvSpPr>
          <p:cNvPr id="7" name="object 7"/>
          <p:cNvSpPr/>
          <p:nvPr/>
        </p:nvSpPr>
        <p:spPr>
          <a:xfrm>
            <a:off x="4857574" y="4427290"/>
            <a:ext cx="3462647" cy="330409"/>
          </a:xfrm>
          <a:custGeom>
            <a:avLst/>
            <a:gdLst/>
            <a:ahLst/>
            <a:cxnLst/>
            <a:rect l="l" t="t" r="r" b="b"/>
            <a:pathLst>
              <a:path w="7613015" h="726440">
                <a:moveTo>
                  <a:pt x="7491758" y="0"/>
                </a:moveTo>
                <a:lnTo>
                  <a:pt x="0" y="0"/>
                </a:lnTo>
                <a:lnTo>
                  <a:pt x="0" y="726206"/>
                </a:lnTo>
                <a:lnTo>
                  <a:pt x="7612792" y="726206"/>
                </a:lnTo>
                <a:lnTo>
                  <a:pt x="7612792" y="121034"/>
                </a:lnTo>
                <a:lnTo>
                  <a:pt x="7491758" y="0"/>
                </a:lnTo>
                <a:close/>
              </a:path>
            </a:pathLst>
          </a:custGeom>
          <a:solidFill>
            <a:srgbClr val="006FC0"/>
          </a:solidFill>
        </p:spPr>
        <p:txBody>
          <a:bodyPr wrap="square" lIns="0" tIns="0" rIns="0" bIns="0" rtlCol="0"/>
          <a:lstStyle/>
          <a:p>
            <a:pPr defTabSz="415869"/>
            <a:endParaRPr sz="819">
              <a:solidFill>
                <a:prstClr val="black"/>
              </a:solidFill>
              <a:latin typeface="Calibri"/>
            </a:endParaRPr>
          </a:p>
        </p:txBody>
      </p:sp>
      <p:sp>
        <p:nvSpPr>
          <p:cNvPr id="8" name="object 8"/>
          <p:cNvSpPr/>
          <p:nvPr/>
        </p:nvSpPr>
        <p:spPr>
          <a:xfrm>
            <a:off x="4856323" y="1489599"/>
            <a:ext cx="3463803" cy="330409"/>
          </a:xfrm>
          <a:custGeom>
            <a:avLst/>
            <a:gdLst/>
            <a:ahLst/>
            <a:cxnLst/>
            <a:rect l="l" t="t" r="r" b="b"/>
            <a:pathLst>
              <a:path w="7615555" h="726439">
                <a:moveTo>
                  <a:pt x="7494508" y="0"/>
                </a:moveTo>
                <a:lnTo>
                  <a:pt x="0" y="0"/>
                </a:lnTo>
                <a:lnTo>
                  <a:pt x="0" y="726206"/>
                </a:lnTo>
                <a:lnTo>
                  <a:pt x="7615543" y="726206"/>
                </a:lnTo>
                <a:lnTo>
                  <a:pt x="7615543" y="121034"/>
                </a:lnTo>
                <a:lnTo>
                  <a:pt x="7494508" y="0"/>
                </a:lnTo>
                <a:close/>
              </a:path>
            </a:pathLst>
          </a:custGeom>
          <a:solidFill>
            <a:srgbClr val="D20001"/>
          </a:solidFill>
        </p:spPr>
        <p:txBody>
          <a:bodyPr wrap="square" lIns="0" tIns="0" rIns="0" bIns="0" rtlCol="0"/>
          <a:lstStyle/>
          <a:p>
            <a:pPr defTabSz="415869"/>
            <a:endParaRPr sz="819">
              <a:solidFill>
                <a:prstClr val="black"/>
              </a:solidFill>
              <a:latin typeface="Calibri"/>
            </a:endParaRPr>
          </a:p>
        </p:txBody>
      </p:sp>
      <p:grpSp>
        <p:nvGrpSpPr>
          <p:cNvPr id="9" name="object 9"/>
          <p:cNvGrpSpPr/>
          <p:nvPr/>
        </p:nvGrpSpPr>
        <p:grpSpPr>
          <a:xfrm>
            <a:off x="494828" y="1448937"/>
            <a:ext cx="991803" cy="743997"/>
            <a:chOff x="1087934" y="2761786"/>
            <a:chExt cx="2180590" cy="1635760"/>
          </a:xfrm>
        </p:grpSpPr>
        <p:sp>
          <p:nvSpPr>
            <p:cNvPr id="10" name="object 10"/>
            <p:cNvSpPr/>
            <p:nvPr/>
          </p:nvSpPr>
          <p:spPr>
            <a:xfrm>
              <a:off x="1087934" y="2761786"/>
              <a:ext cx="2179995" cy="1635340"/>
            </a:xfrm>
            <a:prstGeom prst="rect">
              <a:avLst/>
            </a:prstGeom>
            <a:blipFill>
              <a:blip r:embed="rId2" cstate="print">
                <a:extLst>
                  <a:ext uri="{28A0092B-C50C-407E-A947-70E740481C1C}">
                    <a14:useLocalDpi xmlns:a14="http://schemas.microsoft.com/office/drawing/2010/main"/>
                  </a:ext>
                </a:extLst>
              </a:blip>
              <a:stretch>
                <a:fillRect/>
              </a:stretch>
            </a:blipFill>
          </p:spPr>
          <p:txBody>
            <a:bodyPr wrap="square" lIns="0" tIns="0" rIns="0" bIns="0" rtlCol="0"/>
            <a:lstStyle/>
            <a:p>
              <a:pPr defTabSz="415869"/>
              <a:endParaRPr sz="819">
                <a:solidFill>
                  <a:prstClr val="black"/>
                </a:solidFill>
                <a:latin typeface="Calibri"/>
              </a:endParaRPr>
            </a:p>
          </p:txBody>
        </p:sp>
        <p:sp>
          <p:nvSpPr>
            <p:cNvPr id="11" name="object 11"/>
            <p:cNvSpPr/>
            <p:nvPr/>
          </p:nvSpPr>
          <p:spPr>
            <a:xfrm>
              <a:off x="1979188" y="3494870"/>
              <a:ext cx="170815" cy="170815"/>
            </a:xfrm>
            <a:custGeom>
              <a:avLst/>
              <a:gdLst/>
              <a:ahLst/>
              <a:cxnLst/>
              <a:rect l="l" t="t" r="r" b="b"/>
              <a:pathLst>
                <a:path w="170814" h="170814">
                  <a:moveTo>
                    <a:pt x="163556" y="0"/>
                  </a:moveTo>
                  <a:lnTo>
                    <a:pt x="6991" y="0"/>
                  </a:lnTo>
                  <a:lnTo>
                    <a:pt x="0" y="6991"/>
                  </a:lnTo>
                  <a:lnTo>
                    <a:pt x="0" y="163556"/>
                  </a:lnTo>
                  <a:lnTo>
                    <a:pt x="6991" y="170548"/>
                  </a:lnTo>
                  <a:lnTo>
                    <a:pt x="163556" y="170548"/>
                  </a:lnTo>
                  <a:lnTo>
                    <a:pt x="170548" y="163556"/>
                  </a:lnTo>
                  <a:lnTo>
                    <a:pt x="170548" y="6991"/>
                  </a:lnTo>
                  <a:close/>
                </a:path>
              </a:pathLst>
            </a:custGeom>
            <a:solidFill>
              <a:srgbClr val="8B0000"/>
            </a:solidFill>
          </p:spPr>
          <p:txBody>
            <a:bodyPr wrap="square" lIns="0" tIns="0" rIns="0" bIns="0" rtlCol="0"/>
            <a:lstStyle/>
            <a:p>
              <a:pPr defTabSz="415869"/>
              <a:endParaRPr sz="819">
                <a:solidFill>
                  <a:prstClr val="black"/>
                </a:solidFill>
                <a:latin typeface="Calibri"/>
              </a:endParaRPr>
            </a:p>
          </p:txBody>
        </p:sp>
        <p:sp>
          <p:nvSpPr>
            <p:cNvPr id="12" name="object 12"/>
            <p:cNvSpPr/>
            <p:nvPr/>
          </p:nvSpPr>
          <p:spPr>
            <a:xfrm>
              <a:off x="2197874" y="3492127"/>
              <a:ext cx="391160" cy="170815"/>
            </a:xfrm>
            <a:custGeom>
              <a:avLst/>
              <a:gdLst/>
              <a:ahLst/>
              <a:cxnLst/>
              <a:rect l="l" t="t" r="r" b="b"/>
              <a:pathLst>
                <a:path w="391160" h="170814">
                  <a:moveTo>
                    <a:pt x="170548" y="5956"/>
                  </a:moveTo>
                  <a:lnTo>
                    <a:pt x="164579" y="0"/>
                  </a:lnTo>
                  <a:lnTo>
                    <a:pt x="5956" y="0"/>
                  </a:lnTo>
                  <a:lnTo>
                    <a:pt x="0" y="5956"/>
                  </a:lnTo>
                  <a:lnTo>
                    <a:pt x="0" y="164592"/>
                  </a:lnTo>
                  <a:lnTo>
                    <a:pt x="5956" y="170548"/>
                  </a:lnTo>
                  <a:lnTo>
                    <a:pt x="164579" y="170548"/>
                  </a:lnTo>
                  <a:lnTo>
                    <a:pt x="170548" y="164592"/>
                  </a:lnTo>
                  <a:lnTo>
                    <a:pt x="170548" y="5956"/>
                  </a:lnTo>
                  <a:close/>
                </a:path>
                <a:path w="391160" h="170814">
                  <a:moveTo>
                    <a:pt x="390601" y="4013"/>
                  </a:moveTo>
                  <a:lnTo>
                    <a:pt x="386600" y="0"/>
                  </a:lnTo>
                  <a:lnTo>
                    <a:pt x="224066" y="0"/>
                  </a:lnTo>
                  <a:lnTo>
                    <a:pt x="220052" y="4013"/>
                  </a:lnTo>
                  <a:lnTo>
                    <a:pt x="220052" y="166535"/>
                  </a:lnTo>
                  <a:lnTo>
                    <a:pt x="224066" y="170548"/>
                  </a:lnTo>
                  <a:lnTo>
                    <a:pt x="386600" y="170548"/>
                  </a:lnTo>
                  <a:lnTo>
                    <a:pt x="390601" y="166535"/>
                  </a:lnTo>
                  <a:lnTo>
                    <a:pt x="390601" y="4013"/>
                  </a:lnTo>
                  <a:close/>
                </a:path>
              </a:pathLst>
            </a:custGeom>
            <a:solidFill>
              <a:srgbClr val="FFC000"/>
            </a:solidFill>
          </p:spPr>
          <p:txBody>
            <a:bodyPr wrap="square" lIns="0" tIns="0" rIns="0" bIns="0" rtlCol="0"/>
            <a:lstStyle/>
            <a:p>
              <a:pPr defTabSz="415869"/>
              <a:endParaRPr sz="819">
                <a:solidFill>
                  <a:prstClr val="black"/>
                </a:solidFill>
                <a:latin typeface="Calibri"/>
              </a:endParaRPr>
            </a:p>
          </p:txBody>
        </p:sp>
        <p:sp>
          <p:nvSpPr>
            <p:cNvPr id="13" name="object 13"/>
            <p:cNvSpPr/>
            <p:nvPr/>
          </p:nvSpPr>
          <p:spPr>
            <a:xfrm>
              <a:off x="2636625" y="3492120"/>
              <a:ext cx="170548" cy="170548"/>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pPr defTabSz="415869"/>
              <a:endParaRPr sz="819">
                <a:solidFill>
                  <a:prstClr val="black"/>
                </a:solidFill>
                <a:latin typeface="Calibri"/>
              </a:endParaRPr>
            </a:p>
          </p:txBody>
        </p:sp>
        <p:sp>
          <p:nvSpPr>
            <p:cNvPr id="14" name="object 14"/>
            <p:cNvSpPr/>
            <p:nvPr/>
          </p:nvSpPr>
          <p:spPr>
            <a:xfrm>
              <a:off x="1979188" y="3714933"/>
              <a:ext cx="170548" cy="170548"/>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pPr defTabSz="415869"/>
              <a:endParaRPr sz="819">
                <a:solidFill>
                  <a:prstClr val="black"/>
                </a:solidFill>
                <a:latin typeface="Calibri"/>
              </a:endParaRPr>
            </a:p>
          </p:txBody>
        </p:sp>
        <p:sp>
          <p:nvSpPr>
            <p:cNvPr id="15" name="object 15"/>
            <p:cNvSpPr/>
            <p:nvPr/>
          </p:nvSpPr>
          <p:spPr>
            <a:xfrm>
              <a:off x="2193749" y="3713558"/>
              <a:ext cx="170548" cy="170548"/>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pPr defTabSz="415869"/>
              <a:endParaRPr sz="819">
                <a:solidFill>
                  <a:prstClr val="black"/>
                </a:solidFill>
                <a:latin typeface="Calibri"/>
              </a:endParaRPr>
            </a:p>
          </p:txBody>
        </p:sp>
        <p:sp>
          <p:nvSpPr>
            <p:cNvPr id="16" name="object 16"/>
            <p:cNvSpPr/>
            <p:nvPr/>
          </p:nvSpPr>
          <p:spPr>
            <a:xfrm>
              <a:off x="2415187" y="3713558"/>
              <a:ext cx="170548" cy="170548"/>
            </a:xfrm>
            <a:prstGeom prst="rect">
              <a:avLst/>
            </a:prstGeom>
            <a:blipFill>
              <a:blip r:embed="rId5" cstate="print">
                <a:extLst>
                  <a:ext uri="{28A0092B-C50C-407E-A947-70E740481C1C}">
                    <a14:useLocalDpi xmlns:a14="http://schemas.microsoft.com/office/drawing/2010/main"/>
                  </a:ext>
                </a:extLst>
              </a:blip>
              <a:stretch>
                <a:fillRect/>
              </a:stretch>
            </a:blipFill>
          </p:spPr>
          <p:txBody>
            <a:bodyPr wrap="square" lIns="0" tIns="0" rIns="0" bIns="0" rtlCol="0"/>
            <a:lstStyle/>
            <a:p>
              <a:pPr defTabSz="415869"/>
              <a:endParaRPr sz="819">
                <a:solidFill>
                  <a:prstClr val="black"/>
                </a:solidFill>
                <a:latin typeface="Calibri"/>
              </a:endParaRPr>
            </a:p>
          </p:txBody>
        </p:sp>
        <p:sp>
          <p:nvSpPr>
            <p:cNvPr id="17" name="object 17"/>
            <p:cNvSpPr/>
            <p:nvPr/>
          </p:nvSpPr>
          <p:spPr>
            <a:xfrm>
              <a:off x="2636625" y="3713558"/>
              <a:ext cx="170548" cy="170548"/>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pPr defTabSz="415869"/>
              <a:endParaRPr sz="819">
                <a:solidFill>
                  <a:prstClr val="black"/>
                </a:solidFill>
                <a:latin typeface="Calibri"/>
              </a:endParaRPr>
            </a:p>
          </p:txBody>
        </p:sp>
        <p:sp>
          <p:nvSpPr>
            <p:cNvPr id="18" name="object 18"/>
            <p:cNvSpPr/>
            <p:nvPr/>
          </p:nvSpPr>
          <p:spPr>
            <a:xfrm>
              <a:off x="1543189" y="3716308"/>
              <a:ext cx="170548" cy="170548"/>
            </a:xfrm>
            <a:prstGeom prst="rect">
              <a:avLst/>
            </a:prstGeom>
            <a:blipFill>
              <a:blip r:embed="rId6" cstate="print">
                <a:extLst>
                  <a:ext uri="{28A0092B-C50C-407E-A947-70E740481C1C}">
                    <a14:useLocalDpi xmlns:a14="http://schemas.microsoft.com/office/drawing/2010/main"/>
                  </a:ext>
                </a:extLst>
              </a:blip>
              <a:stretch>
                <a:fillRect/>
              </a:stretch>
            </a:blipFill>
          </p:spPr>
          <p:txBody>
            <a:bodyPr wrap="square" lIns="0" tIns="0" rIns="0" bIns="0" rtlCol="0"/>
            <a:lstStyle/>
            <a:p>
              <a:pPr defTabSz="415869"/>
              <a:endParaRPr sz="819">
                <a:solidFill>
                  <a:prstClr val="black"/>
                </a:solidFill>
                <a:latin typeface="Calibri"/>
              </a:endParaRPr>
            </a:p>
          </p:txBody>
        </p:sp>
        <p:sp>
          <p:nvSpPr>
            <p:cNvPr id="19" name="object 19"/>
            <p:cNvSpPr/>
            <p:nvPr/>
          </p:nvSpPr>
          <p:spPr>
            <a:xfrm>
              <a:off x="1757750" y="3713558"/>
              <a:ext cx="170548" cy="170548"/>
            </a:xfrm>
            <a:prstGeom prst="rect">
              <a:avLst/>
            </a:prstGeom>
            <a:blipFill>
              <a:blip r:embed="rId5" cstate="print">
                <a:extLst>
                  <a:ext uri="{28A0092B-C50C-407E-A947-70E740481C1C}">
                    <a14:useLocalDpi xmlns:a14="http://schemas.microsoft.com/office/drawing/2010/main"/>
                  </a:ext>
                </a:extLst>
              </a:blip>
              <a:stretch>
                <a:fillRect/>
              </a:stretch>
            </a:blipFill>
          </p:spPr>
          <p:txBody>
            <a:bodyPr wrap="square" lIns="0" tIns="0" rIns="0" bIns="0" rtlCol="0"/>
            <a:lstStyle/>
            <a:p>
              <a:pPr defTabSz="415869"/>
              <a:endParaRPr sz="819">
                <a:solidFill>
                  <a:prstClr val="black"/>
                </a:solidFill>
                <a:latin typeface="Calibri"/>
              </a:endParaRPr>
            </a:p>
          </p:txBody>
        </p:sp>
        <p:sp>
          <p:nvSpPr>
            <p:cNvPr id="20" name="object 20"/>
            <p:cNvSpPr/>
            <p:nvPr/>
          </p:nvSpPr>
          <p:spPr>
            <a:xfrm>
              <a:off x="1979188" y="3932245"/>
              <a:ext cx="170548" cy="170548"/>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pPr defTabSz="415869"/>
              <a:endParaRPr sz="819">
                <a:solidFill>
                  <a:prstClr val="black"/>
                </a:solidFill>
                <a:latin typeface="Calibri"/>
              </a:endParaRPr>
            </a:p>
          </p:txBody>
        </p:sp>
        <p:sp>
          <p:nvSpPr>
            <p:cNvPr id="21" name="object 21"/>
            <p:cNvSpPr/>
            <p:nvPr/>
          </p:nvSpPr>
          <p:spPr>
            <a:xfrm>
              <a:off x="2193749" y="3929494"/>
              <a:ext cx="170548" cy="170548"/>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pPr defTabSz="415869"/>
              <a:endParaRPr sz="819">
                <a:solidFill>
                  <a:prstClr val="black"/>
                </a:solidFill>
                <a:latin typeface="Calibri"/>
              </a:endParaRPr>
            </a:p>
          </p:txBody>
        </p:sp>
        <p:sp>
          <p:nvSpPr>
            <p:cNvPr id="22" name="object 22"/>
            <p:cNvSpPr/>
            <p:nvPr/>
          </p:nvSpPr>
          <p:spPr>
            <a:xfrm>
              <a:off x="2415187" y="3929494"/>
              <a:ext cx="170548" cy="170548"/>
            </a:xfrm>
            <a:prstGeom prst="rect">
              <a:avLst/>
            </a:prstGeom>
            <a:blipFill>
              <a:blip r:embed="rId7" cstate="print">
                <a:extLst>
                  <a:ext uri="{28A0092B-C50C-407E-A947-70E740481C1C}">
                    <a14:useLocalDpi xmlns:a14="http://schemas.microsoft.com/office/drawing/2010/main"/>
                  </a:ext>
                </a:extLst>
              </a:blip>
              <a:stretch>
                <a:fillRect/>
              </a:stretch>
            </a:blipFill>
          </p:spPr>
          <p:txBody>
            <a:bodyPr wrap="square" lIns="0" tIns="0" rIns="0" bIns="0" rtlCol="0"/>
            <a:lstStyle/>
            <a:p>
              <a:pPr defTabSz="415869"/>
              <a:endParaRPr sz="819">
                <a:solidFill>
                  <a:prstClr val="black"/>
                </a:solidFill>
                <a:latin typeface="Calibri"/>
              </a:endParaRPr>
            </a:p>
          </p:txBody>
        </p:sp>
        <p:sp>
          <p:nvSpPr>
            <p:cNvPr id="23" name="object 23"/>
            <p:cNvSpPr/>
            <p:nvPr/>
          </p:nvSpPr>
          <p:spPr>
            <a:xfrm>
              <a:off x="1543189" y="3932245"/>
              <a:ext cx="170548" cy="170548"/>
            </a:xfrm>
            <a:prstGeom prst="rect">
              <a:avLst/>
            </a:prstGeom>
            <a:blipFill>
              <a:blip r:embed="rId5" cstate="print">
                <a:extLst>
                  <a:ext uri="{28A0092B-C50C-407E-A947-70E740481C1C}">
                    <a14:useLocalDpi xmlns:a14="http://schemas.microsoft.com/office/drawing/2010/main"/>
                  </a:ext>
                </a:extLst>
              </a:blip>
              <a:stretch>
                <a:fillRect/>
              </a:stretch>
            </a:blipFill>
          </p:spPr>
          <p:txBody>
            <a:bodyPr wrap="square" lIns="0" tIns="0" rIns="0" bIns="0" rtlCol="0"/>
            <a:lstStyle/>
            <a:p>
              <a:pPr defTabSz="415869"/>
              <a:endParaRPr sz="819">
                <a:solidFill>
                  <a:prstClr val="black"/>
                </a:solidFill>
                <a:latin typeface="Calibri"/>
              </a:endParaRPr>
            </a:p>
          </p:txBody>
        </p:sp>
        <p:sp>
          <p:nvSpPr>
            <p:cNvPr id="24" name="object 24"/>
            <p:cNvSpPr/>
            <p:nvPr/>
          </p:nvSpPr>
          <p:spPr>
            <a:xfrm>
              <a:off x="1757750" y="3930869"/>
              <a:ext cx="170548" cy="170548"/>
            </a:xfrm>
            <a:prstGeom prst="rect">
              <a:avLst/>
            </a:prstGeom>
            <a:blipFill>
              <a:blip r:embed="rId6" cstate="print">
                <a:extLst>
                  <a:ext uri="{28A0092B-C50C-407E-A947-70E740481C1C}">
                    <a14:useLocalDpi xmlns:a14="http://schemas.microsoft.com/office/drawing/2010/main"/>
                  </a:ext>
                </a:extLst>
              </a:blip>
              <a:stretch>
                <a:fillRect/>
              </a:stretch>
            </a:blipFill>
          </p:spPr>
          <p:txBody>
            <a:bodyPr wrap="square" lIns="0" tIns="0" rIns="0" bIns="0" rtlCol="0"/>
            <a:lstStyle/>
            <a:p>
              <a:pPr defTabSz="415869"/>
              <a:endParaRPr sz="819">
                <a:solidFill>
                  <a:prstClr val="black"/>
                </a:solidFill>
                <a:latin typeface="Calibri"/>
              </a:endParaRPr>
            </a:p>
          </p:txBody>
        </p:sp>
      </p:grpSp>
      <p:sp>
        <p:nvSpPr>
          <p:cNvPr id="25" name="object 25"/>
          <p:cNvSpPr/>
          <p:nvPr/>
        </p:nvSpPr>
        <p:spPr>
          <a:xfrm>
            <a:off x="609621" y="2924976"/>
            <a:ext cx="2351851" cy="0"/>
          </a:xfrm>
          <a:custGeom>
            <a:avLst/>
            <a:gdLst/>
            <a:ahLst/>
            <a:cxnLst/>
            <a:rect l="l" t="t" r="r" b="b"/>
            <a:pathLst>
              <a:path w="5170805">
                <a:moveTo>
                  <a:pt x="0" y="0"/>
                </a:moveTo>
                <a:lnTo>
                  <a:pt x="5170784" y="0"/>
                </a:lnTo>
              </a:path>
            </a:pathLst>
          </a:custGeom>
          <a:ln w="45387">
            <a:solidFill>
              <a:srgbClr val="353535"/>
            </a:solidFill>
          </a:ln>
        </p:spPr>
        <p:txBody>
          <a:bodyPr wrap="square" lIns="0" tIns="0" rIns="0" bIns="0" rtlCol="0"/>
          <a:lstStyle/>
          <a:p>
            <a:pPr defTabSz="415869"/>
            <a:endParaRPr sz="819">
              <a:solidFill>
                <a:prstClr val="black"/>
              </a:solidFill>
              <a:latin typeface="Calibri"/>
            </a:endParaRPr>
          </a:p>
        </p:txBody>
      </p:sp>
      <p:sp>
        <p:nvSpPr>
          <p:cNvPr id="26" name="object 26"/>
          <p:cNvSpPr/>
          <p:nvPr/>
        </p:nvSpPr>
        <p:spPr>
          <a:xfrm>
            <a:off x="590854" y="3930272"/>
            <a:ext cx="3165164" cy="0"/>
          </a:xfrm>
          <a:custGeom>
            <a:avLst/>
            <a:gdLst/>
            <a:ahLst/>
            <a:cxnLst/>
            <a:rect l="l" t="t" r="r" b="b"/>
            <a:pathLst>
              <a:path w="6958965">
                <a:moveTo>
                  <a:pt x="0" y="0"/>
                </a:moveTo>
                <a:lnTo>
                  <a:pt x="6958793" y="0"/>
                </a:lnTo>
              </a:path>
            </a:pathLst>
          </a:custGeom>
          <a:ln w="45387">
            <a:solidFill>
              <a:srgbClr val="006FC0"/>
            </a:solidFill>
          </a:ln>
        </p:spPr>
        <p:txBody>
          <a:bodyPr wrap="square" lIns="0" tIns="0" rIns="0" bIns="0" rtlCol="0"/>
          <a:lstStyle/>
          <a:p>
            <a:pPr defTabSz="415869"/>
            <a:endParaRPr sz="819">
              <a:solidFill>
                <a:prstClr val="black"/>
              </a:solidFill>
              <a:latin typeface="Calibri"/>
            </a:endParaRPr>
          </a:p>
        </p:txBody>
      </p:sp>
      <p:sp>
        <p:nvSpPr>
          <p:cNvPr id="27" name="object 27"/>
          <p:cNvSpPr txBox="1"/>
          <p:nvPr/>
        </p:nvSpPr>
        <p:spPr>
          <a:xfrm>
            <a:off x="4882816" y="1512860"/>
            <a:ext cx="3397952" cy="4568592"/>
          </a:xfrm>
          <a:prstGeom prst="rect">
            <a:avLst/>
          </a:prstGeom>
        </p:spPr>
        <p:txBody>
          <a:bodyPr vert="horz" wrap="square" lIns="0" tIns="6065" rIns="0" bIns="0" rtlCol="0">
            <a:spAutoFit/>
          </a:bodyPr>
          <a:lstStyle/>
          <a:p>
            <a:pPr marL="102234" defTabSz="415869">
              <a:spcBef>
                <a:spcPts val="48"/>
              </a:spcBef>
            </a:pPr>
            <a:r>
              <a:rPr sz="1637" b="1" spc="-2" dirty="0">
                <a:solidFill>
                  <a:srgbClr val="FFFFFF"/>
                </a:solidFill>
                <a:latin typeface="Arial"/>
                <a:cs typeface="Arial"/>
              </a:rPr>
              <a:t>Клинические</a:t>
            </a:r>
            <a:r>
              <a:rPr sz="1637" b="1" spc="9" dirty="0">
                <a:solidFill>
                  <a:srgbClr val="FFFFFF"/>
                </a:solidFill>
                <a:latin typeface="Arial"/>
                <a:cs typeface="Arial"/>
              </a:rPr>
              <a:t> </a:t>
            </a:r>
            <a:r>
              <a:rPr sz="1637" b="1" spc="-2" dirty="0">
                <a:solidFill>
                  <a:srgbClr val="FFFFFF"/>
                </a:solidFill>
                <a:latin typeface="Arial"/>
                <a:cs typeface="Arial"/>
              </a:rPr>
              <a:t>симптомы</a:t>
            </a:r>
            <a:endParaRPr sz="1637" dirty="0">
              <a:solidFill>
                <a:prstClr val="black"/>
              </a:solidFill>
              <a:latin typeface="Arial"/>
              <a:cs typeface="Arial"/>
            </a:endParaRPr>
          </a:p>
          <a:p>
            <a:pPr marL="5776" defTabSz="415869">
              <a:spcBef>
                <a:spcPts val="1107"/>
              </a:spcBef>
            </a:pPr>
            <a:r>
              <a:rPr sz="1478" b="1" spc="-2" dirty="0">
                <a:solidFill>
                  <a:srgbClr val="D20001"/>
                </a:solidFill>
                <a:latin typeface="Arial"/>
                <a:cs typeface="Arial"/>
              </a:rPr>
              <a:t>&gt;90% </a:t>
            </a:r>
            <a:r>
              <a:rPr sz="1478" spc="-2" dirty="0">
                <a:solidFill>
                  <a:srgbClr val="353535"/>
                </a:solidFill>
                <a:latin typeface="Arial"/>
                <a:cs typeface="Arial"/>
              </a:rPr>
              <a:t>повышение температуры</a:t>
            </a:r>
            <a:r>
              <a:rPr sz="1478" spc="80" dirty="0">
                <a:solidFill>
                  <a:srgbClr val="353535"/>
                </a:solidFill>
                <a:latin typeface="Arial"/>
                <a:cs typeface="Arial"/>
              </a:rPr>
              <a:t> </a:t>
            </a:r>
            <a:r>
              <a:rPr sz="1478" spc="-2" dirty="0">
                <a:solidFill>
                  <a:srgbClr val="353535"/>
                </a:solidFill>
                <a:latin typeface="Arial"/>
                <a:cs typeface="Arial"/>
              </a:rPr>
              <a:t>тела</a:t>
            </a:r>
            <a:endParaRPr sz="1478" dirty="0">
              <a:solidFill>
                <a:prstClr val="black"/>
              </a:solidFill>
              <a:latin typeface="Arial"/>
              <a:cs typeface="Arial"/>
            </a:endParaRPr>
          </a:p>
          <a:p>
            <a:pPr marL="554781" marR="2310" indent="-439839" defTabSz="415869">
              <a:spcBef>
                <a:spcPts val="246"/>
              </a:spcBef>
            </a:pPr>
            <a:r>
              <a:rPr sz="1478" b="1" spc="-2" dirty="0">
                <a:solidFill>
                  <a:srgbClr val="D20001"/>
                </a:solidFill>
                <a:latin typeface="Arial"/>
                <a:cs typeface="Arial"/>
              </a:rPr>
              <a:t>80% </a:t>
            </a:r>
            <a:r>
              <a:rPr sz="1478" spc="-2" dirty="0">
                <a:solidFill>
                  <a:srgbClr val="353535"/>
                </a:solidFill>
                <a:latin typeface="Arial"/>
                <a:cs typeface="Arial"/>
              </a:rPr>
              <a:t>кашель (сухой или с небольшим  количеством мокроты)</a:t>
            </a:r>
            <a:endParaRPr sz="1478" dirty="0">
              <a:solidFill>
                <a:prstClr val="black"/>
              </a:solidFill>
              <a:latin typeface="Arial"/>
              <a:cs typeface="Arial"/>
            </a:endParaRPr>
          </a:p>
          <a:p>
            <a:pPr marL="115230" defTabSz="415869">
              <a:spcBef>
                <a:spcPts val="246"/>
              </a:spcBef>
            </a:pPr>
            <a:r>
              <a:rPr sz="1478" b="1" spc="-2" dirty="0">
                <a:solidFill>
                  <a:srgbClr val="D20001"/>
                </a:solidFill>
                <a:latin typeface="Arial"/>
                <a:cs typeface="Arial"/>
              </a:rPr>
              <a:t>55%</a:t>
            </a:r>
            <a:r>
              <a:rPr sz="1478" b="1" spc="89" dirty="0">
                <a:solidFill>
                  <a:srgbClr val="D20001"/>
                </a:solidFill>
                <a:latin typeface="Arial"/>
                <a:cs typeface="Arial"/>
              </a:rPr>
              <a:t> </a:t>
            </a:r>
            <a:r>
              <a:rPr sz="1478" spc="-2" dirty="0" err="1">
                <a:solidFill>
                  <a:srgbClr val="353535"/>
                </a:solidFill>
                <a:latin typeface="Arial"/>
                <a:cs typeface="Arial"/>
              </a:rPr>
              <a:t>одышка</a:t>
            </a:r>
            <a:r>
              <a:rPr lang="x-none" sz="1478" spc="-2" dirty="0">
                <a:solidFill>
                  <a:srgbClr val="353535"/>
                </a:solidFill>
                <a:latin typeface="Arial"/>
                <a:cs typeface="Arial"/>
              </a:rPr>
              <a:t>*</a:t>
            </a:r>
            <a:endParaRPr sz="1478" dirty="0">
              <a:solidFill>
                <a:prstClr val="black"/>
              </a:solidFill>
              <a:latin typeface="Arial"/>
              <a:cs typeface="Arial"/>
            </a:endParaRPr>
          </a:p>
          <a:p>
            <a:pPr marL="115230" defTabSz="415869">
              <a:spcBef>
                <a:spcPts val="246"/>
              </a:spcBef>
            </a:pPr>
            <a:r>
              <a:rPr sz="1478" b="1" dirty="0">
                <a:solidFill>
                  <a:srgbClr val="D20001"/>
                </a:solidFill>
                <a:latin typeface="Arial"/>
                <a:cs typeface="Arial"/>
              </a:rPr>
              <a:t>44% </a:t>
            </a:r>
            <a:r>
              <a:rPr sz="1478" dirty="0">
                <a:solidFill>
                  <a:srgbClr val="353535"/>
                </a:solidFill>
                <a:latin typeface="Arial"/>
                <a:cs typeface="Arial"/>
              </a:rPr>
              <a:t>миалгии и</a:t>
            </a:r>
            <a:r>
              <a:rPr sz="1478" spc="77" dirty="0">
                <a:solidFill>
                  <a:srgbClr val="353535"/>
                </a:solidFill>
                <a:latin typeface="Arial"/>
                <a:cs typeface="Arial"/>
              </a:rPr>
              <a:t> </a:t>
            </a:r>
            <a:r>
              <a:rPr sz="1478" spc="-2" dirty="0">
                <a:solidFill>
                  <a:srgbClr val="353535"/>
                </a:solidFill>
                <a:latin typeface="Arial"/>
                <a:cs typeface="Arial"/>
              </a:rPr>
              <a:t>утомляемость</a:t>
            </a:r>
            <a:endParaRPr sz="1478" dirty="0">
              <a:solidFill>
                <a:prstClr val="black"/>
              </a:solidFill>
              <a:latin typeface="Arial"/>
              <a:cs typeface="Arial"/>
            </a:endParaRPr>
          </a:p>
          <a:p>
            <a:pPr marL="554781" marR="632756" indent="-549294" defTabSz="415869">
              <a:spcBef>
                <a:spcPts val="246"/>
              </a:spcBef>
            </a:pPr>
            <a:r>
              <a:rPr sz="1478" b="1" spc="-2" dirty="0">
                <a:solidFill>
                  <a:srgbClr val="D20001"/>
                </a:solidFill>
                <a:latin typeface="Arial"/>
                <a:cs typeface="Arial"/>
              </a:rPr>
              <a:t>&gt;20% </a:t>
            </a:r>
            <a:r>
              <a:rPr sz="1478" spc="-2" dirty="0">
                <a:solidFill>
                  <a:srgbClr val="353535"/>
                </a:solidFill>
                <a:latin typeface="Arial"/>
                <a:cs typeface="Arial"/>
              </a:rPr>
              <a:t>ощущение заложенности  в грудной</a:t>
            </a:r>
            <a:r>
              <a:rPr sz="1478" spc="-9" dirty="0">
                <a:solidFill>
                  <a:srgbClr val="353535"/>
                </a:solidFill>
                <a:latin typeface="Arial"/>
                <a:cs typeface="Arial"/>
              </a:rPr>
              <a:t> </a:t>
            </a:r>
            <a:r>
              <a:rPr sz="1478" spc="-2" dirty="0">
                <a:solidFill>
                  <a:srgbClr val="353535"/>
                </a:solidFill>
                <a:latin typeface="Arial"/>
                <a:cs typeface="Arial"/>
              </a:rPr>
              <a:t>клетке</a:t>
            </a:r>
            <a:endParaRPr sz="1478" dirty="0">
              <a:solidFill>
                <a:prstClr val="black"/>
              </a:solidFill>
              <a:latin typeface="Arial"/>
              <a:cs typeface="Arial"/>
            </a:endParaRPr>
          </a:p>
          <a:p>
            <a:pPr marL="524457" marR="43320" defTabSz="415869">
              <a:lnSpc>
                <a:spcPct val="101099"/>
              </a:lnSpc>
              <a:spcBef>
                <a:spcPts val="630"/>
              </a:spcBef>
            </a:pPr>
            <a:r>
              <a:rPr sz="1137" spc="2" dirty="0">
                <a:solidFill>
                  <a:srgbClr val="7E7E7E"/>
                </a:solidFill>
                <a:latin typeface="Arial"/>
                <a:cs typeface="Arial"/>
              </a:rPr>
              <a:t>* </a:t>
            </a:r>
            <a:r>
              <a:rPr sz="1137" spc="5" dirty="0">
                <a:solidFill>
                  <a:srgbClr val="7E7E7E"/>
                </a:solidFill>
                <a:latin typeface="Arial"/>
                <a:cs typeface="Arial"/>
              </a:rPr>
              <a:t>наиболее тяжелая одышка развивается  к 6-8-му дню от момента</a:t>
            </a:r>
            <a:r>
              <a:rPr sz="1137" spc="2" dirty="0">
                <a:solidFill>
                  <a:srgbClr val="7E7E7E"/>
                </a:solidFill>
                <a:latin typeface="Arial"/>
                <a:cs typeface="Arial"/>
              </a:rPr>
              <a:t> </a:t>
            </a:r>
            <a:r>
              <a:rPr sz="1137" spc="5" dirty="0">
                <a:solidFill>
                  <a:srgbClr val="7E7E7E"/>
                </a:solidFill>
                <a:latin typeface="Arial"/>
                <a:cs typeface="Arial"/>
              </a:rPr>
              <a:t>заражения</a:t>
            </a:r>
            <a:endParaRPr sz="1137" dirty="0">
              <a:solidFill>
                <a:prstClr val="black"/>
              </a:solidFill>
              <a:latin typeface="Arial"/>
              <a:cs typeface="Arial"/>
            </a:endParaRPr>
          </a:p>
          <a:p>
            <a:pPr defTabSz="415869"/>
            <a:endParaRPr sz="1273" dirty="0">
              <a:solidFill>
                <a:prstClr val="black"/>
              </a:solidFill>
              <a:latin typeface="Arial"/>
              <a:cs typeface="Arial"/>
            </a:endParaRPr>
          </a:p>
          <a:p>
            <a:pPr defTabSz="415869">
              <a:spcBef>
                <a:spcPts val="7"/>
              </a:spcBef>
            </a:pPr>
            <a:endParaRPr sz="1569" dirty="0">
              <a:solidFill>
                <a:prstClr val="black"/>
              </a:solidFill>
              <a:latin typeface="Arial"/>
              <a:cs typeface="Arial"/>
            </a:endParaRPr>
          </a:p>
          <a:p>
            <a:pPr marL="102234" defTabSz="415869"/>
            <a:r>
              <a:rPr sz="1637" b="1" spc="-2" dirty="0">
                <a:solidFill>
                  <a:srgbClr val="FFFFFF"/>
                </a:solidFill>
                <a:latin typeface="Arial"/>
                <a:cs typeface="Arial"/>
              </a:rPr>
              <a:t>Клинические</a:t>
            </a:r>
            <a:r>
              <a:rPr sz="1637" b="1" spc="9" dirty="0">
                <a:solidFill>
                  <a:srgbClr val="FFFFFF"/>
                </a:solidFill>
                <a:latin typeface="Arial"/>
                <a:cs typeface="Arial"/>
              </a:rPr>
              <a:t> </a:t>
            </a:r>
            <a:r>
              <a:rPr sz="1637" b="1" spc="-2" dirty="0">
                <a:solidFill>
                  <a:srgbClr val="FFFFFF"/>
                </a:solidFill>
                <a:latin typeface="Arial"/>
                <a:cs typeface="Arial"/>
              </a:rPr>
              <a:t>проявления</a:t>
            </a:r>
            <a:endParaRPr sz="1637" dirty="0">
              <a:solidFill>
                <a:prstClr val="black"/>
              </a:solidFill>
              <a:latin typeface="Arial"/>
              <a:cs typeface="Arial"/>
            </a:endParaRPr>
          </a:p>
          <a:p>
            <a:pPr marL="467853" indent="-158550" defTabSz="415869">
              <a:spcBef>
                <a:spcPts val="864"/>
              </a:spcBef>
              <a:buClr>
                <a:srgbClr val="006FC0"/>
              </a:buClr>
              <a:buSzPct val="129230"/>
              <a:buFontTx/>
              <a:buChar char="•"/>
              <a:tabLst>
                <a:tab pos="468142" algn="l"/>
              </a:tabLst>
            </a:pPr>
            <a:r>
              <a:rPr sz="1478" spc="-2" dirty="0">
                <a:solidFill>
                  <a:srgbClr val="353535"/>
                </a:solidFill>
                <a:latin typeface="Arial"/>
                <a:cs typeface="Arial"/>
              </a:rPr>
              <a:t>ОРВИ </a:t>
            </a:r>
            <a:r>
              <a:rPr sz="1478" spc="-5" dirty="0">
                <a:solidFill>
                  <a:srgbClr val="353535"/>
                </a:solidFill>
                <a:latin typeface="Arial"/>
                <a:cs typeface="Arial"/>
              </a:rPr>
              <a:t>легкого</a:t>
            </a:r>
            <a:r>
              <a:rPr sz="1478" spc="-2" dirty="0">
                <a:solidFill>
                  <a:srgbClr val="353535"/>
                </a:solidFill>
                <a:latin typeface="Arial"/>
                <a:cs typeface="Arial"/>
              </a:rPr>
              <a:t> </a:t>
            </a:r>
            <a:r>
              <a:rPr sz="1478" dirty="0">
                <a:solidFill>
                  <a:srgbClr val="353535"/>
                </a:solidFill>
                <a:latin typeface="Arial"/>
                <a:cs typeface="Arial"/>
              </a:rPr>
              <a:t>течения</a:t>
            </a:r>
            <a:endParaRPr sz="1478" dirty="0">
              <a:solidFill>
                <a:prstClr val="black"/>
              </a:solidFill>
              <a:latin typeface="Arial"/>
              <a:cs typeface="Arial"/>
            </a:endParaRPr>
          </a:p>
          <a:p>
            <a:pPr marL="467853" indent="-158550" defTabSz="415869">
              <a:spcBef>
                <a:spcPts val="248"/>
              </a:spcBef>
              <a:buClr>
                <a:srgbClr val="006FC0"/>
              </a:buClr>
              <a:buSzPct val="129230"/>
              <a:buFontTx/>
              <a:buChar char="•"/>
              <a:tabLst>
                <a:tab pos="468142" algn="l"/>
              </a:tabLst>
            </a:pPr>
            <a:r>
              <a:rPr sz="1478" spc="-2" dirty="0">
                <a:solidFill>
                  <a:srgbClr val="353535"/>
                </a:solidFill>
                <a:latin typeface="Arial"/>
                <a:cs typeface="Arial"/>
              </a:rPr>
              <a:t>Пневмония, в т.ч. с</a:t>
            </a:r>
            <a:r>
              <a:rPr sz="1478" spc="-9" dirty="0">
                <a:solidFill>
                  <a:srgbClr val="353535"/>
                </a:solidFill>
                <a:latin typeface="Arial"/>
                <a:cs typeface="Arial"/>
              </a:rPr>
              <a:t> </a:t>
            </a:r>
            <a:r>
              <a:rPr sz="1478" spc="-2" dirty="0">
                <a:solidFill>
                  <a:srgbClr val="353535"/>
                </a:solidFill>
                <a:latin typeface="Arial"/>
                <a:cs typeface="Arial"/>
              </a:rPr>
              <a:t>ОДН</a:t>
            </a:r>
            <a:endParaRPr sz="1478" dirty="0">
              <a:solidFill>
                <a:prstClr val="black"/>
              </a:solidFill>
              <a:latin typeface="Arial"/>
              <a:cs typeface="Arial"/>
            </a:endParaRPr>
          </a:p>
          <a:p>
            <a:pPr marL="467853" indent="-158550" defTabSz="415869">
              <a:spcBef>
                <a:spcPts val="246"/>
              </a:spcBef>
              <a:buClr>
                <a:srgbClr val="006FC0"/>
              </a:buClr>
              <a:buSzPct val="129230"/>
              <a:buFontTx/>
              <a:buChar char="•"/>
              <a:tabLst>
                <a:tab pos="468142" algn="l"/>
              </a:tabLst>
            </a:pPr>
            <a:r>
              <a:rPr sz="1478" spc="-2" dirty="0">
                <a:solidFill>
                  <a:srgbClr val="353535"/>
                </a:solidFill>
                <a:latin typeface="Arial"/>
                <a:cs typeface="Arial"/>
              </a:rPr>
              <a:t>ОРДС</a:t>
            </a:r>
            <a:endParaRPr sz="1478" dirty="0">
              <a:solidFill>
                <a:prstClr val="black"/>
              </a:solidFill>
              <a:latin typeface="Arial"/>
              <a:cs typeface="Arial"/>
            </a:endParaRPr>
          </a:p>
          <a:p>
            <a:pPr marL="467853" indent="-158550" defTabSz="415869">
              <a:spcBef>
                <a:spcPts val="246"/>
              </a:spcBef>
              <a:buClr>
                <a:srgbClr val="006FC0"/>
              </a:buClr>
              <a:buSzPct val="129230"/>
              <a:buFontTx/>
              <a:buChar char="•"/>
              <a:tabLst>
                <a:tab pos="468142" algn="l"/>
              </a:tabLst>
            </a:pPr>
            <a:r>
              <a:rPr sz="1478" spc="-5" dirty="0">
                <a:solidFill>
                  <a:srgbClr val="353535"/>
                </a:solidFill>
                <a:latin typeface="Arial"/>
                <a:cs typeface="Arial"/>
              </a:rPr>
              <a:t>Сепсис</a:t>
            </a:r>
            <a:endParaRPr sz="1478" dirty="0">
              <a:solidFill>
                <a:prstClr val="black"/>
              </a:solidFill>
              <a:latin typeface="Arial"/>
              <a:cs typeface="Arial"/>
            </a:endParaRPr>
          </a:p>
          <a:p>
            <a:pPr marL="467853" indent="-158550" defTabSz="415869">
              <a:spcBef>
                <a:spcPts val="246"/>
              </a:spcBef>
              <a:buClr>
                <a:srgbClr val="006FC0"/>
              </a:buClr>
              <a:buSzPct val="129230"/>
              <a:buFontTx/>
              <a:buChar char="•"/>
              <a:tabLst>
                <a:tab pos="468142" algn="l"/>
              </a:tabLst>
            </a:pPr>
            <a:r>
              <a:rPr sz="1478" spc="-5" dirty="0">
                <a:solidFill>
                  <a:srgbClr val="353535"/>
                </a:solidFill>
                <a:latin typeface="Arial"/>
                <a:cs typeface="Arial"/>
              </a:rPr>
              <a:t>Септический шок</a:t>
            </a:r>
            <a:endParaRPr sz="1478" dirty="0">
              <a:solidFill>
                <a:prstClr val="black"/>
              </a:solidFill>
              <a:latin typeface="Arial"/>
              <a:cs typeface="Arial"/>
            </a:endParaRPr>
          </a:p>
        </p:txBody>
      </p:sp>
      <p:sp>
        <p:nvSpPr>
          <p:cNvPr id="28" name="object 28"/>
          <p:cNvSpPr txBox="1"/>
          <p:nvPr/>
        </p:nvSpPr>
        <p:spPr>
          <a:xfrm>
            <a:off x="609621" y="1444333"/>
            <a:ext cx="3040105" cy="2855838"/>
          </a:xfrm>
          <a:prstGeom prst="rect">
            <a:avLst/>
          </a:prstGeom>
        </p:spPr>
        <p:txBody>
          <a:bodyPr vert="horz" wrap="square" lIns="0" tIns="5199" rIns="0" bIns="0" rtlCol="0">
            <a:spAutoFit/>
          </a:bodyPr>
          <a:lstStyle/>
          <a:p>
            <a:pPr marL="844445" marR="509151" defTabSz="415869">
              <a:lnSpc>
                <a:spcPct val="100299"/>
              </a:lnSpc>
              <a:spcBef>
                <a:spcPts val="41"/>
              </a:spcBef>
            </a:pPr>
            <a:r>
              <a:rPr sz="1637" b="1" dirty="0">
                <a:solidFill>
                  <a:srgbClr val="D20001"/>
                </a:solidFill>
                <a:latin typeface="Arial"/>
                <a:cs typeface="Arial"/>
              </a:rPr>
              <a:t>Инкубационный  период</a:t>
            </a:r>
            <a:endParaRPr sz="1637" dirty="0">
              <a:solidFill>
                <a:prstClr val="black"/>
              </a:solidFill>
              <a:latin typeface="Arial"/>
              <a:cs typeface="Arial"/>
            </a:endParaRPr>
          </a:p>
          <a:p>
            <a:pPr marL="844445" defTabSz="415869">
              <a:spcBef>
                <a:spcPts val="7"/>
              </a:spcBef>
            </a:pPr>
            <a:r>
              <a:rPr sz="1637" dirty="0">
                <a:solidFill>
                  <a:srgbClr val="353535"/>
                </a:solidFill>
                <a:latin typeface="Arial"/>
                <a:cs typeface="Arial"/>
              </a:rPr>
              <a:t>от 2 до 14</a:t>
            </a:r>
            <a:r>
              <a:rPr sz="1637" spc="-5" dirty="0">
                <a:solidFill>
                  <a:srgbClr val="353535"/>
                </a:solidFill>
                <a:latin typeface="Arial"/>
                <a:cs typeface="Arial"/>
              </a:rPr>
              <a:t> </a:t>
            </a:r>
            <a:r>
              <a:rPr sz="1637" spc="2" dirty="0">
                <a:solidFill>
                  <a:srgbClr val="353535"/>
                </a:solidFill>
                <a:latin typeface="Arial"/>
                <a:cs typeface="Arial"/>
              </a:rPr>
              <a:t>суток</a:t>
            </a:r>
            <a:endParaRPr sz="1637" dirty="0">
              <a:solidFill>
                <a:prstClr val="black"/>
              </a:solidFill>
              <a:latin typeface="Arial"/>
              <a:cs typeface="Arial"/>
            </a:endParaRPr>
          </a:p>
          <a:p>
            <a:pPr defTabSz="415869"/>
            <a:endParaRPr sz="1819" dirty="0">
              <a:solidFill>
                <a:prstClr val="black"/>
              </a:solidFill>
              <a:latin typeface="Arial"/>
              <a:cs typeface="Arial"/>
            </a:endParaRPr>
          </a:p>
          <a:p>
            <a:pPr marL="24548" defTabSz="415869">
              <a:spcBef>
                <a:spcPts val="1103"/>
              </a:spcBef>
            </a:pPr>
            <a:r>
              <a:rPr sz="1637" b="1" dirty="0">
                <a:solidFill>
                  <a:srgbClr val="353535"/>
                </a:solidFill>
                <a:latin typeface="Arial"/>
                <a:cs typeface="Arial"/>
              </a:rPr>
              <a:t>Формы</a:t>
            </a:r>
            <a:r>
              <a:rPr sz="1637" b="1" spc="5" dirty="0">
                <a:solidFill>
                  <a:srgbClr val="353535"/>
                </a:solidFill>
                <a:latin typeface="Arial"/>
                <a:cs typeface="Arial"/>
              </a:rPr>
              <a:t> </a:t>
            </a:r>
            <a:r>
              <a:rPr sz="1637" b="1" dirty="0">
                <a:solidFill>
                  <a:srgbClr val="353535"/>
                </a:solidFill>
                <a:latin typeface="Arial"/>
                <a:cs typeface="Arial"/>
              </a:rPr>
              <a:t>COVID-19</a:t>
            </a:r>
            <a:endParaRPr sz="1637" dirty="0">
              <a:solidFill>
                <a:prstClr val="black"/>
              </a:solidFill>
              <a:latin typeface="Arial"/>
              <a:cs typeface="Arial"/>
            </a:endParaRPr>
          </a:p>
          <a:p>
            <a:pPr marL="24548" defTabSz="415869">
              <a:spcBef>
                <a:spcPts val="503"/>
              </a:spcBef>
            </a:pPr>
            <a:r>
              <a:rPr sz="1137" spc="2" dirty="0">
                <a:solidFill>
                  <a:srgbClr val="353535"/>
                </a:solidFill>
                <a:latin typeface="Arial"/>
                <a:cs typeface="Arial"/>
              </a:rPr>
              <a:t>легкая</a:t>
            </a:r>
            <a:r>
              <a:rPr sz="1637" spc="2" dirty="0">
                <a:solidFill>
                  <a:srgbClr val="353535"/>
                </a:solidFill>
                <a:latin typeface="Arial"/>
                <a:cs typeface="Arial"/>
              </a:rPr>
              <a:t>, </a:t>
            </a:r>
            <a:r>
              <a:rPr sz="1478" spc="-2" dirty="0">
                <a:solidFill>
                  <a:srgbClr val="353535"/>
                </a:solidFill>
                <a:latin typeface="Arial"/>
                <a:cs typeface="Arial"/>
              </a:rPr>
              <a:t>средняя</a:t>
            </a:r>
            <a:r>
              <a:rPr sz="1637" spc="-2" dirty="0">
                <a:solidFill>
                  <a:srgbClr val="353535"/>
                </a:solidFill>
                <a:latin typeface="Arial"/>
                <a:cs typeface="Arial"/>
              </a:rPr>
              <a:t>,</a:t>
            </a:r>
            <a:r>
              <a:rPr sz="1637" spc="5" dirty="0">
                <a:solidFill>
                  <a:srgbClr val="353535"/>
                </a:solidFill>
                <a:latin typeface="Arial"/>
                <a:cs typeface="Arial"/>
              </a:rPr>
              <a:t> </a:t>
            </a:r>
            <a:r>
              <a:rPr sz="1796" spc="5" dirty="0">
                <a:solidFill>
                  <a:srgbClr val="353535"/>
                </a:solidFill>
                <a:latin typeface="Arial"/>
                <a:cs typeface="Arial"/>
              </a:rPr>
              <a:t>тяжелая</a:t>
            </a:r>
            <a:endParaRPr sz="1796" dirty="0">
              <a:solidFill>
                <a:prstClr val="black"/>
              </a:solidFill>
              <a:latin typeface="Arial"/>
              <a:cs typeface="Arial"/>
            </a:endParaRPr>
          </a:p>
          <a:p>
            <a:pPr defTabSz="415869">
              <a:spcBef>
                <a:spcPts val="18"/>
              </a:spcBef>
            </a:pPr>
            <a:endParaRPr sz="2479" dirty="0">
              <a:solidFill>
                <a:prstClr val="black"/>
              </a:solidFill>
              <a:latin typeface="Arial"/>
              <a:cs typeface="Arial"/>
            </a:endParaRPr>
          </a:p>
          <a:p>
            <a:pPr marL="5776" defTabSz="415869"/>
            <a:r>
              <a:rPr lang="ru-RU" sz="1637" b="1" spc="-2" dirty="0">
                <a:solidFill>
                  <a:srgbClr val="006FC0"/>
                </a:solidFill>
                <a:latin typeface="Arial"/>
                <a:cs typeface="Arial"/>
              </a:rPr>
              <a:t>Пути передачи</a:t>
            </a:r>
            <a:endParaRPr sz="1637" dirty="0">
              <a:solidFill>
                <a:prstClr val="black"/>
              </a:solidFill>
              <a:latin typeface="Arial"/>
              <a:cs typeface="Arial"/>
            </a:endParaRPr>
          </a:p>
          <a:p>
            <a:pPr defTabSz="415869">
              <a:spcBef>
                <a:spcPts val="9"/>
              </a:spcBef>
            </a:pPr>
            <a:endParaRPr sz="1433" dirty="0">
              <a:solidFill>
                <a:prstClr val="black"/>
              </a:solidFill>
              <a:latin typeface="Arial"/>
              <a:cs typeface="Arial"/>
            </a:endParaRPr>
          </a:p>
          <a:p>
            <a:pPr marL="5776" marR="2310" defTabSz="415869"/>
            <a:endParaRPr sz="1478" dirty="0">
              <a:solidFill>
                <a:prstClr val="black"/>
              </a:solidFill>
              <a:latin typeface="Arial"/>
              <a:cs typeface="Arial"/>
            </a:endParaRPr>
          </a:p>
        </p:txBody>
      </p:sp>
      <p:sp>
        <p:nvSpPr>
          <p:cNvPr id="31" name="object 19">
            <a:extLst>
              <a:ext uri="{FF2B5EF4-FFF2-40B4-BE49-F238E27FC236}">
                <a16:creationId xmlns:a16="http://schemas.microsoft.com/office/drawing/2014/main" id="{DB3C74EA-CC3C-41A2-A409-5026E229B415}"/>
              </a:ext>
            </a:extLst>
          </p:cNvPr>
          <p:cNvSpPr txBox="1"/>
          <p:nvPr/>
        </p:nvSpPr>
        <p:spPr>
          <a:xfrm>
            <a:off x="346672" y="4006597"/>
            <a:ext cx="3462647" cy="942693"/>
          </a:xfrm>
          <a:prstGeom prst="rect">
            <a:avLst/>
          </a:prstGeom>
        </p:spPr>
        <p:txBody>
          <a:bodyPr vert="horz" wrap="square" lIns="0" tIns="14604" rIns="0" bIns="0" rtlCol="0">
            <a:spAutoFit/>
          </a:bodyPr>
          <a:lstStyle/>
          <a:p>
            <a:pPr marL="298450" indent="-285750">
              <a:lnSpc>
                <a:spcPct val="100000"/>
              </a:lnSpc>
              <a:spcBef>
                <a:spcPts val="114"/>
              </a:spcBef>
              <a:buClr>
                <a:srgbClr val="0070C0"/>
              </a:buClr>
              <a:buFont typeface="Arial" panose="020B0604020202020204" pitchFamily="34" charset="0"/>
              <a:buChar char="•"/>
            </a:pPr>
            <a:r>
              <a:rPr sz="1500" spc="-2" dirty="0">
                <a:solidFill>
                  <a:srgbClr val="353535"/>
                </a:solidFill>
                <a:latin typeface="Arial"/>
                <a:cs typeface="Arial"/>
              </a:rPr>
              <a:t>воздушно-капельный</a:t>
            </a:r>
          </a:p>
          <a:p>
            <a:pPr marL="298450" marR="5080" indent="-285750">
              <a:lnSpc>
                <a:spcPct val="100699"/>
              </a:lnSpc>
              <a:buClr>
                <a:srgbClr val="0070C0"/>
              </a:buClr>
              <a:buFont typeface="Arial" panose="020B0604020202020204" pitchFamily="34" charset="0"/>
              <a:buChar char="•"/>
            </a:pPr>
            <a:r>
              <a:rPr sz="1500" spc="-2" dirty="0">
                <a:solidFill>
                  <a:srgbClr val="353535"/>
                </a:solidFill>
                <a:latin typeface="Arial"/>
                <a:cs typeface="Arial"/>
              </a:rPr>
              <a:t>(при кашле, чихании, разговоре)  воздушно-пылевой</a:t>
            </a:r>
          </a:p>
          <a:p>
            <a:pPr marL="298450" indent="-285750">
              <a:lnSpc>
                <a:spcPct val="100000"/>
              </a:lnSpc>
              <a:spcBef>
                <a:spcPts val="20"/>
              </a:spcBef>
              <a:buClr>
                <a:srgbClr val="0070C0"/>
              </a:buClr>
              <a:buFont typeface="Arial" panose="020B0604020202020204" pitchFamily="34" charset="0"/>
              <a:buChar char="•"/>
            </a:pPr>
            <a:r>
              <a:rPr sz="1500" spc="-2" dirty="0">
                <a:solidFill>
                  <a:srgbClr val="353535"/>
                </a:solidFill>
                <a:latin typeface="Arial"/>
                <a:cs typeface="Arial"/>
              </a:rPr>
              <a:t>контактный</a:t>
            </a:r>
          </a:p>
        </p:txBody>
      </p:sp>
      <p:sp>
        <p:nvSpPr>
          <p:cNvPr id="33" name="object 20">
            <a:extLst>
              <a:ext uri="{FF2B5EF4-FFF2-40B4-BE49-F238E27FC236}">
                <a16:creationId xmlns:a16="http://schemas.microsoft.com/office/drawing/2014/main" id="{F81F659E-E9D6-4922-B45B-8EB2BD85A591}"/>
              </a:ext>
            </a:extLst>
          </p:cNvPr>
          <p:cNvSpPr txBox="1"/>
          <p:nvPr/>
        </p:nvSpPr>
        <p:spPr>
          <a:xfrm>
            <a:off x="562739" y="5058362"/>
            <a:ext cx="2774821" cy="1103635"/>
          </a:xfrm>
          <a:prstGeom prst="rect">
            <a:avLst/>
          </a:prstGeom>
        </p:spPr>
        <p:txBody>
          <a:bodyPr vert="horz" wrap="square" lIns="0" tIns="59690" rIns="0" bIns="0" rtlCol="0">
            <a:spAutoFit/>
          </a:bodyPr>
          <a:lstStyle/>
          <a:p>
            <a:pPr marL="12700" marR="297815">
              <a:lnSpc>
                <a:spcPct val="110000"/>
              </a:lnSpc>
              <a:spcBef>
                <a:spcPts val="470"/>
              </a:spcBef>
            </a:pPr>
            <a:r>
              <a:rPr sz="1640" b="1" spc="5" dirty="0">
                <a:solidFill>
                  <a:srgbClr val="D20001"/>
                </a:solidFill>
                <a:latin typeface="Arial"/>
                <a:cs typeface="Arial"/>
              </a:rPr>
              <a:t>Факторы </a:t>
            </a:r>
            <a:r>
              <a:rPr sz="1640" b="1" spc="10" dirty="0" err="1">
                <a:solidFill>
                  <a:srgbClr val="D20001"/>
                </a:solidFill>
                <a:latin typeface="Arial"/>
                <a:cs typeface="Arial"/>
              </a:rPr>
              <a:t>передачи</a:t>
            </a:r>
            <a:r>
              <a:rPr sz="1640" b="1" spc="10" dirty="0">
                <a:solidFill>
                  <a:srgbClr val="D20001"/>
                </a:solidFill>
                <a:latin typeface="Arial"/>
                <a:cs typeface="Arial"/>
              </a:rPr>
              <a:t>  </a:t>
            </a:r>
            <a:r>
              <a:rPr lang="ru-RU" sz="1640" b="1" spc="10" dirty="0">
                <a:solidFill>
                  <a:srgbClr val="D20001"/>
                </a:solidFill>
                <a:latin typeface="Arial"/>
                <a:cs typeface="Arial"/>
              </a:rPr>
              <a:t>                 </a:t>
            </a:r>
            <a:r>
              <a:rPr sz="1500" dirty="0" err="1">
                <a:solidFill>
                  <a:srgbClr val="353535"/>
                </a:solidFill>
                <a:latin typeface="Arial"/>
                <a:cs typeface="Arial"/>
              </a:rPr>
              <a:t>воздух</a:t>
            </a:r>
            <a:r>
              <a:rPr sz="1500" dirty="0">
                <a:solidFill>
                  <a:srgbClr val="353535"/>
                </a:solidFill>
                <a:latin typeface="Arial"/>
                <a:cs typeface="Arial"/>
              </a:rPr>
              <a:t>, </a:t>
            </a:r>
            <a:r>
              <a:rPr sz="1500" spc="5" dirty="0">
                <a:solidFill>
                  <a:srgbClr val="353535"/>
                </a:solidFill>
                <a:latin typeface="Arial"/>
                <a:cs typeface="Arial"/>
              </a:rPr>
              <a:t>пищевые продукты  и </a:t>
            </a:r>
            <a:r>
              <a:rPr sz="1500" dirty="0">
                <a:solidFill>
                  <a:srgbClr val="353535"/>
                </a:solidFill>
                <a:latin typeface="Arial"/>
                <a:cs typeface="Arial"/>
              </a:rPr>
              <a:t>предметы</a:t>
            </a:r>
            <a:r>
              <a:rPr sz="1500" spc="-5" dirty="0">
                <a:solidFill>
                  <a:srgbClr val="353535"/>
                </a:solidFill>
                <a:latin typeface="Arial"/>
                <a:cs typeface="Arial"/>
              </a:rPr>
              <a:t> </a:t>
            </a:r>
            <a:r>
              <a:rPr sz="1500" dirty="0">
                <a:solidFill>
                  <a:srgbClr val="353535"/>
                </a:solidFill>
                <a:latin typeface="Arial"/>
                <a:cs typeface="Arial"/>
              </a:rPr>
              <a:t>обихода,</a:t>
            </a:r>
            <a:endParaRPr sz="1500" dirty="0">
              <a:latin typeface="Arial"/>
              <a:cs typeface="Arial"/>
            </a:endParaRPr>
          </a:p>
          <a:p>
            <a:pPr marL="12700">
              <a:lnSpc>
                <a:spcPct val="100000"/>
              </a:lnSpc>
              <a:spcBef>
                <a:spcPts val="20"/>
              </a:spcBef>
            </a:pPr>
            <a:r>
              <a:rPr sz="1500" spc="5" dirty="0">
                <a:solidFill>
                  <a:srgbClr val="353535"/>
                </a:solidFill>
                <a:latin typeface="Arial"/>
                <a:cs typeface="Arial"/>
              </a:rPr>
              <a:t>контаминированные</a:t>
            </a:r>
            <a:r>
              <a:rPr sz="1500" spc="-35" dirty="0">
                <a:solidFill>
                  <a:srgbClr val="353535"/>
                </a:solidFill>
                <a:latin typeface="Arial"/>
                <a:cs typeface="Arial"/>
              </a:rPr>
              <a:t> </a:t>
            </a:r>
            <a:r>
              <a:rPr sz="1500" dirty="0">
                <a:solidFill>
                  <a:srgbClr val="353535"/>
                </a:solidFill>
                <a:latin typeface="Arial"/>
                <a:cs typeface="Arial"/>
              </a:rPr>
              <a:t>вирусом</a:t>
            </a:r>
            <a:endParaRPr sz="1500" dirty="0">
              <a:latin typeface="Arial"/>
              <a:cs typeface="Arial"/>
            </a:endParaRPr>
          </a:p>
        </p:txBody>
      </p:sp>
    </p:spTree>
    <p:extLst>
      <p:ext uri="{BB962C8B-B14F-4D97-AF65-F5344CB8AC3E}">
        <p14:creationId xmlns:p14="http://schemas.microsoft.com/office/powerpoint/2010/main" val="26908067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O:\Макеты Полиграфия\! Макеты_мед.работники\Презентация аптеки\PrtScn\Viferon_Presenter_Obuchenie_2020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72974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O:\Макеты Полиграфия\! Макеты_мед.работники\Презентация аптеки\PrtScn\Viferon_Presenter_Obuchenie_2020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52718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O:\Макеты Полиграфия\! Макеты_мед.работники\Презентация аптеки\PrtScn\Viferon_Presenter_Obuchenie_2020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93095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O:\Макеты Полиграфия\! Макеты_мед.работники\Презентация аптеки\PrtScn\Viferon_Presenter_Obuchenie_2020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83635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O:\Макеты Полиграфия\! Макеты_мед.работники\Презентация аптеки\PrtScn\Viferon_Presenter_Obuchenie_2020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22454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O:\Макеты Полиграфия\! Макеты_мед.работники\Презентация аптеки\PrtScn\Viferon_Presenter_Obuchenie_2020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284"/>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38820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O:\Макеты Полиграфия\! Макеты_мед.работники\Презентация аптеки\PrtScn\Viferon_Presenter_Obuchenie_2020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89361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O:\Макеты Полиграфия\! Макеты_мед.работники\Презентация аптеки\PrtScn\Viferon_Presenter_Obuchenie_2020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9505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O:\Макеты Полиграфия\! Макеты_мед.работники\Презентация аптеки\PrtScn\Viferon_Presenter_Obuchenie_2020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4" y="-1"/>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0568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O:\Макеты Полиграфия\! Макеты_мед.работники\Презентация аптеки\PrtScn\Viferon_Presenter_Obuchenie_2020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1073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7A2CE-62C2-2340-924D-C642EA2F778B}"/>
              </a:ext>
            </a:extLst>
          </p:cNvPr>
          <p:cNvSpPr>
            <a:spLocks noGrp="1"/>
          </p:cNvSpPr>
          <p:nvPr>
            <p:ph type="title" idx="4294967295"/>
          </p:nvPr>
        </p:nvSpPr>
        <p:spPr>
          <a:xfrm>
            <a:off x="0" y="377825"/>
            <a:ext cx="8435975" cy="1293813"/>
          </a:xfrm>
        </p:spPr>
        <p:txBody>
          <a:bodyPr>
            <a:normAutofit fontScale="90000"/>
          </a:bodyPr>
          <a:lstStyle/>
          <a:p>
            <a:pPr algn="ctr"/>
            <a:r>
              <a:rPr lang="ru" sz="2800" dirty="0">
                <a:latin typeface="Helvetica" pitchFamily="2" charset="0"/>
              </a:rPr>
              <a:t>ЗАВИСИМОСТЬ МЕЖДУ СТЕПЕНЬЮ ТЯЖЕСТИ </a:t>
            </a:r>
            <a:r>
              <a:rPr lang="en-US" sz="2800" dirty="0">
                <a:latin typeface="Helvetica" pitchFamily="2" charset="0"/>
              </a:rPr>
              <a:t>COVID-19 </a:t>
            </a:r>
            <a:r>
              <a:rPr lang="ru-RU" sz="2800" dirty="0">
                <a:latin typeface="Helvetica" pitchFamily="2" charset="0"/>
              </a:rPr>
              <a:t>И ДЛИТЕЛЬНОСТЬЮ ПЕРИОДА ЗАРАЗНОСТИ</a:t>
            </a:r>
            <a:endParaRPr lang="ru" sz="2800" dirty="0">
              <a:latin typeface="Helvetica" pitchFamily="2" charset="0"/>
            </a:endParaRPr>
          </a:p>
        </p:txBody>
      </p:sp>
      <p:pic>
        <p:nvPicPr>
          <p:cNvPr id="4" name="Picture 3">
            <a:extLst>
              <a:ext uri="{FF2B5EF4-FFF2-40B4-BE49-F238E27FC236}">
                <a16:creationId xmlns:a16="http://schemas.microsoft.com/office/drawing/2014/main" id="{F3D8EE43-E0F7-354E-8813-E4DE42ECDEF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1671159"/>
            <a:ext cx="9144000" cy="5071725"/>
          </a:xfrm>
          <a:prstGeom prst="rect">
            <a:avLst/>
          </a:prstGeom>
        </p:spPr>
      </p:pic>
    </p:spTree>
    <p:extLst>
      <p:ext uri="{BB962C8B-B14F-4D97-AF65-F5344CB8AC3E}">
        <p14:creationId xmlns:p14="http://schemas.microsoft.com/office/powerpoint/2010/main" val="25590220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O:\Макеты Полиграфия\! Макеты_мед.работники\Презентация аптеки\PrtScn\Viferon_Presenter_Obuchenie_2020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9547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O:\Макеты Полиграфия\! Макеты_мед.работники\Презентация аптеки\PrtScn\Viferon_Presenter_Obuchenie_2020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4"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7271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O:\Макеты Полиграфия\! Макеты_мед.работники\Презентация аптеки\PrtScn\Viferon_Presenter_Obuchenie_2020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08781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O:\Макеты Полиграфия\! Макеты_мед.работники\Презентация аптеки\PrtScn\Viferon_Presenter_Obuchenie_2020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464"/>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09377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O:\Макеты Полиграфия\! Макеты_мед.работники\Презентация аптеки\PrtScn\Viferon_Presenter_Obuchenie_2020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41924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O:\Макеты Полиграфия\! Макеты_мед.работники\Презентация аптеки\PrtScn\Viferon_Presenter_Obuchenie_2020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5373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O:\Макеты Полиграфия\! Макеты_мед.работники\Презентация аптеки\PrtScn\Viferon_Presenter_Obuchenie_20203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2480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O:\Макеты Полиграфия\! Макеты_мед.работники\Презентация аптеки\PrtScn\Viferon_Presenter_Obuchenie_20203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5240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O:\Макеты Полиграфия\! Макеты_мед.работники\Презентация аптеки\PrtScn\Viferon_Presenter_Obuchenie_2020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3850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42560D6-DB3B-8847-A796-00C68120C06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818" b="-1942"/>
          <a:stretch/>
        </p:blipFill>
        <p:spPr>
          <a:xfrm>
            <a:off x="138223" y="2434855"/>
            <a:ext cx="3442713" cy="3019647"/>
          </a:xfrm>
          <a:prstGeom prst="rect">
            <a:avLst/>
          </a:prstGeom>
        </p:spPr>
      </p:pic>
      <p:pic>
        <p:nvPicPr>
          <p:cNvPr id="10" name="Picture 9">
            <a:extLst>
              <a:ext uri="{FF2B5EF4-FFF2-40B4-BE49-F238E27FC236}">
                <a16:creationId xmlns:a16="http://schemas.microsoft.com/office/drawing/2014/main" id="{CFE76ECF-DA56-4E4E-8636-5E7A9FC109A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80936" y="2321810"/>
            <a:ext cx="5563064" cy="1981842"/>
          </a:xfrm>
          <a:prstGeom prst="rect">
            <a:avLst/>
          </a:prstGeom>
        </p:spPr>
      </p:pic>
      <p:sp>
        <p:nvSpPr>
          <p:cNvPr id="11" name="TextBox 10">
            <a:extLst>
              <a:ext uri="{FF2B5EF4-FFF2-40B4-BE49-F238E27FC236}">
                <a16:creationId xmlns:a16="http://schemas.microsoft.com/office/drawing/2014/main" id="{CA9B23C1-D0C9-AA4D-ABCA-9CE6BC3578E8}"/>
              </a:ext>
            </a:extLst>
          </p:cNvPr>
          <p:cNvSpPr txBox="1"/>
          <p:nvPr/>
        </p:nvSpPr>
        <p:spPr>
          <a:xfrm>
            <a:off x="696688" y="633767"/>
            <a:ext cx="7841256" cy="646331"/>
          </a:xfrm>
          <a:prstGeom prst="rect">
            <a:avLst/>
          </a:prstGeom>
          <a:noFill/>
        </p:spPr>
        <p:txBody>
          <a:bodyPr wrap="square" rtlCol="0">
            <a:spAutoFit/>
          </a:bodyPr>
          <a:lstStyle/>
          <a:p>
            <a:pPr algn="ctr"/>
            <a:r>
              <a:rPr lang="ru-RU" b="1" dirty="0">
                <a:solidFill>
                  <a:schemeClr val="tx2"/>
                </a:solidFill>
                <a:latin typeface="Helvetica" pitchFamily="2" charset="0"/>
              </a:rPr>
              <a:t>ВИФЕРОН Гель</a:t>
            </a:r>
            <a:r>
              <a:rPr lang="x-none" b="1" dirty="0">
                <a:solidFill>
                  <a:schemeClr val="tx2"/>
                </a:solidFill>
                <a:latin typeface="Helvetica" pitchFamily="2" charset="0"/>
              </a:rPr>
              <a:t> </a:t>
            </a:r>
            <a:r>
              <a:rPr lang="x-none" dirty="0">
                <a:solidFill>
                  <a:schemeClr val="tx2"/>
                </a:solidFill>
                <a:latin typeface="Helvetica" pitchFamily="2" charset="0"/>
              </a:rPr>
              <a:t>обладает противовирусным действием и </a:t>
            </a:r>
            <a:r>
              <a:rPr lang="ru-RU" dirty="0">
                <a:solidFill>
                  <a:schemeClr val="tx2"/>
                </a:solidFill>
                <a:latin typeface="Helvetica" pitchFamily="2" charset="0"/>
              </a:rPr>
              <a:t>восстанавливает показатели</a:t>
            </a:r>
            <a:r>
              <a:rPr lang="x-none" dirty="0">
                <a:solidFill>
                  <a:schemeClr val="tx2"/>
                </a:solidFill>
                <a:latin typeface="Helvetica" pitchFamily="2" charset="0"/>
              </a:rPr>
              <a:t> местн</a:t>
            </a:r>
            <a:r>
              <a:rPr lang="ru-RU" dirty="0">
                <a:solidFill>
                  <a:schemeClr val="tx2"/>
                </a:solidFill>
                <a:latin typeface="Helvetica" pitchFamily="2" charset="0"/>
              </a:rPr>
              <a:t>ого</a:t>
            </a:r>
            <a:r>
              <a:rPr lang="x-none" dirty="0">
                <a:solidFill>
                  <a:schemeClr val="tx2"/>
                </a:solidFill>
                <a:latin typeface="Helvetica" pitchFamily="2" charset="0"/>
              </a:rPr>
              <a:t> иммунитет</a:t>
            </a:r>
            <a:r>
              <a:rPr lang="ru-RU" dirty="0">
                <a:solidFill>
                  <a:schemeClr val="tx2"/>
                </a:solidFill>
                <a:latin typeface="Helvetica" pitchFamily="2" charset="0"/>
              </a:rPr>
              <a:t>а</a:t>
            </a:r>
            <a:r>
              <a:rPr lang="x-none" dirty="0">
                <a:solidFill>
                  <a:schemeClr val="tx2"/>
                </a:solidFill>
                <a:latin typeface="Helvetica" pitchFamily="2" charset="0"/>
              </a:rPr>
              <a:t>. </a:t>
            </a:r>
            <a:endParaRPr lang="ru-RU" dirty="0">
              <a:solidFill>
                <a:schemeClr val="tx2"/>
              </a:solidFill>
              <a:latin typeface="Helvetica" pitchFamily="2" charset="0"/>
            </a:endParaRPr>
          </a:p>
        </p:txBody>
      </p:sp>
      <p:sp>
        <p:nvSpPr>
          <p:cNvPr id="12" name="TextBox 11">
            <a:extLst>
              <a:ext uri="{FF2B5EF4-FFF2-40B4-BE49-F238E27FC236}">
                <a16:creationId xmlns:a16="http://schemas.microsoft.com/office/drawing/2014/main" id="{72D181C1-0E5C-9649-B43B-0C0DABBBB239}"/>
              </a:ext>
            </a:extLst>
          </p:cNvPr>
          <p:cNvSpPr txBox="1"/>
          <p:nvPr/>
        </p:nvSpPr>
        <p:spPr>
          <a:xfrm>
            <a:off x="4492353" y="4133531"/>
            <a:ext cx="3907368" cy="584775"/>
          </a:xfrm>
          <a:prstGeom prst="rect">
            <a:avLst/>
          </a:prstGeom>
          <a:noFill/>
        </p:spPr>
        <p:txBody>
          <a:bodyPr wrap="square" rtlCol="0">
            <a:spAutoFit/>
          </a:bodyPr>
          <a:lstStyle/>
          <a:p>
            <a:pPr algn="ctr"/>
            <a:r>
              <a:rPr lang="ru-RU" sz="1600" b="1" dirty="0">
                <a:solidFill>
                  <a:schemeClr val="tx2"/>
                </a:solidFill>
                <a:latin typeface="Helvetica" pitchFamily="2" charset="0"/>
              </a:rPr>
              <a:t>Для профилактики наносится всего </a:t>
            </a:r>
            <a:r>
              <a:rPr lang="ru-RU" sz="1600" b="1" dirty="0">
                <a:solidFill>
                  <a:srgbClr val="C00000"/>
                </a:solidFill>
                <a:latin typeface="Helvetica" pitchFamily="2" charset="0"/>
              </a:rPr>
              <a:t>2 раза в день</a:t>
            </a:r>
            <a:endParaRPr lang="x-none" sz="1600" b="1" dirty="0">
              <a:solidFill>
                <a:srgbClr val="C00000"/>
              </a:solidFill>
              <a:latin typeface="Helvetica" pitchFamily="2" charset="0"/>
            </a:endParaRPr>
          </a:p>
        </p:txBody>
      </p:sp>
      <p:sp>
        <p:nvSpPr>
          <p:cNvPr id="13" name="TextBox 12">
            <a:extLst>
              <a:ext uri="{FF2B5EF4-FFF2-40B4-BE49-F238E27FC236}">
                <a16:creationId xmlns:a16="http://schemas.microsoft.com/office/drawing/2014/main" id="{9B55B5F2-2377-5248-8C3C-58C547C4620D}"/>
              </a:ext>
            </a:extLst>
          </p:cNvPr>
          <p:cNvSpPr txBox="1"/>
          <p:nvPr/>
        </p:nvSpPr>
        <p:spPr>
          <a:xfrm>
            <a:off x="1169553" y="4919521"/>
            <a:ext cx="2005677" cy="369332"/>
          </a:xfrm>
          <a:prstGeom prst="rect">
            <a:avLst/>
          </a:prstGeom>
          <a:noFill/>
        </p:spPr>
        <p:txBody>
          <a:bodyPr wrap="none" rtlCol="0">
            <a:spAutoFit/>
          </a:bodyPr>
          <a:lstStyle/>
          <a:p>
            <a:r>
              <a:rPr lang="ru-RU" b="1" dirty="0">
                <a:solidFill>
                  <a:schemeClr val="tx2"/>
                </a:solidFill>
                <a:latin typeface="Helvetica" pitchFamily="2" charset="0"/>
              </a:rPr>
              <a:t>Работает </a:t>
            </a:r>
            <a:r>
              <a:rPr lang="ru-RU" b="1" dirty="0">
                <a:solidFill>
                  <a:srgbClr val="C00000"/>
                </a:solidFill>
                <a:latin typeface="Helvetica" pitchFamily="2" charset="0"/>
              </a:rPr>
              <a:t>2 часа</a:t>
            </a:r>
            <a:endParaRPr lang="x-none" b="1" dirty="0">
              <a:solidFill>
                <a:srgbClr val="C00000"/>
              </a:solidFill>
              <a:latin typeface="Helvetica" pitchFamily="2" charset="0"/>
            </a:endParaRPr>
          </a:p>
        </p:txBody>
      </p:sp>
      <p:sp>
        <p:nvSpPr>
          <p:cNvPr id="14" name="TextBox 13">
            <a:extLst>
              <a:ext uri="{FF2B5EF4-FFF2-40B4-BE49-F238E27FC236}">
                <a16:creationId xmlns:a16="http://schemas.microsoft.com/office/drawing/2014/main" id="{A7CD0AA4-2FAB-CE4D-A77F-2B0F1CDDF945}"/>
              </a:ext>
            </a:extLst>
          </p:cNvPr>
          <p:cNvSpPr txBox="1"/>
          <p:nvPr/>
        </p:nvSpPr>
        <p:spPr>
          <a:xfrm>
            <a:off x="5317022" y="4919520"/>
            <a:ext cx="2731264" cy="369332"/>
          </a:xfrm>
          <a:prstGeom prst="rect">
            <a:avLst/>
          </a:prstGeom>
          <a:noFill/>
        </p:spPr>
        <p:txBody>
          <a:bodyPr wrap="square" rtlCol="0">
            <a:spAutoFit/>
          </a:bodyPr>
          <a:lstStyle/>
          <a:p>
            <a:r>
              <a:rPr lang="ru-RU" b="1" dirty="0">
                <a:solidFill>
                  <a:schemeClr val="tx2"/>
                </a:solidFill>
                <a:latin typeface="Helvetica" pitchFamily="2" charset="0"/>
              </a:rPr>
              <a:t>Работает </a:t>
            </a:r>
            <a:r>
              <a:rPr lang="ru-RU" b="1" dirty="0">
                <a:solidFill>
                  <a:srgbClr val="C00000"/>
                </a:solidFill>
                <a:latin typeface="Helvetica" pitchFamily="2" charset="0"/>
              </a:rPr>
              <a:t>12 часов </a:t>
            </a:r>
          </a:p>
        </p:txBody>
      </p:sp>
      <p:sp>
        <p:nvSpPr>
          <p:cNvPr id="15" name="TextBox 14">
            <a:extLst>
              <a:ext uri="{FF2B5EF4-FFF2-40B4-BE49-F238E27FC236}">
                <a16:creationId xmlns:a16="http://schemas.microsoft.com/office/drawing/2014/main" id="{642FD5E2-5D5F-3148-9131-04F9C5B7DE54}"/>
              </a:ext>
            </a:extLst>
          </p:cNvPr>
          <p:cNvSpPr txBox="1"/>
          <p:nvPr/>
        </p:nvSpPr>
        <p:spPr>
          <a:xfrm>
            <a:off x="1733107" y="1382087"/>
            <a:ext cx="6804837" cy="830997"/>
          </a:xfrm>
          <a:prstGeom prst="rect">
            <a:avLst/>
          </a:prstGeom>
          <a:noFill/>
        </p:spPr>
        <p:txBody>
          <a:bodyPr wrap="square" rtlCol="0">
            <a:spAutoFit/>
          </a:bodyPr>
          <a:lstStyle/>
          <a:p>
            <a:r>
              <a:rPr lang="ru-RU" sz="1600" dirty="0">
                <a:solidFill>
                  <a:schemeClr val="tx2"/>
                </a:solidFill>
                <a:latin typeface="Helvetica" pitchFamily="2" charset="0"/>
              </a:rPr>
              <a:t>Благодаря </a:t>
            </a:r>
            <a:r>
              <a:rPr lang="ru-RU" sz="1600" dirty="0" err="1">
                <a:solidFill>
                  <a:schemeClr val="tx2"/>
                </a:solidFill>
                <a:latin typeface="Helvetica" pitchFamily="2" charset="0"/>
              </a:rPr>
              <a:t>гелевой</a:t>
            </a:r>
            <a:r>
              <a:rPr lang="ru-RU" sz="1600" dirty="0">
                <a:solidFill>
                  <a:schemeClr val="tx2"/>
                </a:solidFill>
                <a:latin typeface="Helvetica" pitchFamily="2" charset="0"/>
              </a:rPr>
              <a:t> основе и образованию тонкой </a:t>
            </a:r>
            <a:r>
              <a:rPr lang="ru-RU" sz="1600" dirty="0" err="1">
                <a:solidFill>
                  <a:schemeClr val="tx2"/>
                </a:solidFill>
                <a:latin typeface="Helvetica" pitchFamily="2" charset="0"/>
              </a:rPr>
              <a:t>пленочки</a:t>
            </a:r>
            <a:r>
              <a:rPr lang="ru-RU" sz="1600" dirty="0">
                <a:solidFill>
                  <a:schemeClr val="tx2"/>
                </a:solidFill>
                <a:latin typeface="Helvetica" pitchFamily="2" charset="0"/>
              </a:rPr>
              <a:t> после высыхания обладает пролонгированным действием. Предотвращает вторичное инфицирование</a:t>
            </a:r>
            <a:endParaRPr lang="x-none" sz="1600" dirty="0">
              <a:solidFill>
                <a:schemeClr val="tx2"/>
              </a:solidFill>
              <a:latin typeface="Helvetica" pitchFamily="2" charset="0"/>
            </a:endParaRPr>
          </a:p>
        </p:txBody>
      </p:sp>
      <p:pic>
        <p:nvPicPr>
          <p:cNvPr id="17" name="Picture 16">
            <a:extLst>
              <a:ext uri="{FF2B5EF4-FFF2-40B4-BE49-F238E27FC236}">
                <a16:creationId xmlns:a16="http://schemas.microsoft.com/office/drawing/2014/main" id="{34A726EB-79B9-B64F-851F-C17F4DBD459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6688" y="1388823"/>
            <a:ext cx="945731" cy="824261"/>
          </a:xfrm>
          <a:prstGeom prst="rect">
            <a:avLst/>
          </a:prstGeom>
        </p:spPr>
      </p:pic>
      <p:sp>
        <p:nvSpPr>
          <p:cNvPr id="18" name="TextBox 17">
            <a:extLst>
              <a:ext uri="{FF2B5EF4-FFF2-40B4-BE49-F238E27FC236}">
                <a16:creationId xmlns:a16="http://schemas.microsoft.com/office/drawing/2014/main" id="{8BED17DF-F8AC-3C4F-9155-5569AEC0BF53}"/>
              </a:ext>
            </a:extLst>
          </p:cNvPr>
          <p:cNvSpPr txBox="1"/>
          <p:nvPr/>
        </p:nvSpPr>
        <p:spPr>
          <a:xfrm>
            <a:off x="1629283" y="5739794"/>
            <a:ext cx="7012483" cy="646331"/>
          </a:xfrm>
          <a:prstGeom prst="rect">
            <a:avLst/>
          </a:prstGeom>
          <a:noFill/>
        </p:spPr>
        <p:txBody>
          <a:bodyPr wrap="square" rtlCol="0">
            <a:spAutoFit/>
          </a:bodyPr>
          <a:lstStyle/>
          <a:p>
            <a:r>
              <a:rPr lang="x-none" dirty="0">
                <a:solidFill>
                  <a:schemeClr val="tx2"/>
                </a:solidFill>
                <a:latin typeface="Helvetica" pitchFamily="2" charset="0"/>
              </a:rPr>
              <a:t>Используется как средство </a:t>
            </a:r>
            <a:r>
              <a:rPr lang="ru-RU" dirty="0">
                <a:solidFill>
                  <a:schemeClr val="tx2"/>
                </a:solidFill>
                <a:latin typeface="Helvetica" pitchFamily="2" charset="0"/>
              </a:rPr>
              <a:t>лечения и </a:t>
            </a:r>
            <a:r>
              <a:rPr lang="x-none" dirty="0">
                <a:solidFill>
                  <a:schemeClr val="tx2"/>
                </a:solidFill>
                <a:latin typeface="Helvetica" pitchFamily="2" charset="0"/>
              </a:rPr>
              <a:t>профилактики гриппа ОРВИ, а также для лечения наружных проявлений герпеса</a:t>
            </a:r>
          </a:p>
        </p:txBody>
      </p:sp>
      <p:pic>
        <p:nvPicPr>
          <p:cNvPr id="20" name="Picture 19">
            <a:extLst>
              <a:ext uri="{FF2B5EF4-FFF2-40B4-BE49-F238E27FC236}">
                <a16:creationId xmlns:a16="http://schemas.microsoft.com/office/drawing/2014/main" id="{895A4D1A-4766-004B-8CA9-20DC32EA4CE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815098" y="4864593"/>
            <a:ext cx="501924" cy="424259"/>
          </a:xfrm>
          <a:prstGeom prst="rect">
            <a:avLst/>
          </a:prstGeom>
        </p:spPr>
      </p:pic>
      <p:pic>
        <p:nvPicPr>
          <p:cNvPr id="21" name="Picture 20">
            <a:extLst>
              <a:ext uri="{FF2B5EF4-FFF2-40B4-BE49-F238E27FC236}">
                <a16:creationId xmlns:a16="http://schemas.microsoft.com/office/drawing/2014/main" id="{76404701-2F68-E94D-A6BF-2D8283C43A1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91053" y="4864594"/>
            <a:ext cx="501924" cy="424259"/>
          </a:xfrm>
          <a:prstGeom prst="rect">
            <a:avLst/>
          </a:prstGeom>
        </p:spPr>
      </p:pic>
      <p:pic>
        <p:nvPicPr>
          <p:cNvPr id="23" name="Picture 22">
            <a:extLst>
              <a:ext uri="{FF2B5EF4-FFF2-40B4-BE49-F238E27FC236}">
                <a16:creationId xmlns:a16="http://schemas.microsoft.com/office/drawing/2014/main" id="{46DF393A-D695-5E4F-8AA8-B0F69859EED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99243" y="5676273"/>
            <a:ext cx="958807" cy="838200"/>
          </a:xfrm>
          <a:prstGeom prst="rect">
            <a:avLst/>
          </a:prstGeom>
        </p:spPr>
      </p:pic>
    </p:spTree>
    <p:extLst>
      <p:ext uri="{BB962C8B-B14F-4D97-AF65-F5344CB8AC3E}">
        <p14:creationId xmlns:p14="http://schemas.microsoft.com/office/powerpoint/2010/main" val="1286514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7A2CE-62C2-2340-924D-C642EA2F778B}"/>
              </a:ext>
            </a:extLst>
          </p:cNvPr>
          <p:cNvSpPr>
            <a:spLocks noGrp="1"/>
          </p:cNvSpPr>
          <p:nvPr>
            <p:ph type="title" idx="4294967295"/>
          </p:nvPr>
        </p:nvSpPr>
        <p:spPr>
          <a:xfrm>
            <a:off x="0" y="377825"/>
            <a:ext cx="8435975" cy="430213"/>
          </a:xfrm>
        </p:spPr>
        <p:txBody>
          <a:bodyPr>
            <a:normAutofit fontScale="90000"/>
          </a:bodyPr>
          <a:lstStyle/>
          <a:p>
            <a:pPr algn="ctr"/>
            <a:r>
              <a:rPr lang="ru-RU" sz="2800" dirty="0">
                <a:solidFill>
                  <a:srgbClr val="C00000"/>
                </a:solidFill>
                <a:latin typeface="Helvetica" pitchFamily="2" charset="0"/>
              </a:rPr>
              <a:t>ПРОНИКНОВЕНИЕ ВИРУСА В КЛЕТКУ</a:t>
            </a:r>
            <a:endParaRPr lang="x-none" sz="2800" dirty="0">
              <a:solidFill>
                <a:srgbClr val="C00000"/>
              </a:solidFill>
              <a:latin typeface="Helvetica" pitchFamily="2" charset="0"/>
            </a:endParaRPr>
          </a:p>
        </p:txBody>
      </p:sp>
      <p:grpSp>
        <p:nvGrpSpPr>
          <p:cNvPr id="39" name="Group 38">
            <a:extLst>
              <a:ext uri="{FF2B5EF4-FFF2-40B4-BE49-F238E27FC236}">
                <a16:creationId xmlns:a16="http://schemas.microsoft.com/office/drawing/2014/main" id="{C23F8789-9EDD-A44B-B099-683DCF8A7F16}"/>
              </a:ext>
            </a:extLst>
          </p:cNvPr>
          <p:cNvGrpSpPr/>
          <p:nvPr/>
        </p:nvGrpSpPr>
        <p:grpSpPr>
          <a:xfrm>
            <a:off x="262066" y="808709"/>
            <a:ext cx="8619866" cy="5977675"/>
            <a:chOff x="244549" y="808709"/>
            <a:chExt cx="8619866" cy="5977675"/>
          </a:xfrm>
        </p:grpSpPr>
        <p:grpSp>
          <p:nvGrpSpPr>
            <p:cNvPr id="38" name="Group 37">
              <a:extLst>
                <a:ext uri="{FF2B5EF4-FFF2-40B4-BE49-F238E27FC236}">
                  <a16:creationId xmlns:a16="http://schemas.microsoft.com/office/drawing/2014/main" id="{0B8E7EF0-FC65-0B4E-A152-9373A41521FD}"/>
                </a:ext>
              </a:extLst>
            </p:cNvPr>
            <p:cNvGrpSpPr/>
            <p:nvPr/>
          </p:nvGrpSpPr>
          <p:grpSpPr>
            <a:xfrm>
              <a:off x="244549" y="808709"/>
              <a:ext cx="8619866" cy="5977675"/>
              <a:chOff x="244549" y="808709"/>
              <a:chExt cx="8619866" cy="5977675"/>
            </a:xfrm>
          </p:grpSpPr>
          <p:pic>
            <p:nvPicPr>
              <p:cNvPr id="24" name="Picture 23">
                <a:extLst>
                  <a:ext uri="{FF2B5EF4-FFF2-40B4-BE49-F238E27FC236}">
                    <a16:creationId xmlns:a16="http://schemas.microsoft.com/office/drawing/2014/main" id="{23B4B9DB-C737-214D-8E15-A9122FAC535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44549" y="808709"/>
                <a:ext cx="5986130" cy="5977675"/>
              </a:xfrm>
              <a:prstGeom prst="rect">
                <a:avLst/>
              </a:prstGeom>
            </p:spPr>
          </p:pic>
          <p:sp>
            <p:nvSpPr>
              <p:cNvPr id="25" name="TextBox 24">
                <a:extLst>
                  <a:ext uri="{FF2B5EF4-FFF2-40B4-BE49-F238E27FC236}">
                    <a16:creationId xmlns:a16="http://schemas.microsoft.com/office/drawing/2014/main" id="{338D98EC-98E2-FE42-A55D-C55860C111C4}"/>
                  </a:ext>
                </a:extLst>
              </p:cNvPr>
              <p:cNvSpPr txBox="1"/>
              <p:nvPr/>
            </p:nvSpPr>
            <p:spPr>
              <a:xfrm>
                <a:off x="3694222" y="2157055"/>
                <a:ext cx="5170193" cy="1477328"/>
              </a:xfrm>
              <a:prstGeom prst="rect">
                <a:avLst/>
              </a:prstGeom>
              <a:noFill/>
            </p:spPr>
            <p:txBody>
              <a:bodyPr wrap="square" rtlCol="0">
                <a:spAutoFit/>
              </a:bodyPr>
              <a:lstStyle/>
              <a:p>
                <a:r>
                  <a:rPr lang="es-ES" b="1" dirty="0">
                    <a:solidFill>
                      <a:srgbClr val="C00000"/>
                    </a:solidFill>
                    <a:latin typeface="Helvetica" pitchFamily="2" charset="0"/>
                  </a:rPr>
                  <a:t>¡NB!</a:t>
                </a:r>
                <a:r>
                  <a:rPr lang="ru-RU" b="1" dirty="0">
                    <a:solidFill>
                      <a:srgbClr val="C00000"/>
                    </a:solidFill>
                    <a:latin typeface="Helvetica" pitchFamily="2" charset="0"/>
                  </a:rPr>
                  <a:t> </a:t>
                </a:r>
                <a:r>
                  <a:rPr lang="ru-RU" dirty="0">
                    <a:solidFill>
                      <a:schemeClr val="tx1">
                        <a:lumMod val="65000"/>
                        <a:lumOff val="35000"/>
                      </a:schemeClr>
                    </a:solidFill>
                    <a:latin typeface="Helvetica" pitchFamily="2" charset="0"/>
                  </a:rPr>
                  <a:t>Для проникновения в клетку</a:t>
                </a:r>
                <a:endParaRPr lang="en-US" dirty="0">
                  <a:solidFill>
                    <a:schemeClr val="tx1">
                      <a:lumMod val="65000"/>
                      <a:lumOff val="35000"/>
                    </a:schemeClr>
                  </a:solidFill>
                  <a:latin typeface="Helvetica" pitchFamily="2" charset="0"/>
                </a:endParaRPr>
              </a:p>
              <a:p>
                <a:r>
                  <a:rPr lang="en-US" kern="0" dirty="0">
                    <a:solidFill>
                      <a:schemeClr val="tx1">
                        <a:lumMod val="65000"/>
                        <a:lumOff val="35000"/>
                      </a:schemeClr>
                    </a:solidFill>
                    <a:latin typeface="Helvetica" pitchFamily="2" charset="0"/>
                  </a:rPr>
                  <a:t>SARS-CoV-2</a:t>
                </a:r>
                <a:r>
                  <a:rPr lang="ru-RU" kern="0" dirty="0">
                    <a:solidFill>
                      <a:schemeClr val="tx1">
                        <a:lumMod val="65000"/>
                        <a:lumOff val="35000"/>
                      </a:schemeClr>
                    </a:solidFill>
                    <a:latin typeface="Helvetica" pitchFamily="2" charset="0"/>
                  </a:rPr>
                  <a:t> с помощью </a:t>
                </a:r>
                <a:r>
                  <a:rPr lang="en-US" kern="0" dirty="0">
                    <a:solidFill>
                      <a:schemeClr val="tx1">
                        <a:lumMod val="65000"/>
                        <a:lumOff val="35000"/>
                      </a:schemeClr>
                    </a:solidFill>
                    <a:latin typeface="Helvetica" pitchFamily="2" charset="0"/>
                  </a:rPr>
                  <a:t>S-</a:t>
                </a:r>
                <a:r>
                  <a:rPr lang="ru-RU" kern="0" dirty="0">
                    <a:solidFill>
                      <a:schemeClr val="tx1">
                        <a:lumMod val="65000"/>
                        <a:lumOff val="35000"/>
                      </a:schemeClr>
                    </a:solidFill>
                    <a:latin typeface="Helvetica" pitchFamily="2" charset="0"/>
                  </a:rPr>
                  <a:t>белка должен присоединиться к </a:t>
                </a:r>
                <a:r>
                  <a:rPr lang="ru-RU" b="1" i="1" kern="0" dirty="0">
                    <a:solidFill>
                      <a:srgbClr val="FF0000"/>
                    </a:solidFill>
                    <a:latin typeface="Helvetica" pitchFamily="2" charset="0"/>
                  </a:rPr>
                  <a:t>НЕАКТИВНОМУ</a:t>
                </a:r>
                <a:r>
                  <a:rPr lang="ru-RU" kern="0" dirty="0">
                    <a:solidFill>
                      <a:srgbClr val="FF0000"/>
                    </a:solidFill>
                    <a:latin typeface="Helvetica" pitchFamily="2" charset="0"/>
                  </a:rPr>
                  <a:t> </a:t>
                </a:r>
                <a:r>
                  <a:rPr lang="ru-RU" b="1" kern="0" dirty="0">
                    <a:solidFill>
                      <a:schemeClr val="tx1">
                        <a:lumMod val="65000"/>
                        <a:lumOff val="35000"/>
                      </a:schemeClr>
                    </a:solidFill>
                    <a:latin typeface="Helvetica" pitchFamily="2" charset="0"/>
                  </a:rPr>
                  <a:t>рецептору </a:t>
                </a:r>
                <a:r>
                  <a:rPr lang="en-US" b="1" kern="0" dirty="0">
                    <a:solidFill>
                      <a:schemeClr val="tx1">
                        <a:lumMod val="65000"/>
                        <a:lumOff val="35000"/>
                      </a:schemeClr>
                    </a:solidFill>
                    <a:latin typeface="Helvetica" pitchFamily="2" charset="0"/>
                  </a:rPr>
                  <a:t>a</a:t>
                </a:r>
                <a:r>
                  <a:rPr lang="ru" b="1" dirty="0">
                    <a:solidFill>
                      <a:schemeClr val="tx1">
                        <a:lumMod val="65000"/>
                        <a:lumOff val="35000"/>
                      </a:schemeClr>
                    </a:solidFill>
                    <a:latin typeface="Helvetica" pitchFamily="2" charset="0"/>
                  </a:rPr>
                  <a:t>нгиотензинпревращающего фермента 2</a:t>
                </a:r>
                <a:r>
                  <a:rPr lang="ru-RU" dirty="0">
                    <a:solidFill>
                      <a:schemeClr val="tx1">
                        <a:lumMod val="65000"/>
                        <a:lumOff val="35000"/>
                      </a:schemeClr>
                    </a:solidFill>
                    <a:latin typeface="Helvetica" pitchFamily="2" charset="0"/>
                  </a:rPr>
                  <a:t>  (</a:t>
                </a:r>
                <a:r>
                  <a:rPr lang="ru-RU" kern="0" dirty="0">
                    <a:solidFill>
                      <a:schemeClr val="tx1">
                        <a:lumMod val="65000"/>
                        <a:lumOff val="35000"/>
                      </a:schemeClr>
                    </a:solidFill>
                    <a:latin typeface="Helvetica" pitchFamily="2" charset="0"/>
                  </a:rPr>
                  <a:t>АСЕ2 </a:t>
                </a:r>
                <a:r>
                  <a:rPr lang="ru-RU" sz="1050" kern="0" dirty="0" err="1">
                    <a:solidFill>
                      <a:schemeClr val="tx1">
                        <a:lumMod val="65000"/>
                        <a:lumOff val="35000"/>
                      </a:schemeClr>
                    </a:solidFill>
                    <a:latin typeface="Helvetica" pitchFamily="2" charset="0"/>
                  </a:rPr>
                  <a:t>англ</a:t>
                </a:r>
                <a:r>
                  <a:rPr lang="ru-RU" kern="0" dirty="0">
                    <a:solidFill>
                      <a:schemeClr val="tx1">
                        <a:lumMod val="65000"/>
                        <a:lumOff val="35000"/>
                      </a:schemeClr>
                    </a:solidFill>
                    <a:latin typeface="Helvetica" pitchFamily="2" charset="0"/>
                  </a:rPr>
                  <a:t>,  АПФ-2 </a:t>
                </a:r>
                <a:r>
                  <a:rPr lang="ru-RU" sz="1050" kern="0" dirty="0">
                    <a:solidFill>
                      <a:schemeClr val="tx1">
                        <a:lumMod val="65000"/>
                        <a:lumOff val="35000"/>
                      </a:schemeClr>
                    </a:solidFill>
                    <a:latin typeface="Helvetica" pitchFamily="2" charset="0"/>
                  </a:rPr>
                  <a:t>русс</a:t>
                </a:r>
                <a:r>
                  <a:rPr lang="ru-RU" kern="0" dirty="0">
                    <a:solidFill>
                      <a:schemeClr val="tx1">
                        <a:lumMod val="65000"/>
                        <a:lumOff val="35000"/>
                      </a:schemeClr>
                    </a:solidFill>
                    <a:latin typeface="Helvetica" pitchFamily="2" charset="0"/>
                  </a:rPr>
                  <a:t>)</a:t>
                </a:r>
                <a:endParaRPr lang="ru-RU" dirty="0">
                  <a:solidFill>
                    <a:schemeClr val="tx1">
                      <a:lumMod val="65000"/>
                      <a:lumOff val="35000"/>
                    </a:schemeClr>
                  </a:solidFill>
                  <a:latin typeface="Helvetica" pitchFamily="2" charset="0"/>
                </a:endParaRPr>
              </a:p>
            </p:txBody>
          </p:sp>
          <p:pic>
            <p:nvPicPr>
              <p:cNvPr id="28" name="Picture 27">
                <a:extLst>
                  <a:ext uri="{FF2B5EF4-FFF2-40B4-BE49-F238E27FC236}">
                    <a16:creationId xmlns:a16="http://schemas.microsoft.com/office/drawing/2014/main" id="{66D73BF6-4C3E-C041-86F3-8C51CCE8C2A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02957" y="5165657"/>
                <a:ext cx="1291265" cy="493676"/>
              </a:xfrm>
              <a:prstGeom prst="rect">
                <a:avLst/>
              </a:prstGeom>
            </p:spPr>
          </p:pic>
          <p:pic>
            <p:nvPicPr>
              <p:cNvPr id="29" name="Picture 28">
                <a:extLst>
                  <a:ext uri="{FF2B5EF4-FFF2-40B4-BE49-F238E27FC236}">
                    <a16:creationId xmlns:a16="http://schemas.microsoft.com/office/drawing/2014/main" id="{EC4922C9-D276-7244-9CE2-0D3BEBECE86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4550" y="5020345"/>
                <a:ext cx="723014" cy="493676"/>
              </a:xfrm>
              <a:prstGeom prst="rect">
                <a:avLst/>
              </a:prstGeom>
            </p:spPr>
          </p:pic>
          <p:sp>
            <p:nvSpPr>
              <p:cNvPr id="30" name="TextBox 29">
                <a:extLst>
                  <a:ext uri="{FF2B5EF4-FFF2-40B4-BE49-F238E27FC236}">
                    <a16:creationId xmlns:a16="http://schemas.microsoft.com/office/drawing/2014/main" id="{B94077D7-9711-CC4C-8A6B-1845688D6950}"/>
                  </a:ext>
                </a:extLst>
              </p:cNvPr>
              <p:cNvSpPr txBox="1"/>
              <p:nvPr/>
            </p:nvSpPr>
            <p:spPr>
              <a:xfrm>
                <a:off x="3125972" y="5206244"/>
                <a:ext cx="564578" cy="307777"/>
              </a:xfrm>
              <a:prstGeom prst="rect">
                <a:avLst/>
              </a:prstGeom>
              <a:noFill/>
            </p:spPr>
            <p:txBody>
              <a:bodyPr wrap="none" rtlCol="0">
                <a:spAutoFit/>
              </a:bodyPr>
              <a:lstStyle/>
              <a:p>
                <a:r>
                  <a:rPr lang="ru-RU" sz="1400" b="1" dirty="0">
                    <a:solidFill>
                      <a:schemeClr val="accent6">
                        <a:lumMod val="75000"/>
                      </a:schemeClr>
                    </a:solidFill>
                    <a:latin typeface="Helvetica" pitchFamily="2" charset="0"/>
                  </a:rPr>
                  <a:t>РНК</a:t>
                </a:r>
                <a:endParaRPr lang="x-none" sz="1400" b="1" dirty="0">
                  <a:solidFill>
                    <a:schemeClr val="accent6">
                      <a:lumMod val="75000"/>
                    </a:schemeClr>
                  </a:solidFill>
                  <a:latin typeface="Helvetica" pitchFamily="2" charset="0"/>
                </a:endParaRPr>
              </a:p>
            </p:txBody>
          </p:sp>
          <p:sp>
            <p:nvSpPr>
              <p:cNvPr id="31" name="TextBox 30">
                <a:extLst>
                  <a:ext uri="{FF2B5EF4-FFF2-40B4-BE49-F238E27FC236}">
                    <a16:creationId xmlns:a16="http://schemas.microsoft.com/office/drawing/2014/main" id="{D8F6DD68-6C41-C94C-BF9B-79425CC4EE99}"/>
                  </a:ext>
                </a:extLst>
              </p:cNvPr>
              <p:cNvSpPr txBox="1"/>
              <p:nvPr/>
            </p:nvSpPr>
            <p:spPr>
              <a:xfrm>
                <a:off x="297523" y="5171711"/>
                <a:ext cx="692818" cy="307777"/>
              </a:xfrm>
              <a:prstGeom prst="rect">
                <a:avLst/>
              </a:prstGeom>
              <a:noFill/>
            </p:spPr>
            <p:txBody>
              <a:bodyPr wrap="none" rtlCol="0">
                <a:spAutoFit/>
              </a:bodyPr>
              <a:lstStyle/>
              <a:p>
                <a:r>
                  <a:rPr lang="ru-RU" sz="1400" b="1" dirty="0">
                    <a:solidFill>
                      <a:schemeClr val="accent6">
                        <a:lumMod val="75000"/>
                      </a:schemeClr>
                    </a:solidFill>
                    <a:latin typeface="Helvetica" pitchFamily="2" charset="0"/>
                  </a:rPr>
                  <a:t>АПФ2</a:t>
                </a:r>
                <a:endParaRPr lang="x-none" sz="1400" b="1" dirty="0">
                  <a:solidFill>
                    <a:schemeClr val="accent6">
                      <a:lumMod val="75000"/>
                    </a:schemeClr>
                  </a:solidFill>
                  <a:latin typeface="Helvetica" pitchFamily="2" charset="0"/>
                </a:endParaRPr>
              </a:p>
            </p:txBody>
          </p:sp>
          <p:pic>
            <p:nvPicPr>
              <p:cNvPr id="34" name="Picture 33">
                <a:extLst>
                  <a:ext uri="{FF2B5EF4-FFF2-40B4-BE49-F238E27FC236}">
                    <a16:creationId xmlns:a16="http://schemas.microsoft.com/office/drawing/2014/main" id="{92D95CCB-D227-7446-8228-E355D636584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04370" y="5616009"/>
                <a:ext cx="1291265" cy="370422"/>
              </a:xfrm>
              <a:prstGeom prst="rect">
                <a:avLst/>
              </a:prstGeom>
            </p:spPr>
          </p:pic>
          <p:sp>
            <p:nvSpPr>
              <p:cNvPr id="32" name="TextBox 31">
                <a:extLst>
                  <a:ext uri="{FF2B5EF4-FFF2-40B4-BE49-F238E27FC236}">
                    <a16:creationId xmlns:a16="http://schemas.microsoft.com/office/drawing/2014/main" id="{0D3A22CB-4EA5-5845-8540-717DE289165E}"/>
                  </a:ext>
                </a:extLst>
              </p:cNvPr>
              <p:cNvSpPr txBox="1"/>
              <p:nvPr/>
            </p:nvSpPr>
            <p:spPr>
              <a:xfrm>
                <a:off x="1057532" y="5616009"/>
                <a:ext cx="1184940" cy="523220"/>
              </a:xfrm>
              <a:prstGeom prst="rect">
                <a:avLst/>
              </a:prstGeom>
              <a:noFill/>
            </p:spPr>
            <p:txBody>
              <a:bodyPr wrap="none" rtlCol="0">
                <a:spAutoFit/>
              </a:bodyPr>
              <a:lstStyle/>
              <a:p>
                <a:r>
                  <a:rPr lang="ru-RU" sz="1400" b="1" dirty="0">
                    <a:solidFill>
                      <a:schemeClr val="accent6">
                        <a:lumMod val="75000"/>
                      </a:schemeClr>
                    </a:solidFill>
                    <a:latin typeface="Helvetica" pitchFamily="2" charset="0"/>
                  </a:rPr>
                  <a:t>ПРОТЕАЗА</a:t>
                </a:r>
              </a:p>
              <a:p>
                <a:pPr algn="ctr"/>
                <a:r>
                  <a:rPr lang="en-US" sz="1400" b="1" dirty="0">
                    <a:solidFill>
                      <a:schemeClr val="accent6">
                        <a:lumMod val="75000"/>
                      </a:schemeClr>
                    </a:solidFill>
                    <a:latin typeface="Helvetica" pitchFamily="2" charset="0"/>
                  </a:rPr>
                  <a:t>TMPRSS2</a:t>
                </a:r>
                <a:endParaRPr lang="x-none" sz="1400" b="1" dirty="0">
                  <a:solidFill>
                    <a:schemeClr val="accent6">
                      <a:lumMod val="75000"/>
                    </a:schemeClr>
                  </a:solidFill>
                  <a:latin typeface="Helvetica" pitchFamily="2" charset="0"/>
                </a:endParaRPr>
              </a:p>
            </p:txBody>
          </p:sp>
          <p:pic>
            <p:nvPicPr>
              <p:cNvPr id="35" name="Picture 34">
                <a:extLst>
                  <a:ext uri="{FF2B5EF4-FFF2-40B4-BE49-F238E27FC236}">
                    <a16:creationId xmlns:a16="http://schemas.microsoft.com/office/drawing/2014/main" id="{D3DA2468-5BAB-CF44-B565-2AF90E989FF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37614" y="1396248"/>
                <a:ext cx="1291265" cy="493676"/>
              </a:xfrm>
              <a:prstGeom prst="rect">
                <a:avLst/>
              </a:prstGeom>
            </p:spPr>
          </p:pic>
          <p:sp>
            <p:nvSpPr>
              <p:cNvPr id="36" name="TextBox 35">
                <a:extLst>
                  <a:ext uri="{FF2B5EF4-FFF2-40B4-BE49-F238E27FC236}">
                    <a16:creationId xmlns:a16="http://schemas.microsoft.com/office/drawing/2014/main" id="{24EA4C57-30FA-B14C-B4DE-BF3933299572}"/>
                  </a:ext>
                </a:extLst>
              </p:cNvPr>
              <p:cNvSpPr txBox="1"/>
              <p:nvPr/>
            </p:nvSpPr>
            <p:spPr>
              <a:xfrm>
                <a:off x="3237613" y="1262408"/>
                <a:ext cx="1569660" cy="369332"/>
              </a:xfrm>
              <a:prstGeom prst="rect">
                <a:avLst/>
              </a:prstGeom>
              <a:noFill/>
            </p:spPr>
            <p:txBody>
              <a:bodyPr wrap="none" rtlCol="0">
                <a:spAutoFit/>
              </a:bodyPr>
              <a:lstStyle/>
              <a:p>
                <a:r>
                  <a:rPr lang="en-US" b="1" kern="0" dirty="0">
                    <a:solidFill>
                      <a:schemeClr val="accent6">
                        <a:lumMod val="75000"/>
                      </a:schemeClr>
                    </a:solidFill>
                    <a:latin typeface="Helvetica" pitchFamily="2" charset="0"/>
                  </a:rPr>
                  <a:t>SARS-CoV-2</a:t>
                </a:r>
                <a:endParaRPr lang="x-none" b="1" dirty="0">
                  <a:solidFill>
                    <a:schemeClr val="accent6">
                      <a:lumMod val="75000"/>
                    </a:schemeClr>
                  </a:solidFill>
                </a:endParaRPr>
              </a:p>
            </p:txBody>
          </p:sp>
        </p:grpSp>
        <p:pic>
          <p:nvPicPr>
            <p:cNvPr id="27" name="Picture 26">
              <a:extLst>
                <a:ext uri="{FF2B5EF4-FFF2-40B4-BE49-F238E27FC236}">
                  <a16:creationId xmlns:a16="http://schemas.microsoft.com/office/drawing/2014/main" id="{B180EA9F-856F-5240-900F-ADC9C5AF519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58167" y="5435747"/>
              <a:ext cx="2235200" cy="622300"/>
            </a:xfrm>
            <a:prstGeom prst="rect">
              <a:avLst/>
            </a:prstGeom>
          </p:spPr>
        </p:pic>
      </p:grpSp>
    </p:spTree>
    <p:extLst>
      <p:ext uri="{BB962C8B-B14F-4D97-AF65-F5344CB8AC3E}">
        <p14:creationId xmlns:p14="http://schemas.microsoft.com/office/powerpoint/2010/main" val="42935991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1F228861-8783-3049-947B-536426B9BA42}"/>
              </a:ext>
            </a:extLst>
          </p:cNvPr>
          <p:cNvGrpSpPr/>
          <p:nvPr/>
        </p:nvGrpSpPr>
        <p:grpSpPr>
          <a:xfrm>
            <a:off x="0" y="390738"/>
            <a:ext cx="9144000" cy="6076524"/>
            <a:chOff x="0" y="390738"/>
            <a:chExt cx="9144000" cy="6076524"/>
          </a:xfrm>
        </p:grpSpPr>
        <p:grpSp>
          <p:nvGrpSpPr>
            <p:cNvPr id="13" name="Group 12">
              <a:extLst>
                <a:ext uri="{FF2B5EF4-FFF2-40B4-BE49-F238E27FC236}">
                  <a16:creationId xmlns:a16="http://schemas.microsoft.com/office/drawing/2014/main" id="{065EF275-B34C-444C-92EA-DB1A0FA90B71}"/>
                </a:ext>
              </a:extLst>
            </p:cNvPr>
            <p:cNvGrpSpPr/>
            <p:nvPr/>
          </p:nvGrpSpPr>
          <p:grpSpPr>
            <a:xfrm>
              <a:off x="0" y="390738"/>
              <a:ext cx="9144000" cy="6076524"/>
              <a:chOff x="0" y="390738"/>
              <a:chExt cx="9144000" cy="6076524"/>
            </a:xfrm>
          </p:grpSpPr>
          <p:pic>
            <p:nvPicPr>
              <p:cNvPr id="10" name="Picture 9">
                <a:extLst>
                  <a:ext uri="{FF2B5EF4-FFF2-40B4-BE49-F238E27FC236}">
                    <a16:creationId xmlns:a16="http://schemas.microsoft.com/office/drawing/2014/main" id="{A5329FC3-7683-9B47-9EE6-AA4E4BC4A19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90738"/>
                <a:ext cx="9144000" cy="6076524"/>
              </a:xfrm>
              <a:prstGeom prst="rect">
                <a:avLst/>
              </a:prstGeom>
            </p:spPr>
          </p:pic>
          <p:pic>
            <p:nvPicPr>
              <p:cNvPr id="12" name="Picture 11">
                <a:extLst>
                  <a:ext uri="{FF2B5EF4-FFF2-40B4-BE49-F238E27FC236}">
                    <a16:creationId xmlns:a16="http://schemas.microsoft.com/office/drawing/2014/main" id="{A55E4679-D4C2-6340-AE9B-F642BC342AA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88386" y="5312292"/>
                <a:ext cx="6013893" cy="571500"/>
              </a:xfrm>
              <a:prstGeom prst="rect">
                <a:avLst/>
              </a:prstGeom>
            </p:spPr>
          </p:pic>
        </p:grpSp>
        <p:sp>
          <p:nvSpPr>
            <p:cNvPr id="14" name="TextBox 13">
              <a:extLst>
                <a:ext uri="{FF2B5EF4-FFF2-40B4-BE49-F238E27FC236}">
                  <a16:creationId xmlns:a16="http://schemas.microsoft.com/office/drawing/2014/main" id="{83802CE6-1D02-E342-85D0-DB1825F8B4CA}"/>
                </a:ext>
              </a:extLst>
            </p:cNvPr>
            <p:cNvSpPr txBox="1"/>
            <p:nvPr/>
          </p:nvSpPr>
          <p:spPr>
            <a:xfrm>
              <a:off x="3020221" y="5483029"/>
              <a:ext cx="3150221" cy="461665"/>
            </a:xfrm>
            <a:prstGeom prst="rect">
              <a:avLst/>
            </a:prstGeom>
            <a:noFill/>
          </p:spPr>
          <p:txBody>
            <a:bodyPr wrap="none" rtlCol="0">
              <a:spAutoFit/>
            </a:bodyPr>
            <a:lstStyle/>
            <a:p>
              <a:r>
                <a:rPr lang="x-none" sz="2400" b="1" dirty="0">
                  <a:solidFill>
                    <a:schemeClr val="bg1">
                      <a:lumMod val="50000"/>
                    </a:schemeClr>
                  </a:solidFill>
                  <a:latin typeface="Helvetica" pitchFamily="2" charset="0"/>
                </a:rPr>
                <a:t>С</a:t>
              </a:r>
              <a:r>
                <a:rPr lang="ru-RU" sz="2400" b="1" dirty="0">
                  <a:solidFill>
                    <a:schemeClr val="bg1">
                      <a:lumMod val="50000"/>
                    </a:schemeClr>
                  </a:solidFill>
                  <a:latin typeface="Helvetica" pitchFamily="2" charset="0"/>
                </a:rPr>
                <a:t>ПАСИБО ГЕРОЯМ</a:t>
              </a:r>
              <a:endParaRPr lang="x-none" sz="2400" b="1" dirty="0">
                <a:solidFill>
                  <a:schemeClr val="bg1">
                    <a:lumMod val="50000"/>
                  </a:schemeClr>
                </a:solidFill>
                <a:latin typeface="Helvetica" pitchFamily="2" charset="0"/>
              </a:endParaRPr>
            </a:p>
          </p:txBody>
        </p:sp>
      </p:grpSp>
    </p:spTree>
    <p:extLst>
      <p:ext uri="{BB962C8B-B14F-4D97-AF65-F5344CB8AC3E}">
        <p14:creationId xmlns:p14="http://schemas.microsoft.com/office/powerpoint/2010/main" val="19524293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163" y="528638"/>
            <a:ext cx="8066087" cy="604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16929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E0D51-92F9-AB4D-B12B-60F9970F0155}"/>
              </a:ext>
            </a:extLst>
          </p:cNvPr>
          <p:cNvSpPr txBox="1">
            <a:spLocks/>
          </p:cNvSpPr>
          <p:nvPr/>
        </p:nvSpPr>
        <p:spPr>
          <a:xfrm>
            <a:off x="354012" y="378497"/>
            <a:ext cx="8435975" cy="861774"/>
          </a:xfrm>
          <a:prstGeom prst="rect">
            <a:avLst/>
          </a:prstGeom>
        </p:spPr>
        <p:txBody>
          <a:bodyPr wrap="square" lIns="0" tIns="0" rIns="0" bIns="0">
            <a:spAutoFit/>
          </a:bodyPr>
          <a:lstStyle>
            <a:lvl1pPr>
              <a:defRPr sz="4300" b="1" i="0">
                <a:solidFill>
                  <a:srgbClr val="D20001"/>
                </a:solidFill>
                <a:latin typeface="Arial"/>
                <a:ea typeface="+mj-ea"/>
                <a:cs typeface="Arial"/>
              </a:defRPr>
            </a:lvl1pPr>
          </a:lstStyle>
          <a:p>
            <a:pPr algn="ctr"/>
            <a:r>
              <a:rPr lang="ru-RU" sz="2800" kern="0" dirty="0">
                <a:solidFill>
                  <a:srgbClr val="C00000"/>
                </a:solidFill>
                <a:latin typeface="Helvetica" pitchFamily="2" charset="0"/>
              </a:rPr>
              <a:t>ДИСТРИБЬЮЦИЯ </a:t>
            </a:r>
            <a:r>
              <a:rPr lang="ru-RU" sz="2800" kern="0" dirty="0">
                <a:solidFill>
                  <a:schemeClr val="accent6">
                    <a:lumMod val="75000"/>
                  </a:schemeClr>
                </a:solidFill>
                <a:latin typeface="Helvetica" pitchFamily="2" charset="0"/>
              </a:rPr>
              <a:t>АПФ2</a:t>
            </a:r>
            <a:r>
              <a:rPr lang="ru-RU" sz="2800" kern="0" dirty="0">
                <a:solidFill>
                  <a:srgbClr val="C00000"/>
                </a:solidFill>
                <a:latin typeface="Helvetica" pitchFamily="2" charset="0"/>
              </a:rPr>
              <a:t> И </a:t>
            </a:r>
            <a:r>
              <a:rPr lang="ru-RU" sz="2800" dirty="0">
                <a:solidFill>
                  <a:srgbClr val="C00000"/>
                </a:solidFill>
                <a:latin typeface="Helvetica" pitchFamily="2" charset="0"/>
              </a:rPr>
              <a:t>ПРОТЕАЗЫ</a:t>
            </a:r>
          </a:p>
          <a:p>
            <a:pPr algn="ctr"/>
            <a:r>
              <a:rPr lang="en-US" sz="2800" dirty="0">
                <a:solidFill>
                  <a:srgbClr val="20B416"/>
                </a:solidFill>
                <a:latin typeface="Helvetica" pitchFamily="2" charset="0"/>
              </a:rPr>
              <a:t>TMPRSS2</a:t>
            </a:r>
            <a:r>
              <a:rPr lang="ru-RU" sz="2800" dirty="0">
                <a:solidFill>
                  <a:srgbClr val="C00000"/>
                </a:solidFill>
                <a:latin typeface="Helvetica" pitchFamily="2" charset="0"/>
              </a:rPr>
              <a:t> </a:t>
            </a:r>
            <a:r>
              <a:rPr lang="ru-RU" sz="2800" kern="0" dirty="0">
                <a:solidFill>
                  <a:srgbClr val="C00000"/>
                </a:solidFill>
                <a:latin typeface="Helvetica" pitchFamily="2" charset="0"/>
              </a:rPr>
              <a:t>В ТКАНЯХ ЧЕЛОВЕКА</a:t>
            </a:r>
            <a:endParaRPr lang="x-none" sz="2800" kern="0" dirty="0">
              <a:solidFill>
                <a:srgbClr val="C00000"/>
              </a:solidFill>
              <a:latin typeface="Helvetica" pitchFamily="2" charset="0"/>
            </a:endParaRPr>
          </a:p>
        </p:txBody>
      </p:sp>
      <p:pic>
        <p:nvPicPr>
          <p:cNvPr id="6" name="Picture 5">
            <a:extLst>
              <a:ext uri="{FF2B5EF4-FFF2-40B4-BE49-F238E27FC236}">
                <a16:creationId xmlns:a16="http://schemas.microsoft.com/office/drawing/2014/main" id="{5AF8E8B0-830F-2648-A740-5CC3A6C3831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339939"/>
            <a:ext cx="9144000" cy="4951764"/>
          </a:xfrm>
          <a:prstGeom prst="rect">
            <a:avLst/>
          </a:prstGeom>
        </p:spPr>
      </p:pic>
      <p:sp>
        <p:nvSpPr>
          <p:cNvPr id="7" name="TextBox 6">
            <a:extLst>
              <a:ext uri="{FF2B5EF4-FFF2-40B4-BE49-F238E27FC236}">
                <a16:creationId xmlns:a16="http://schemas.microsoft.com/office/drawing/2014/main" id="{56F7BAA2-C065-2D4C-AB5F-1A6723DF7FFE}"/>
              </a:ext>
            </a:extLst>
          </p:cNvPr>
          <p:cNvSpPr txBox="1"/>
          <p:nvPr/>
        </p:nvSpPr>
        <p:spPr>
          <a:xfrm>
            <a:off x="148855" y="6476732"/>
            <a:ext cx="9144000" cy="276999"/>
          </a:xfrm>
          <a:prstGeom prst="rect">
            <a:avLst/>
          </a:prstGeom>
          <a:noFill/>
        </p:spPr>
        <p:txBody>
          <a:bodyPr wrap="square" rtlCol="0">
            <a:spAutoFit/>
          </a:bodyPr>
          <a:lstStyle/>
          <a:p>
            <a:r>
              <a:rPr lang="en-GB" sz="1200" dirty="0">
                <a:solidFill>
                  <a:schemeClr val="tx1">
                    <a:lumMod val="65000"/>
                    <a:lumOff val="35000"/>
                  </a:schemeClr>
                </a:solidFill>
                <a:latin typeface="Helvetica" pitchFamily="2" charset="0"/>
              </a:rPr>
              <a:t>https://</a:t>
            </a:r>
            <a:r>
              <a:rPr lang="en-GB" sz="1200" dirty="0" err="1">
                <a:solidFill>
                  <a:schemeClr val="tx1">
                    <a:lumMod val="65000"/>
                    <a:lumOff val="35000"/>
                  </a:schemeClr>
                </a:solidFill>
                <a:latin typeface="Helvetica" pitchFamily="2" charset="0"/>
              </a:rPr>
              <a:t>www.the-scientist.com</a:t>
            </a:r>
            <a:r>
              <a:rPr lang="en-GB" sz="1200" dirty="0">
                <a:solidFill>
                  <a:schemeClr val="tx1">
                    <a:lumMod val="65000"/>
                    <a:lumOff val="35000"/>
                  </a:schemeClr>
                </a:solidFill>
                <a:latin typeface="Helvetica" pitchFamily="2" charset="0"/>
              </a:rPr>
              <a:t>/news-opinion/receptors-for-sars-cov-2-present-in-wide-variety-of-human-cells-67496</a:t>
            </a:r>
            <a:endParaRPr lang="x-none" sz="1200" dirty="0">
              <a:solidFill>
                <a:schemeClr val="tx1">
                  <a:lumMod val="65000"/>
                  <a:lumOff val="35000"/>
                </a:schemeClr>
              </a:solidFill>
              <a:latin typeface="Helvetica" pitchFamily="2" charset="0"/>
            </a:endParaRPr>
          </a:p>
        </p:txBody>
      </p:sp>
    </p:spTree>
    <p:extLst>
      <p:ext uri="{BB962C8B-B14F-4D97-AF65-F5344CB8AC3E}">
        <p14:creationId xmlns:p14="http://schemas.microsoft.com/office/powerpoint/2010/main" val="325666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7A2CE-62C2-2340-924D-C642EA2F778B}"/>
              </a:ext>
            </a:extLst>
          </p:cNvPr>
          <p:cNvSpPr>
            <a:spLocks noGrp="1"/>
          </p:cNvSpPr>
          <p:nvPr>
            <p:ph type="title" idx="4294967295"/>
          </p:nvPr>
        </p:nvSpPr>
        <p:spPr>
          <a:xfrm>
            <a:off x="0" y="377825"/>
            <a:ext cx="8435975" cy="430213"/>
          </a:xfrm>
        </p:spPr>
        <p:txBody>
          <a:bodyPr>
            <a:normAutofit fontScale="90000"/>
          </a:bodyPr>
          <a:lstStyle/>
          <a:p>
            <a:pPr algn="ctr"/>
            <a:r>
              <a:rPr lang="ru-RU" sz="2800" dirty="0">
                <a:latin typeface="Helvetica" pitchFamily="2" charset="0"/>
              </a:rPr>
              <a:t> СИМПТОМЫ </a:t>
            </a:r>
            <a:r>
              <a:rPr lang="en-US" sz="2800" dirty="0">
                <a:latin typeface="Helvetica" pitchFamily="2" charset="0"/>
              </a:rPr>
              <a:t>COVID-19</a:t>
            </a:r>
            <a:endParaRPr lang="x-none" sz="2800" dirty="0">
              <a:latin typeface="Helvetica" pitchFamily="2" charset="0"/>
            </a:endParaRPr>
          </a:p>
        </p:txBody>
      </p:sp>
      <p:pic>
        <p:nvPicPr>
          <p:cNvPr id="5" name="Picture 4">
            <a:extLst>
              <a:ext uri="{FF2B5EF4-FFF2-40B4-BE49-F238E27FC236}">
                <a16:creationId xmlns:a16="http://schemas.microsoft.com/office/drawing/2014/main" id="{E63B894F-0E48-454A-A94A-0EBFDAB9242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91489"/>
            <a:ext cx="9144000" cy="5866511"/>
          </a:xfrm>
          <a:prstGeom prst="rect">
            <a:avLst/>
          </a:prstGeom>
        </p:spPr>
      </p:pic>
    </p:spTree>
    <p:extLst>
      <p:ext uri="{BB962C8B-B14F-4D97-AF65-F5344CB8AC3E}">
        <p14:creationId xmlns:p14="http://schemas.microsoft.com/office/powerpoint/2010/main" val="1097846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7A2CE-62C2-2340-924D-C642EA2F778B}"/>
              </a:ext>
            </a:extLst>
          </p:cNvPr>
          <p:cNvSpPr>
            <a:spLocks noGrp="1"/>
          </p:cNvSpPr>
          <p:nvPr>
            <p:ph type="title" idx="4294967295"/>
          </p:nvPr>
        </p:nvSpPr>
        <p:spPr>
          <a:xfrm>
            <a:off x="0" y="377825"/>
            <a:ext cx="8435975" cy="430213"/>
          </a:xfrm>
        </p:spPr>
        <p:txBody>
          <a:bodyPr>
            <a:normAutofit fontScale="90000"/>
          </a:bodyPr>
          <a:lstStyle/>
          <a:p>
            <a:pPr algn="ctr"/>
            <a:r>
              <a:rPr lang="ru-RU" sz="2800" dirty="0">
                <a:solidFill>
                  <a:srgbClr val="C00000"/>
                </a:solidFill>
                <a:latin typeface="Helvetica" pitchFamily="2" charset="0"/>
              </a:rPr>
              <a:t>РОЛЬ ИНТЕРФЕРОНА</a:t>
            </a:r>
            <a:endParaRPr lang="x-none" sz="2800" dirty="0">
              <a:solidFill>
                <a:srgbClr val="C00000"/>
              </a:solidFill>
              <a:latin typeface="Helvetica" pitchFamily="2" charset="0"/>
            </a:endParaRPr>
          </a:p>
        </p:txBody>
      </p:sp>
      <p:grpSp>
        <p:nvGrpSpPr>
          <p:cNvPr id="12" name="Group 11">
            <a:extLst>
              <a:ext uri="{FF2B5EF4-FFF2-40B4-BE49-F238E27FC236}">
                <a16:creationId xmlns:a16="http://schemas.microsoft.com/office/drawing/2014/main" id="{C8374556-F4AC-C04A-BE63-250754741C77}"/>
              </a:ext>
            </a:extLst>
          </p:cNvPr>
          <p:cNvGrpSpPr/>
          <p:nvPr/>
        </p:nvGrpSpPr>
        <p:grpSpPr>
          <a:xfrm>
            <a:off x="222689" y="808709"/>
            <a:ext cx="8265246" cy="5977675"/>
            <a:chOff x="524741" y="808709"/>
            <a:chExt cx="8265246" cy="5977675"/>
          </a:xfrm>
        </p:grpSpPr>
        <p:grpSp>
          <p:nvGrpSpPr>
            <p:cNvPr id="39" name="Group 38">
              <a:extLst>
                <a:ext uri="{FF2B5EF4-FFF2-40B4-BE49-F238E27FC236}">
                  <a16:creationId xmlns:a16="http://schemas.microsoft.com/office/drawing/2014/main" id="{C23F8789-9EDD-A44B-B099-683DCF8A7F16}"/>
                </a:ext>
              </a:extLst>
            </p:cNvPr>
            <p:cNvGrpSpPr/>
            <p:nvPr/>
          </p:nvGrpSpPr>
          <p:grpSpPr>
            <a:xfrm>
              <a:off x="524741" y="808709"/>
              <a:ext cx="8265246" cy="5977675"/>
              <a:chOff x="244549" y="808709"/>
              <a:chExt cx="8265246" cy="5977675"/>
            </a:xfrm>
          </p:grpSpPr>
          <p:grpSp>
            <p:nvGrpSpPr>
              <p:cNvPr id="38" name="Group 37">
                <a:extLst>
                  <a:ext uri="{FF2B5EF4-FFF2-40B4-BE49-F238E27FC236}">
                    <a16:creationId xmlns:a16="http://schemas.microsoft.com/office/drawing/2014/main" id="{0B8E7EF0-FC65-0B4E-A152-9373A41521FD}"/>
                  </a:ext>
                </a:extLst>
              </p:cNvPr>
              <p:cNvGrpSpPr/>
              <p:nvPr/>
            </p:nvGrpSpPr>
            <p:grpSpPr>
              <a:xfrm>
                <a:off x="244549" y="808709"/>
                <a:ext cx="8265246" cy="5977675"/>
                <a:chOff x="244549" y="808709"/>
                <a:chExt cx="8265246" cy="5977675"/>
              </a:xfrm>
            </p:grpSpPr>
            <p:pic>
              <p:nvPicPr>
                <p:cNvPr id="24" name="Picture 23">
                  <a:extLst>
                    <a:ext uri="{FF2B5EF4-FFF2-40B4-BE49-F238E27FC236}">
                      <a16:creationId xmlns:a16="http://schemas.microsoft.com/office/drawing/2014/main" id="{23B4B9DB-C737-214D-8E15-A9122FAC535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44549" y="808709"/>
                  <a:ext cx="5986130" cy="5977675"/>
                </a:xfrm>
                <a:prstGeom prst="rect">
                  <a:avLst/>
                </a:prstGeom>
              </p:spPr>
            </p:pic>
            <p:sp>
              <p:nvSpPr>
                <p:cNvPr id="25" name="TextBox 24">
                  <a:extLst>
                    <a:ext uri="{FF2B5EF4-FFF2-40B4-BE49-F238E27FC236}">
                      <a16:creationId xmlns:a16="http://schemas.microsoft.com/office/drawing/2014/main" id="{338D98EC-98E2-FE42-A55D-C55860C111C4}"/>
                    </a:ext>
                  </a:extLst>
                </p:cNvPr>
                <p:cNvSpPr txBox="1"/>
                <p:nvPr/>
              </p:nvSpPr>
              <p:spPr>
                <a:xfrm>
                  <a:off x="4178595" y="2157055"/>
                  <a:ext cx="4331200" cy="1200329"/>
                </a:xfrm>
                <a:prstGeom prst="rect">
                  <a:avLst/>
                </a:prstGeom>
                <a:noFill/>
              </p:spPr>
              <p:txBody>
                <a:bodyPr wrap="square" rtlCol="0">
                  <a:spAutoFit/>
                </a:bodyPr>
                <a:lstStyle/>
                <a:p>
                  <a:r>
                    <a:rPr lang="es-ES" b="1" dirty="0">
                      <a:solidFill>
                        <a:srgbClr val="C00000"/>
                      </a:solidFill>
                      <a:latin typeface="Helvetica" pitchFamily="2" charset="0"/>
                    </a:rPr>
                    <a:t>¡NB!</a:t>
                  </a:r>
                  <a:r>
                    <a:rPr lang="ru-RU" b="1" dirty="0">
                      <a:solidFill>
                        <a:srgbClr val="C00000"/>
                      </a:solidFill>
                      <a:latin typeface="Helvetica" pitchFamily="2" charset="0"/>
                    </a:rPr>
                    <a:t> </a:t>
                  </a:r>
                  <a:r>
                    <a:rPr lang="ru-RU" dirty="0">
                      <a:solidFill>
                        <a:schemeClr val="tx1">
                          <a:lumMod val="65000"/>
                          <a:lumOff val="35000"/>
                        </a:schemeClr>
                      </a:solidFill>
                      <a:latin typeface="Helvetica" pitchFamily="2" charset="0"/>
                    </a:rPr>
                    <a:t>Интерферон увеличивает количество рецепторов АПФ-2, а также </a:t>
                  </a:r>
                  <a:r>
                    <a:rPr lang="ru-RU" b="1" i="1" dirty="0">
                      <a:solidFill>
                        <a:schemeClr val="accent6">
                          <a:lumMod val="75000"/>
                        </a:schemeClr>
                      </a:solidFill>
                      <a:latin typeface="Helvetica" pitchFamily="2" charset="0"/>
                    </a:rPr>
                    <a:t>АКТИВИРУЕТ</a:t>
                  </a:r>
                  <a:r>
                    <a:rPr lang="ru-RU" dirty="0">
                      <a:solidFill>
                        <a:schemeClr val="tx1">
                          <a:lumMod val="50000"/>
                          <a:lumOff val="50000"/>
                        </a:schemeClr>
                      </a:solidFill>
                      <a:latin typeface="Helvetica" pitchFamily="2" charset="0"/>
                    </a:rPr>
                    <a:t> </a:t>
                  </a:r>
                  <a:r>
                    <a:rPr lang="ru-RU" dirty="0">
                      <a:solidFill>
                        <a:schemeClr val="tx1">
                          <a:lumMod val="65000"/>
                          <a:lumOff val="35000"/>
                        </a:schemeClr>
                      </a:solidFill>
                      <a:latin typeface="Helvetica" pitchFamily="2" charset="0"/>
                    </a:rPr>
                    <a:t>их</a:t>
                  </a:r>
                  <a:r>
                    <a:rPr lang="es-ES" dirty="0">
                      <a:solidFill>
                        <a:schemeClr val="tx1">
                          <a:lumMod val="65000"/>
                          <a:lumOff val="35000"/>
                        </a:schemeClr>
                      </a:solidFill>
                      <a:latin typeface="Helvetica" pitchFamily="2" charset="0"/>
                    </a:rPr>
                    <a:t>*</a:t>
                  </a:r>
                  <a:r>
                    <a:rPr lang="ru-RU" dirty="0">
                      <a:solidFill>
                        <a:schemeClr val="tx1">
                          <a:lumMod val="65000"/>
                          <a:lumOff val="35000"/>
                        </a:schemeClr>
                      </a:solidFill>
                      <a:latin typeface="Helvetica" pitchFamily="2" charset="0"/>
                    </a:rPr>
                    <a:t>, препятствуя проникновению вируса в клетку</a:t>
                  </a:r>
                </a:p>
              </p:txBody>
            </p:sp>
            <p:pic>
              <p:nvPicPr>
                <p:cNvPr id="28" name="Picture 27">
                  <a:extLst>
                    <a:ext uri="{FF2B5EF4-FFF2-40B4-BE49-F238E27FC236}">
                      <a16:creationId xmlns:a16="http://schemas.microsoft.com/office/drawing/2014/main" id="{66D73BF6-4C3E-C041-86F3-8C51CCE8C2A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87330" y="5101916"/>
                  <a:ext cx="1641549" cy="493676"/>
                </a:xfrm>
                <a:prstGeom prst="rect">
                  <a:avLst/>
                </a:prstGeom>
              </p:spPr>
            </p:pic>
            <p:pic>
              <p:nvPicPr>
                <p:cNvPr id="29" name="Picture 28">
                  <a:extLst>
                    <a:ext uri="{FF2B5EF4-FFF2-40B4-BE49-F238E27FC236}">
                      <a16:creationId xmlns:a16="http://schemas.microsoft.com/office/drawing/2014/main" id="{EC4922C9-D276-7244-9CE2-0D3BEBECE86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4550" y="5020345"/>
                  <a:ext cx="723014" cy="493676"/>
                </a:xfrm>
                <a:prstGeom prst="rect">
                  <a:avLst/>
                </a:prstGeom>
              </p:spPr>
            </p:pic>
            <p:sp>
              <p:nvSpPr>
                <p:cNvPr id="31" name="TextBox 30">
                  <a:extLst>
                    <a:ext uri="{FF2B5EF4-FFF2-40B4-BE49-F238E27FC236}">
                      <a16:creationId xmlns:a16="http://schemas.microsoft.com/office/drawing/2014/main" id="{D8F6DD68-6C41-C94C-BF9B-79425CC4EE99}"/>
                    </a:ext>
                  </a:extLst>
                </p:cNvPr>
                <p:cNvSpPr txBox="1"/>
                <p:nvPr/>
              </p:nvSpPr>
              <p:spPr>
                <a:xfrm>
                  <a:off x="297523" y="5171711"/>
                  <a:ext cx="692818" cy="307777"/>
                </a:xfrm>
                <a:prstGeom prst="rect">
                  <a:avLst/>
                </a:prstGeom>
                <a:noFill/>
              </p:spPr>
              <p:txBody>
                <a:bodyPr wrap="none" rtlCol="0">
                  <a:spAutoFit/>
                </a:bodyPr>
                <a:lstStyle/>
                <a:p>
                  <a:r>
                    <a:rPr lang="ru-RU" sz="1400" b="1" dirty="0">
                      <a:solidFill>
                        <a:schemeClr val="accent6">
                          <a:lumMod val="75000"/>
                        </a:schemeClr>
                      </a:solidFill>
                      <a:latin typeface="Helvetica" pitchFamily="2" charset="0"/>
                    </a:rPr>
                    <a:t>АПФ2</a:t>
                  </a:r>
                  <a:endParaRPr lang="x-none" sz="1400" b="1" dirty="0">
                    <a:solidFill>
                      <a:schemeClr val="accent6">
                        <a:lumMod val="75000"/>
                      </a:schemeClr>
                    </a:solidFill>
                    <a:latin typeface="Helvetica" pitchFamily="2" charset="0"/>
                  </a:endParaRPr>
                </a:p>
              </p:txBody>
            </p:sp>
            <p:pic>
              <p:nvPicPr>
                <p:cNvPr id="34" name="Picture 33">
                  <a:extLst>
                    <a:ext uri="{FF2B5EF4-FFF2-40B4-BE49-F238E27FC236}">
                      <a16:creationId xmlns:a16="http://schemas.microsoft.com/office/drawing/2014/main" id="{92D95CCB-D227-7446-8228-E355D636584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04370" y="5616009"/>
                  <a:ext cx="1291265" cy="370422"/>
                </a:xfrm>
                <a:prstGeom prst="rect">
                  <a:avLst/>
                </a:prstGeom>
              </p:spPr>
            </p:pic>
            <p:sp>
              <p:nvSpPr>
                <p:cNvPr id="32" name="TextBox 31">
                  <a:extLst>
                    <a:ext uri="{FF2B5EF4-FFF2-40B4-BE49-F238E27FC236}">
                      <a16:creationId xmlns:a16="http://schemas.microsoft.com/office/drawing/2014/main" id="{0D3A22CB-4EA5-5845-8540-717DE289165E}"/>
                    </a:ext>
                  </a:extLst>
                </p:cNvPr>
                <p:cNvSpPr txBox="1"/>
                <p:nvPr/>
              </p:nvSpPr>
              <p:spPr>
                <a:xfrm>
                  <a:off x="1057532" y="5616009"/>
                  <a:ext cx="1184940" cy="523220"/>
                </a:xfrm>
                <a:prstGeom prst="rect">
                  <a:avLst/>
                </a:prstGeom>
                <a:noFill/>
              </p:spPr>
              <p:txBody>
                <a:bodyPr wrap="none" rtlCol="0">
                  <a:spAutoFit/>
                </a:bodyPr>
                <a:lstStyle/>
                <a:p>
                  <a:r>
                    <a:rPr lang="ru-RU" sz="1400" b="1" dirty="0">
                      <a:solidFill>
                        <a:schemeClr val="accent6">
                          <a:lumMod val="75000"/>
                        </a:schemeClr>
                      </a:solidFill>
                      <a:latin typeface="Helvetica" pitchFamily="2" charset="0"/>
                    </a:rPr>
                    <a:t>ПРОТЕАЗА</a:t>
                  </a:r>
                </a:p>
                <a:p>
                  <a:pPr algn="ctr"/>
                  <a:r>
                    <a:rPr lang="en-US" sz="1400" b="1" dirty="0">
                      <a:solidFill>
                        <a:schemeClr val="accent6">
                          <a:lumMod val="75000"/>
                        </a:schemeClr>
                      </a:solidFill>
                      <a:latin typeface="Helvetica" pitchFamily="2" charset="0"/>
                    </a:rPr>
                    <a:t>TMPRSS2</a:t>
                  </a:r>
                  <a:endParaRPr lang="x-none" sz="1400" b="1" dirty="0">
                    <a:solidFill>
                      <a:schemeClr val="accent6">
                        <a:lumMod val="75000"/>
                      </a:schemeClr>
                    </a:solidFill>
                    <a:latin typeface="Helvetica" pitchFamily="2" charset="0"/>
                  </a:endParaRPr>
                </a:p>
              </p:txBody>
            </p:sp>
            <p:pic>
              <p:nvPicPr>
                <p:cNvPr id="35" name="Picture 34">
                  <a:extLst>
                    <a:ext uri="{FF2B5EF4-FFF2-40B4-BE49-F238E27FC236}">
                      <a16:creationId xmlns:a16="http://schemas.microsoft.com/office/drawing/2014/main" id="{D3DA2468-5BAB-CF44-B565-2AF90E989FF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37614" y="1396248"/>
                  <a:ext cx="1291265" cy="493676"/>
                </a:xfrm>
                <a:prstGeom prst="rect">
                  <a:avLst/>
                </a:prstGeom>
              </p:spPr>
            </p:pic>
            <p:sp>
              <p:nvSpPr>
                <p:cNvPr id="36" name="TextBox 35">
                  <a:extLst>
                    <a:ext uri="{FF2B5EF4-FFF2-40B4-BE49-F238E27FC236}">
                      <a16:creationId xmlns:a16="http://schemas.microsoft.com/office/drawing/2014/main" id="{24EA4C57-30FA-B14C-B4DE-BF3933299572}"/>
                    </a:ext>
                  </a:extLst>
                </p:cNvPr>
                <p:cNvSpPr txBox="1"/>
                <p:nvPr/>
              </p:nvSpPr>
              <p:spPr>
                <a:xfrm>
                  <a:off x="3237613" y="1262408"/>
                  <a:ext cx="1569660" cy="369332"/>
                </a:xfrm>
                <a:prstGeom prst="rect">
                  <a:avLst/>
                </a:prstGeom>
                <a:noFill/>
              </p:spPr>
              <p:txBody>
                <a:bodyPr wrap="none" rtlCol="0">
                  <a:spAutoFit/>
                </a:bodyPr>
                <a:lstStyle/>
                <a:p>
                  <a:r>
                    <a:rPr lang="en-US" b="1" kern="0" dirty="0">
                      <a:solidFill>
                        <a:schemeClr val="accent6">
                          <a:lumMod val="75000"/>
                        </a:schemeClr>
                      </a:solidFill>
                      <a:latin typeface="Helvetica" pitchFamily="2" charset="0"/>
                    </a:rPr>
                    <a:t>SARS-CoV-2</a:t>
                  </a:r>
                  <a:endParaRPr lang="x-none" b="1" dirty="0">
                    <a:solidFill>
                      <a:schemeClr val="accent6">
                        <a:lumMod val="75000"/>
                      </a:schemeClr>
                    </a:solidFill>
                  </a:endParaRPr>
                </a:p>
              </p:txBody>
            </p:sp>
          </p:grpSp>
          <p:pic>
            <p:nvPicPr>
              <p:cNvPr id="27" name="Picture 26">
                <a:extLst>
                  <a:ext uri="{FF2B5EF4-FFF2-40B4-BE49-F238E27FC236}">
                    <a16:creationId xmlns:a16="http://schemas.microsoft.com/office/drawing/2014/main" id="{B180EA9F-856F-5240-900F-ADC9C5AF519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27625" y="5434166"/>
                <a:ext cx="2235200" cy="622300"/>
              </a:xfrm>
              <a:prstGeom prst="rect">
                <a:avLst/>
              </a:prstGeom>
            </p:spPr>
          </p:pic>
        </p:grpSp>
        <p:pic>
          <p:nvPicPr>
            <p:cNvPr id="11" name="Picture 10">
              <a:extLst>
                <a:ext uri="{FF2B5EF4-FFF2-40B4-BE49-F238E27FC236}">
                  <a16:creationId xmlns:a16="http://schemas.microsoft.com/office/drawing/2014/main" id="{15A48968-6FFC-E148-96C4-5E8A475DF84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565557" y="3411783"/>
              <a:ext cx="2183809" cy="2183809"/>
            </a:xfrm>
            <a:prstGeom prst="rect">
              <a:avLst/>
            </a:prstGeom>
          </p:spPr>
        </p:pic>
        <p:pic>
          <p:nvPicPr>
            <p:cNvPr id="26" name="Picture 25">
              <a:extLst>
                <a:ext uri="{FF2B5EF4-FFF2-40B4-BE49-F238E27FC236}">
                  <a16:creationId xmlns:a16="http://schemas.microsoft.com/office/drawing/2014/main" id="{B89E6AAF-980F-B34D-B1DD-65CE39336D1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25583" y="6073375"/>
              <a:ext cx="3024174" cy="622300"/>
            </a:xfrm>
            <a:prstGeom prst="rect">
              <a:avLst/>
            </a:prstGeom>
          </p:spPr>
        </p:pic>
      </p:grpSp>
      <p:sp>
        <p:nvSpPr>
          <p:cNvPr id="3" name="TextBox 2">
            <a:extLst>
              <a:ext uri="{FF2B5EF4-FFF2-40B4-BE49-F238E27FC236}">
                <a16:creationId xmlns:a16="http://schemas.microsoft.com/office/drawing/2014/main" id="{1FF17620-56EE-0242-B1AD-D4278E44B704}"/>
              </a:ext>
            </a:extLst>
          </p:cNvPr>
          <p:cNvSpPr txBox="1"/>
          <p:nvPr/>
        </p:nvSpPr>
        <p:spPr>
          <a:xfrm>
            <a:off x="5493284" y="6036473"/>
            <a:ext cx="3491825" cy="646331"/>
          </a:xfrm>
          <a:prstGeom prst="rect">
            <a:avLst/>
          </a:prstGeom>
          <a:noFill/>
        </p:spPr>
        <p:txBody>
          <a:bodyPr wrap="square" rtlCol="0">
            <a:spAutoFit/>
          </a:bodyPr>
          <a:lstStyle/>
          <a:p>
            <a:r>
              <a:rPr lang="en-GB" sz="1200" dirty="0">
                <a:solidFill>
                  <a:schemeClr val="tx1">
                    <a:lumMod val="65000"/>
                    <a:lumOff val="35000"/>
                  </a:schemeClr>
                </a:solidFill>
                <a:latin typeface="Helvetica" pitchFamily="2" charset="0"/>
              </a:rPr>
              <a:t>*Ziegler C., Allon S. J. et al., SARS-CoV-2 Receptor ACE2 is an Interferon-Stimulated Gene in Human Airway Epithelial </a:t>
            </a:r>
          </a:p>
        </p:txBody>
      </p:sp>
    </p:spTree>
    <p:extLst>
      <p:ext uri="{BB962C8B-B14F-4D97-AF65-F5344CB8AC3E}">
        <p14:creationId xmlns:p14="http://schemas.microsoft.com/office/powerpoint/2010/main" val="2343542154"/>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3437</TotalTime>
  <Words>1619</Words>
  <Application>Microsoft Office PowerPoint</Application>
  <PresentationFormat>Экран (4:3)</PresentationFormat>
  <Paragraphs>174</Paragraphs>
  <Slides>61</Slides>
  <Notes>0</Notes>
  <HiddenSlides>1</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61</vt:i4>
      </vt:variant>
    </vt:vector>
  </HeadingPairs>
  <TitlesOfParts>
    <vt:vector size="66" baseType="lpstr">
      <vt:lpstr>Arial</vt:lpstr>
      <vt:lpstr>Calibri</vt:lpstr>
      <vt:lpstr>Helvetica</vt:lpstr>
      <vt:lpstr>Wingdings</vt:lpstr>
      <vt:lpstr>Тема Office</vt:lpstr>
      <vt:lpstr>Презентация PowerPoint</vt:lpstr>
      <vt:lpstr>Этиология ОРИ</vt:lpstr>
      <vt:lpstr>Этиология ОРИ</vt:lpstr>
      <vt:lpstr>КЛИНИЧЕСКИЕ ОСОБЕННОСТИ  COVID-19</vt:lpstr>
      <vt:lpstr>ЗАВИСИМОСТЬ МЕЖДУ СТЕПЕНЬЮ ТЯЖЕСТИ COVID-19 И ДЛИТЕЛЬНОСТЬЮ ПЕРИОДА ЗАРАЗНОСТИ</vt:lpstr>
      <vt:lpstr>ПРОНИКНОВЕНИЕ ВИРУСА В КЛЕТКУ</vt:lpstr>
      <vt:lpstr>Презентация PowerPoint</vt:lpstr>
      <vt:lpstr> СИМПТОМЫ COVID-19</vt:lpstr>
      <vt:lpstr>РОЛЬ ИНТЕРФЕРОНА</vt:lpstr>
      <vt:lpstr>Презентация PowerPoint</vt:lpstr>
      <vt:lpstr>Презентация PowerPoint</vt:lpstr>
      <vt:lpstr>Презентация PowerPoint</vt:lpstr>
      <vt:lpstr>ВАЖНОСТЬ ИСПОЛЬЗОВАНИЯ ЭКЗОГЕННОГО ИНТЕРФЕРОНА</vt:lpstr>
      <vt:lpstr>ИНТЕРФЕРОН С ПЕРВЫХ ДНЕЙ ЗАБОЛЕВАНИЯ</vt:lpstr>
      <vt:lpstr>ОБЗОР ЗАПАДНЫХ ИССЛЕДОВАНИЙ</vt:lpstr>
      <vt:lpstr>ОБЗОР ЗАПАДНЫХ ИССЛЕДОВАНИЙ</vt:lpstr>
      <vt:lpstr>ОБЗОР ЗАПАДНЫХ ИССЛЕДОВАНИЙ</vt:lpstr>
      <vt:lpstr>ОБЗОР ЗАПАДНЫХ ИССЛЕДОВАНИЙ</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Герасименко Игорь Олегович</dc:creator>
  <cp:lastModifiedBy>User</cp:lastModifiedBy>
  <cp:revision>96</cp:revision>
  <dcterms:created xsi:type="dcterms:W3CDTF">2020-03-17T09:15:43Z</dcterms:created>
  <dcterms:modified xsi:type="dcterms:W3CDTF">2020-10-14T21:20:04Z</dcterms:modified>
</cp:coreProperties>
</file>