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5"/>
  </p:notesMasterIdLst>
  <p:sldIdLst>
    <p:sldId id="121803873" r:id="rId2"/>
    <p:sldId id="121803876" r:id="rId3"/>
    <p:sldId id="121803877" r:id="rId4"/>
    <p:sldId id="121803885" r:id="rId5"/>
    <p:sldId id="121803866" r:id="rId6"/>
    <p:sldId id="121803890" r:id="rId7"/>
    <p:sldId id="121803894" r:id="rId8"/>
    <p:sldId id="121803892" r:id="rId9"/>
    <p:sldId id="121803882" r:id="rId10"/>
    <p:sldId id="121803886" r:id="rId11"/>
    <p:sldId id="121803887" r:id="rId12"/>
    <p:sldId id="421" r:id="rId13"/>
    <p:sldId id="424" r:id="rId14"/>
    <p:sldId id="427" r:id="rId15"/>
    <p:sldId id="430" r:id="rId16"/>
    <p:sldId id="121803868" r:id="rId17"/>
    <p:sldId id="423" r:id="rId18"/>
    <p:sldId id="121803889" r:id="rId19"/>
    <p:sldId id="121803895" r:id="rId20"/>
    <p:sldId id="121803891" r:id="rId21"/>
    <p:sldId id="121803897" r:id="rId22"/>
    <p:sldId id="429" r:id="rId23"/>
    <p:sldId id="121803893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681"/>
    <a:srgbClr val="135E87"/>
    <a:srgbClr val="FF9C19"/>
    <a:srgbClr val="B0C6D2"/>
    <a:srgbClr val="D6A300"/>
    <a:srgbClr val="D99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868" autoAdjust="0"/>
    <p:restoredTop sz="82173" autoAdjust="0"/>
  </p:normalViewPr>
  <p:slideViewPr>
    <p:cSldViewPr snapToGrid="0">
      <p:cViewPr varScale="1">
        <p:scale>
          <a:sx n="111" d="100"/>
          <a:sy n="111" d="100"/>
        </p:scale>
        <p:origin x="348" y="12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Лист1!$C$5</c:f>
              <c:strCache>
                <c:ptCount val="1"/>
                <c:pt idx="0">
                  <c:v>Дезлоратадин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Лист1!$D$4:$F$4</c:f>
              <c:strCache>
                <c:ptCount val="3"/>
                <c:pt idx="0">
                  <c:v> 2020 </c:v>
                </c:pt>
                <c:pt idx="1">
                  <c:v> 2021 </c:v>
                </c:pt>
                <c:pt idx="2">
                  <c:v> 2022 </c:v>
                </c:pt>
              </c:strCache>
            </c:strRef>
          </c:cat>
          <c:val>
            <c:numRef>
              <c:f>Лист1!$D$5:$F$5</c:f>
              <c:numCache>
                <c:formatCode>#,##0</c:formatCode>
                <c:ptCount val="3"/>
                <c:pt idx="0">
                  <c:v>4005.5680000000002</c:v>
                </c:pt>
                <c:pt idx="1">
                  <c:v>4307.9340000000002</c:v>
                </c:pt>
                <c:pt idx="2">
                  <c:v>4006.67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79-4C7E-912C-8E4B4D8DCCFF}"/>
            </c:ext>
          </c:extLst>
        </c:ser>
        <c:ser>
          <c:idx val="1"/>
          <c:order val="1"/>
          <c:tx>
            <c:strRef>
              <c:f>Лист1!$C$6</c:f>
              <c:strCache>
                <c:ptCount val="1"/>
                <c:pt idx="0">
                  <c:v>Диазолин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Лист1!$D$4:$F$4</c:f>
              <c:strCache>
                <c:ptCount val="3"/>
                <c:pt idx="0">
                  <c:v> 2020 </c:v>
                </c:pt>
                <c:pt idx="1">
                  <c:v> 2021 </c:v>
                </c:pt>
                <c:pt idx="2">
                  <c:v> 2022 </c:v>
                </c:pt>
              </c:strCache>
            </c:strRef>
          </c:cat>
          <c:val>
            <c:numRef>
              <c:f>Лист1!$D$6:$F$6</c:f>
              <c:numCache>
                <c:formatCode>#,##0</c:formatCode>
                <c:ptCount val="3"/>
                <c:pt idx="0">
                  <c:v>1641.992</c:v>
                </c:pt>
                <c:pt idx="1">
                  <c:v>1562.854</c:v>
                </c:pt>
                <c:pt idx="2">
                  <c:v>963.26700000000005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79-4C7E-912C-8E4B4D8DCCFF}"/>
            </c:ext>
          </c:extLst>
        </c:ser>
        <c:ser>
          <c:idx val="2"/>
          <c:order val="2"/>
          <c:tx>
            <c:strRef>
              <c:f>Лист1!$C$7</c:f>
              <c:strCache>
                <c:ptCount val="1"/>
                <c:pt idx="0">
                  <c:v>Левоцетиризин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Лист1!$D$4:$F$4</c:f>
              <c:strCache>
                <c:ptCount val="3"/>
                <c:pt idx="0">
                  <c:v> 2020 </c:v>
                </c:pt>
                <c:pt idx="1">
                  <c:v> 2021 </c:v>
                </c:pt>
                <c:pt idx="2">
                  <c:v> 2022 </c:v>
                </c:pt>
              </c:strCache>
            </c:strRef>
          </c:cat>
          <c:val>
            <c:numRef>
              <c:f>Лист1!$D$7:$F$7</c:f>
              <c:numCache>
                <c:formatCode>#,##0</c:formatCode>
                <c:ptCount val="3"/>
                <c:pt idx="0">
                  <c:v>2123.556</c:v>
                </c:pt>
                <c:pt idx="1">
                  <c:v>2644.1750000000002</c:v>
                </c:pt>
                <c:pt idx="2">
                  <c:v>2956.9810000000002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79-4C7E-912C-8E4B4D8DCCFF}"/>
            </c:ext>
          </c:extLst>
        </c:ser>
        <c:ser>
          <c:idx val="3"/>
          <c:order val="3"/>
          <c:tx>
            <c:strRef>
              <c:f>Лист1!$C$8</c:f>
              <c:strCache>
                <c:ptCount val="1"/>
                <c:pt idx="0">
                  <c:v>Лоратадин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Лист1!$D$4:$F$4</c:f>
              <c:strCache>
                <c:ptCount val="3"/>
                <c:pt idx="0">
                  <c:v> 2020 </c:v>
                </c:pt>
                <c:pt idx="1">
                  <c:v> 2021 </c:v>
                </c:pt>
                <c:pt idx="2">
                  <c:v> 2022 </c:v>
                </c:pt>
              </c:strCache>
            </c:strRef>
          </c:cat>
          <c:val>
            <c:numRef>
              <c:f>Лист1!$D$8:$F$8</c:f>
              <c:numCache>
                <c:formatCode>#,##0</c:formatCode>
                <c:ptCount val="3"/>
                <c:pt idx="0">
                  <c:v>18742.653999999999</c:v>
                </c:pt>
                <c:pt idx="1">
                  <c:v>16836.235000000001</c:v>
                </c:pt>
                <c:pt idx="2">
                  <c:v>15066.563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79-4C7E-912C-8E4B4D8DCCFF}"/>
            </c:ext>
          </c:extLst>
        </c:ser>
        <c:ser>
          <c:idx val="4"/>
          <c:order val="4"/>
          <c:tx>
            <c:strRef>
              <c:f>Лист1!$C$9</c:f>
              <c:strCache>
                <c:ptCount val="1"/>
                <c:pt idx="0">
                  <c:v>Хлоропирамин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Лист1!$D$4:$F$4</c:f>
              <c:strCache>
                <c:ptCount val="3"/>
                <c:pt idx="0">
                  <c:v> 2020 </c:v>
                </c:pt>
                <c:pt idx="1">
                  <c:v> 2021 </c:v>
                </c:pt>
                <c:pt idx="2">
                  <c:v> 2022 </c:v>
                </c:pt>
              </c:strCache>
            </c:strRef>
          </c:cat>
          <c:val>
            <c:numRef>
              <c:f>Лист1!$D$9:$F$9</c:f>
              <c:numCache>
                <c:formatCode>#,##0</c:formatCode>
                <c:ptCount val="3"/>
                <c:pt idx="0">
                  <c:v>14366.699000000001</c:v>
                </c:pt>
                <c:pt idx="1">
                  <c:v>15719.521000000001</c:v>
                </c:pt>
                <c:pt idx="2">
                  <c:v>14956.392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F79-4C7E-912C-8E4B4D8DCCFF}"/>
            </c:ext>
          </c:extLst>
        </c:ser>
        <c:ser>
          <c:idx val="5"/>
          <c:order val="5"/>
          <c:tx>
            <c:strRef>
              <c:f>Лист1!$C$10</c:f>
              <c:strCache>
                <c:ptCount val="1"/>
                <c:pt idx="0">
                  <c:v>Цетиризин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Лист1!$D$4:$F$4</c:f>
              <c:strCache>
                <c:ptCount val="3"/>
                <c:pt idx="0">
                  <c:v> 2020 </c:v>
                </c:pt>
                <c:pt idx="1">
                  <c:v> 2021 </c:v>
                </c:pt>
                <c:pt idx="2">
                  <c:v> 2022 </c:v>
                </c:pt>
              </c:strCache>
            </c:strRef>
          </c:cat>
          <c:val>
            <c:numRef>
              <c:f>Лист1!$D$10:$F$10</c:f>
              <c:numCache>
                <c:formatCode>#,##0</c:formatCode>
                <c:ptCount val="3"/>
                <c:pt idx="0">
                  <c:v>24079.012999999999</c:v>
                </c:pt>
                <c:pt idx="1">
                  <c:v>25275.072</c:v>
                </c:pt>
                <c:pt idx="2">
                  <c:v>26688.866000000002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F79-4C7E-912C-8E4B4D8DCC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9699872"/>
        <c:axId val="379693632"/>
      </c:barChart>
      <c:catAx>
        <c:axId val="37969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l" defTabSz="914400" rtl="0" eaLnBrk="1" latinLnBrk="0" hangingPunct="1">
              <a:defRPr lang="en-US" sz="1200" b="0" i="0" u="none" strike="noStrike" kern="1200" baseline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379693632"/>
        <c:crosses val="autoZero"/>
        <c:auto val="1"/>
        <c:lblAlgn val="ctr"/>
        <c:lblOffset val="100"/>
        <c:noMultiLvlLbl val="0"/>
      </c:catAx>
      <c:valAx>
        <c:axId val="37969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l" defTabSz="914400" rtl="0" eaLnBrk="1" latinLnBrk="0" hangingPunct="1">
              <a:defRPr lang="en-US" sz="1200" b="0" i="0" u="none" strike="noStrike" kern="1200" baseline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379699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890944881889761"/>
          <c:y val="0.79444881889763797"/>
          <c:w val="0.73346986206722165"/>
          <c:h val="0.204121614787131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algn="l" defTabSz="914400" rtl="0" eaLnBrk="1" latinLnBrk="0" hangingPunct="1">
            <a:defRPr lang="en-US" sz="1200" b="0" i="0" u="none" strike="noStrike" kern="1200" baseline="0">
              <a:solidFill>
                <a:srgbClr val="002060"/>
              </a:solidFill>
              <a:latin typeface="Bahnschrif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66754155730534"/>
          <c:y val="2.2135670034293675E-2"/>
          <c:w val="0.8047769028871391"/>
          <c:h val="0.6284876348004199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Лист1!$C$33</c:f>
              <c:strCache>
                <c:ptCount val="1"/>
                <c:pt idx="0">
                  <c:v>Дезлоратадин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Лист1!$D$32:$F$32</c:f>
              <c:strCache>
                <c:ptCount val="3"/>
                <c:pt idx="0">
                  <c:v> 2020 </c:v>
                </c:pt>
                <c:pt idx="1">
                  <c:v> 2021 </c:v>
                </c:pt>
                <c:pt idx="2">
                  <c:v> 2022 </c:v>
                </c:pt>
              </c:strCache>
            </c:strRef>
          </c:cat>
          <c:val>
            <c:numRef>
              <c:f>Лист1!$D$33:$F$33</c:f>
              <c:numCache>
                <c:formatCode>#,##0</c:formatCode>
                <c:ptCount val="3"/>
                <c:pt idx="0">
                  <c:v>1695428.5221800001</c:v>
                </c:pt>
                <c:pt idx="1">
                  <c:v>1864044.9808800002</c:v>
                </c:pt>
                <c:pt idx="2">
                  <c:v>1931731.5434100002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40-42B2-BE72-733E6AD91058}"/>
            </c:ext>
          </c:extLst>
        </c:ser>
        <c:ser>
          <c:idx val="1"/>
          <c:order val="1"/>
          <c:tx>
            <c:strRef>
              <c:f>Лист1!$C$34</c:f>
              <c:strCache>
                <c:ptCount val="1"/>
                <c:pt idx="0">
                  <c:v>Диазолин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Лист1!$D$32:$F$32</c:f>
              <c:strCache>
                <c:ptCount val="3"/>
                <c:pt idx="0">
                  <c:v> 2020 </c:v>
                </c:pt>
                <c:pt idx="1">
                  <c:v> 2021 </c:v>
                </c:pt>
                <c:pt idx="2">
                  <c:v> 2022 </c:v>
                </c:pt>
              </c:strCache>
            </c:strRef>
          </c:cat>
          <c:val>
            <c:numRef>
              <c:f>Лист1!$D$34:$F$34</c:f>
              <c:numCache>
                <c:formatCode>#,##0</c:formatCode>
                <c:ptCount val="3"/>
                <c:pt idx="0">
                  <c:v>97768.61378</c:v>
                </c:pt>
                <c:pt idx="1">
                  <c:v>103274.56060999999</c:v>
                </c:pt>
                <c:pt idx="2">
                  <c:v>62572.446579999996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40-42B2-BE72-733E6AD91058}"/>
            </c:ext>
          </c:extLst>
        </c:ser>
        <c:ser>
          <c:idx val="2"/>
          <c:order val="2"/>
          <c:tx>
            <c:strRef>
              <c:f>Лист1!$C$35</c:f>
              <c:strCache>
                <c:ptCount val="1"/>
                <c:pt idx="0">
                  <c:v>Левоцетиризин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Лист1!$D$32:$F$32</c:f>
              <c:strCache>
                <c:ptCount val="3"/>
                <c:pt idx="0">
                  <c:v> 2020 </c:v>
                </c:pt>
                <c:pt idx="1">
                  <c:v> 2021 </c:v>
                </c:pt>
                <c:pt idx="2">
                  <c:v> 2022 </c:v>
                </c:pt>
              </c:strCache>
            </c:strRef>
          </c:cat>
          <c:val>
            <c:numRef>
              <c:f>Лист1!$D$35:$F$35</c:f>
              <c:numCache>
                <c:formatCode>#,##0</c:formatCode>
                <c:ptCount val="3"/>
                <c:pt idx="0">
                  <c:v>825068.45851000014</c:v>
                </c:pt>
                <c:pt idx="1">
                  <c:v>995226.51729000011</c:v>
                </c:pt>
                <c:pt idx="2">
                  <c:v>1193368.14854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40-42B2-BE72-733E6AD91058}"/>
            </c:ext>
          </c:extLst>
        </c:ser>
        <c:ser>
          <c:idx val="3"/>
          <c:order val="3"/>
          <c:tx>
            <c:strRef>
              <c:f>Лист1!$C$36</c:f>
              <c:strCache>
                <c:ptCount val="1"/>
                <c:pt idx="0">
                  <c:v>Лоратадин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Лист1!$D$32:$F$32</c:f>
              <c:strCache>
                <c:ptCount val="3"/>
                <c:pt idx="0">
                  <c:v> 2020 </c:v>
                </c:pt>
                <c:pt idx="1">
                  <c:v> 2021 </c:v>
                </c:pt>
                <c:pt idx="2">
                  <c:v> 2022 </c:v>
                </c:pt>
              </c:strCache>
            </c:strRef>
          </c:cat>
          <c:val>
            <c:numRef>
              <c:f>Лист1!$D$36:$F$36</c:f>
              <c:numCache>
                <c:formatCode>#,##0</c:formatCode>
                <c:ptCount val="3"/>
                <c:pt idx="0">
                  <c:v>1503077.26141</c:v>
                </c:pt>
                <c:pt idx="1">
                  <c:v>1437249.7539900001</c:v>
                </c:pt>
                <c:pt idx="2">
                  <c:v>1443667.9848500001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140-42B2-BE72-733E6AD91058}"/>
            </c:ext>
          </c:extLst>
        </c:ser>
        <c:ser>
          <c:idx val="4"/>
          <c:order val="4"/>
          <c:tx>
            <c:strRef>
              <c:f>Лист1!$C$37</c:f>
              <c:strCache>
                <c:ptCount val="1"/>
                <c:pt idx="0">
                  <c:v>Хлоропирамин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Лист1!$D$32:$F$32</c:f>
              <c:strCache>
                <c:ptCount val="3"/>
                <c:pt idx="0">
                  <c:v> 2020 </c:v>
                </c:pt>
                <c:pt idx="1">
                  <c:v> 2021 </c:v>
                </c:pt>
                <c:pt idx="2">
                  <c:v> 2022 </c:v>
                </c:pt>
              </c:strCache>
            </c:strRef>
          </c:cat>
          <c:val>
            <c:numRef>
              <c:f>Лист1!$D$37:$F$37</c:f>
              <c:numCache>
                <c:formatCode>#,##0</c:formatCode>
                <c:ptCount val="3"/>
                <c:pt idx="0">
                  <c:v>1989972.1402499997</c:v>
                </c:pt>
                <c:pt idx="1">
                  <c:v>2231628.0521799996</c:v>
                </c:pt>
                <c:pt idx="2">
                  <c:v>2180561.0601899996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40-42B2-BE72-733E6AD91058}"/>
            </c:ext>
          </c:extLst>
        </c:ser>
        <c:ser>
          <c:idx val="5"/>
          <c:order val="5"/>
          <c:tx>
            <c:strRef>
              <c:f>Лист1!$C$38</c:f>
              <c:strCache>
                <c:ptCount val="1"/>
                <c:pt idx="0">
                  <c:v>Цетиризин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Лист1!$D$32:$F$32</c:f>
              <c:strCache>
                <c:ptCount val="3"/>
                <c:pt idx="0">
                  <c:v> 2020 </c:v>
                </c:pt>
                <c:pt idx="1">
                  <c:v> 2021 </c:v>
                </c:pt>
                <c:pt idx="2">
                  <c:v> 2022 </c:v>
                </c:pt>
              </c:strCache>
            </c:strRef>
          </c:cat>
          <c:val>
            <c:numRef>
              <c:f>Лист1!$D$38:$F$38</c:f>
              <c:numCache>
                <c:formatCode>#,##0</c:formatCode>
                <c:ptCount val="3"/>
                <c:pt idx="0">
                  <c:v>4111412.2587899999</c:v>
                </c:pt>
                <c:pt idx="1">
                  <c:v>4436283.39946</c:v>
                </c:pt>
                <c:pt idx="2">
                  <c:v>4851912.0521399993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140-42B2-BE72-733E6AD910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9217152"/>
        <c:axId val="279217568"/>
      </c:barChart>
      <c:catAx>
        <c:axId val="27921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l" defTabSz="914400" rtl="0" eaLnBrk="1" latinLnBrk="0" hangingPunct="1">
              <a:defRPr lang="en-US" sz="1200" b="0" i="0" u="none" strike="noStrike" kern="1200" baseline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279217568"/>
        <c:crosses val="autoZero"/>
        <c:auto val="1"/>
        <c:lblAlgn val="ctr"/>
        <c:lblOffset val="100"/>
        <c:noMultiLvlLbl val="0"/>
      </c:catAx>
      <c:valAx>
        <c:axId val="279217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l" defTabSz="914400" rtl="0" eaLnBrk="1" latinLnBrk="0" hangingPunct="1">
              <a:defRPr lang="en-US" sz="1200" b="0" i="0" u="none" strike="noStrike" kern="1200" baseline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defRPr>
            </a:pPr>
            <a:endParaRPr lang="ru-RU"/>
          </a:p>
        </c:txPr>
        <c:crossAx val="27921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934773771291515"/>
          <c:y val="0.762006748448531"/>
          <c:w val="0.58081259124885709"/>
          <c:h val="0.217606400182043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algn="l" defTabSz="914400" rtl="0" eaLnBrk="1" fontAlgn="b" latinLnBrk="0" hangingPunct="1">
            <a:defRPr lang="en-US" sz="1200" b="0" i="0" u="none" strike="noStrike" kern="1200" baseline="0">
              <a:solidFill>
                <a:srgbClr val="002060"/>
              </a:solidFill>
              <a:latin typeface="Bahnschrift Condensed" panose="020B0502040204020203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6BBC5-412D-4D8C-90A5-A6355D34C60F}" type="datetimeFigureOut">
              <a:rPr lang="ru-RU" smtClean="0"/>
              <a:t>27.03.2024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44A29-A095-4C35-AE83-316B3C3140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4771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E3408B-A6B6-43B8-BAAB-ECE504133B2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2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E3408B-A6B6-43B8-BAAB-ECE504133B2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674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E3408B-A6B6-43B8-BAAB-ECE504133B2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525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E3408B-A6B6-43B8-BAAB-ECE504133B2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903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9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E3408B-A6B6-43B8-BAAB-ECE504133B2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6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3146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97FF2F-0DA8-42B0-B8C5-93FA734226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5" t="54584" r="21115" b="218"/>
          <a:stretch/>
        </p:blipFill>
        <p:spPr>
          <a:xfrm>
            <a:off x="30752" y="3760414"/>
            <a:ext cx="3247715" cy="30995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855AF7-A7C6-4091-BF4F-18C696EAF1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 r="59665"/>
          <a:stretch/>
        </p:blipFill>
        <p:spPr>
          <a:xfrm>
            <a:off x="9311680" y="0"/>
            <a:ext cx="2880320" cy="63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1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225841-905F-4BF5-AE14-43A5E2B13E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5" t="54584" r="21115" b="218"/>
          <a:stretch/>
        </p:blipFill>
        <p:spPr>
          <a:xfrm>
            <a:off x="30752" y="3760414"/>
            <a:ext cx="3247715" cy="30995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787150-8856-4BB4-97A8-5FC7C4F7D3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 r="59665"/>
          <a:stretch/>
        </p:blipFill>
        <p:spPr>
          <a:xfrm>
            <a:off x="9311680" y="2408"/>
            <a:ext cx="2880320" cy="63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33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026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753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8963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3273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406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78E9A4-E84C-4DDD-9FE6-6585386FDD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5" t="54584" r="21115" b="218"/>
          <a:stretch/>
        </p:blipFill>
        <p:spPr>
          <a:xfrm>
            <a:off x="0" y="3758401"/>
            <a:ext cx="3247715" cy="309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6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69BA6F-1121-4F1E-AF49-AD6901C6B4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5" t="54584" r="21115" b="218"/>
          <a:stretch/>
        </p:blipFill>
        <p:spPr>
          <a:xfrm>
            <a:off x="-16563" y="3758401"/>
            <a:ext cx="3247715" cy="30995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F2C451-0910-455B-92D0-771CBF8506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 r="59665"/>
          <a:stretch/>
        </p:blipFill>
        <p:spPr>
          <a:xfrm>
            <a:off x="9280928" y="2408"/>
            <a:ext cx="2880320" cy="63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9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FED4F7-7719-4EB2-BA5F-7E44A31359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5" t="54584" r="21115" b="218"/>
          <a:stretch/>
        </p:blipFill>
        <p:spPr>
          <a:xfrm>
            <a:off x="30752" y="3760414"/>
            <a:ext cx="3247715" cy="30995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DBBC90-64AB-42CA-9564-9B743CBDA8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 r="59665"/>
          <a:stretch/>
        </p:blipFill>
        <p:spPr>
          <a:xfrm>
            <a:off x="9311680" y="0"/>
            <a:ext cx="2880320" cy="63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37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27.03.2024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89933A-50CE-42E8-8ECE-848651F1C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5" t="54584" r="21115" b="218"/>
          <a:stretch/>
        </p:blipFill>
        <p:spPr>
          <a:xfrm>
            <a:off x="30752" y="3760414"/>
            <a:ext cx="3247715" cy="30995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B1A7FD-3A3C-4316-B255-21AD3DD1B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 r="59665"/>
          <a:stretch/>
        </p:blipFill>
        <p:spPr>
          <a:xfrm>
            <a:off x="9311680" y="2408"/>
            <a:ext cx="2880320" cy="635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5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27.03.2024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6414FA-D641-4227-AFE8-2EE14ADB58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9" r="59665"/>
          <a:stretch/>
        </p:blipFill>
        <p:spPr>
          <a:xfrm>
            <a:off x="9311680" y="2408"/>
            <a:ext cx="2880320" cy="63539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DAC7AC-D465-4FDE-9C04-5C17C18CF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5" t="54584" r="21115" b="218"/>
          <a:stretch/>
        </p:blipFill>
        <p:spPr>
          <a:xfrm>
            <a:off x="0" y="3758401"/>
            <a:ext cx="3247715" cy="309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22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2" r:id="rId12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89B6E-6BC8-4E29-B26C-CEDBBF76D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Современный взгляд на поллинозы и место антигистаминных препаратов в их лечении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9DAFB9-1A1D-4D17-BA29-584659AB9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9847652" cy="1500187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Полушко Марина Михайловна</a:t>
            </a:r>
          </a:p>
          <a:p>
            <a:pPr algn="ctr"/>
            <a:r>
              <a:rPr lang="ru-RU" dirty="0"/>
              <a:t>Врач-педиатр, продакт-менеджер компании ООО ОЗОН Фармацевтика, </a:t>
            </a:r>
          </a:p>
          <a:p>
            <a:pPr algn="ctr"/>
            <a:r>
              <a:rPr lang="ru-RU" dirty="0"/>
              <a:t>г Москва</a:t>
            </a:r>
          </a:p>
        </p:txBody>
      </p:sp>
    </p:spTree>
    <p:extLst>
      <p:ext uri="{BB962C8B-B14F-4D97-AF65-F5344CB8AC3E}">
        <p14:creationId xmlns:p14="http://schemas.microsoft.com/office/powerpoint/2010/main" val="312847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D4F648-71DF-4C0D-B414-56D700F15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30" t="22857" r="41946" b="28762"/>
          <a:stretch/>
        </p:blipFill>
        <p:spPr>
          <a:xfrm>
            <a:off x="501975" y="1241424"/>
            <a:ext cx="3421312" cy="4498625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6916719-BE7C-47E8-9BA3-53970BBA7954}"/>
              </a:ext>
            </a:extLst>
          </p:cNvPr>
          <p:cNvSpPr txBox="1">
            <a:spLocks/>
          </p:cNvSpPr>
          <p:nvPr/>
        </p:nvSpPr>
        <p:spPr>
          <a:xfrm>
            <a:off x="629196" y="-1982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ЖАЛОБЫ БОЛЬНОГО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ПРИ</a:t>
            </a:r>
            <a:r>
              <a:rPr kumimoji="0" lang="ru-RU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ПОЛЛИНОЗАХ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C54ADC1-2B03-4D45-BB7A-C96E8606D0A8}"/>
              </a:ext>
            </a:extLst>
          </p:cNvPr>
          <p:cNvSpPr/>
          <p:nvPr/>
        </p:nvSpPr>
        <p:spPr>
          <a:xfrm>
            <a:off x="4014747" y="859066"/>
            <a:ext cx="726815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Поражение слизистой оболочки носа 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(часто с вовлечением придаточных пазух)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Жалобы на ощущение зуда в носу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Чувство жжения, щекотания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Многократное приступообразное чихание, сопровождающееся обильными слизистыми выделениями из носа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Затруднением носового дыхания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Гиперемией и мацерацией кожи преддверия носа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Возможно головные боли, появление зуда в ушных проходах, глотке, трахее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Поражения глаз: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Зуд и раздражение слизистых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Зуд и покраснение век, отечность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Слезотечение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Чувство рези, светобоязнь, ощущение “песка” в глазах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При присоединении бактериальное воспаление, появляется гнойное отделяемое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Бронхиальная астма: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Кашель, хрипы, тяжесть в грудной клетке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Затрудненное дыхание, которое обычно обратимы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9196" y="6596730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Осипова Г.Л. Поллиноз - аллергическое сезонное заболевание. РМЖ. 2000;3:151.</a:t>
            </a:r>
            <a:b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</a:br>
            <a:b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</a:br>
            <a:endParaRPr lang="ru-RU" dirty="0"/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34185BBC-2591-5573-19CA-9F82650530BB}"/>
              </a:ext>
            </a:extLst>
          </p:cNvPr>
          <p:cNvCxnSpPr/>
          <p:nvPr/>
        </p:nvCxnSpPr>
        <p:spPr>
          <a:xfrm>
            <a:off x="1662336" y="732751"/>
            <a:ext cx="4752528" cy="0"/>
          </a:xfrm>
          <a:prstGeom prst="line">
            <a:avLst/>
          </a:prstGeom>
          <a:ln w="28575">
            <a:solidFill>
              <a:srgbClr val="F2A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Скругленный прямоугольник 25">
            <a:extLst>
              <a:ext uri="{FF2B5EF4-FFF2-40B4-BE49-F238E27FC236}">
                <a16:creationId xmlns:a16="http://schemas.microsoft.com/office/drawing/2014/main" id="{F186D76B-40C2-0693-8552-589334298431}"/>
              </a:ext>
            </a:extLst>
          </p:cNvPr>
          <p:cNvSpPr/>
          <p:nvPr/>
        </p:nvSpPr>
        <p:spPr>
          <a:xfrm>
            <a:off x="767302" y="5864615"/>
            <a:ext cx="10515600" cy="749141"/>
          </a:xfrm>
          <a:prstGeom prst="roundRect">
            <a:avLst/>
          </a:prstGeom>
          <a:solidFill>
            <a:srgbClr val="FF9C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u="sng" dirty="0">
                <a:solidFill>
                  <a:srgbClr val="065681"/>
                </a:solidFill>
                <a:latin typeface="Bahnschrift Condensed" panose="020B0502040204020203" pitchFamily="34" charset="0"/>
              </a:rPr>
              <a:t>При легком течении поллинозов</a:t>
            </a:r>
            <a:r>
              <a:rPr kumimoji="0" lang="ru-RU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применяют </a:t>
            </a:r>
            <a:r>
              <a:rPr lang="ru-RU" b="1" dirty="0">
                <a:solidFill>
                  <a:schemeClr val="bg1"/>
                </a:solidFill>
                <a:latin typeface="Bahnschrift Condensed" panose="020B0502040204020203" pitchFamily="34" charset="0"/>
              </a:rPr>
              <a:t>только</a:t>
            </a:r>
            <a:r>
              <a:rPr kumimoji="0" lang="ru-RU" sz="2000" b="1" u="sng" strike="noStrike" kern="1200" cap="none" spc="0" normalizeH="0" baseline="0" noProof="0" dirty="0">
                <a:ln>
                  <a:noFill/>
                </a:ln>
                <a:solidFill>
                  <a:srgbClr val="06568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антигистаминные препараты</a:t>
            </a:r>
            <a:r>
              <a:rPr kumimoji="0" lang="ru-RU" sz="2000" b="1" strike="noStrike" kern="1200" cap="none" spc="0" normalizeH="0" baseline="0" noProof="0" dirty="0">
                <a:ln>
                  <a:noFill/>
                </a:ln>
                <a:solidFill>
                  <a:srgbClr val="06568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ru-RU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(системного и местного действия) и конъюнктивы и недокормил натрия (местное)</a:t>
            </a:r>
          </a:p>
        </p:txBody>
      </p:sp>
    </p:spTree>
    <p:extLst>
      <p:ext uri="{BB962C8B-B14F-4D97-AF65-F5344CB8AC3E}">
        <p14:creationId xmlns:p14="http://schemas.microsoft.com/office/powerpoint/2010/main" val="3051902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47062-BFE2-4A48-9CBE-E2FF1A61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50" y="-14015"/>
            <a:ext cx="11104588" cy="8698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АНТИГИСТАМИННЫЕ ПРЕПАРАТЫ, МНН И СВОЙСТВА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0DE77-C917-4364-9CA9-6C46DA51C54F}"/>
              </a:ext>
            </a:extLst>
          </p:cNvPr>
          <p:cNvSpPr txBox="1"/>
          <p:nvPr/>
        </p:nvSpPr>
        <p:spPr>
          <a:xfrm>
            <a:off x="278673" y="6395097"/>
            <a:ext cx="84011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Сидорович О.И., Преимущества антигистаминных препаратов первого поколения, "ЭФФЕКТИВНАЯ ФАРМАКОТЕРАПИЯ. Аллергология и иммунология" №1 (20)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О.М. КУРБАЧЕВА, И.Е. КОЗУЛИНА, И вновь об аллергии: эпидемиология и основы патогенеза, диагностики, терапии, РОССИЙСКАЯ РИНОЛОГИЯ, 4,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1FC95C61-177F-4D56-9BE3-7D28E857BCE7}"/>
              </a:ext>
            </a:extLst>
          </p:cNvPr>
          <p:cNvSpPr/>
          <p:nvPr/>
        </p:nvSpPr>
        <p:spPr>
          <a:xfrm>
            <a:off x="7920270" y="870785"/>
            <a:ext cx="3028032" cy="39219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56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2 и 3 поколение (не седативные)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170E569-577F-43DF-ADE0-9D0F9B0D44BB}"/>
              </a:ext>
            </a:extLst>
          </p:cNvPr>
          <p:cNvSpPr/>
          <p:nvPr/>
        </p:nvSpPr>
        <p:spPr>
          <a:xfrm>
            <a:off x="300559" y="3287692"/>
            <a:ext cx="5757957" cy="13600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135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Короткое действие: дифенгидрамин,  хлоропирамин – 4-6 часов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Средняя продолжительность действия: диметинден (Синефистил), клемастин – 6-12 часов</a:t>
            </a:r>
          </a:p>
          <a:p>
            <a:pPr marL="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Длительное действие: диметинден (Синефистил 24), мебгидролин (Диазолин) – 24-36 ч</a:t>
            </a:r>
          </a:p>
          <a:p>
            <a:pPr marL="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Есть ампулированные формы (хлоропирамин, дифенгидрамин, клемастин и др)</a:t>
            </a:r>
          </a:p>
          <a:p>
            <a:pPr marL="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CB2761E9-0A35-483C-942D-2E3562C501C4}"/>
              </a:ext>
            </a:extLst>
          </p:cNvPr>
          <p:cNvSpPr/>
          <p:nvPr/>
        </p:nvSpPr>
        <p:spPr>
          <a:xfrm>
            <a:off x="302346" y="1666071"/>
            <a:ext cx="5756170" cy="1506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656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Быстрое начало действия и кратковременный эффект </a:t>
            </a:r>
          </a:p>
          <a:p>
            <a:pPr marL="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Проникновение через ГЭБ и развитие седативного эффекта</a:t>
            </a:r>
          </a:p>
          <a:p>
            <a:pPr marL="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Возможное развитие толерантности (потеря эффекта)</a:t>
            </a:r>
          </a:p>
          <a:p>
            <a:pPr marL="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Колебание артериального давления и развитие тахикардии</a:t>
            </a:r>
          </a:p>
          <a:p>
            <a:pPr marL="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Противорвотный и противоукачивающий эффект</a:t>
            </a: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Уменьшают выделения из носа даже неаллергического характера (атропиноподобный эффект)</a:t>
            </a:r>
          </a:p>
          <a:p>
            <a:pPr marL="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C3BA7457-8D4B-43B7-A462-115C04C477E2}"/>
              </a:ext>
            </a:extLst>
          </p:cNvPr>
          <p:cNvSpPr/>
          <p:nvPr/>
        </p:nvSpPr>
        <p:spPr>
          <a:xfrm>
            <a:off x="7005099" y="1664073"/>
            <a:ext cx="5009452" cy="15044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35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Отсутствие седативного эффекта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Длительность действия 24 часа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Не влияет на сердечно-сосудистую систему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Противовоспалительный эффект (при применении от одной недели)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C9825E10-7A80-4C8E-9101-71E71FE6D85B}"/>
              </a:ext>
            </a:extLst>
          </p:cNvPr>
          <p:cNvSpPr/>
          <p:nvPr/>
        </p:nvSpPr>
        <p:spPr>
          <a:xfrm>
            <a:off x="2021262" y="886758"/>
            <a:ext cx="2587783" cy="4041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656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1 поколение (седативные)</a:t>
            </a:r>
          </a:p>
        </p:txBody>
      </p:sp>
      <p:sp>
        <p:nvSpPr>
          <p:cNvPr id="32" name="Стрелка: влево 31">
            <a:extLst>
              <a:ext uri="{FF2B5EF4-FFF2-40B4-BE49-F238E27FC236}">
                <a16:creationId xmlns:a16="http://schemas.microsoft.com/office/drawing/2014/main" id="{BF05B670-4629-4EB1-9AD3-7E854F61BFDA}"/>
              </a:ext>
            </a:extLst>
          </p:cNvPr>
          <p:cNvSpPr/>
          <p:nvPr/>
        </p:nvSpPr>
        <p:spPr>
          <a:xfrm rot="16200000">
            <a:off x="3226948" y="1215171"/>
            <a:ext cx="375197" cy="480873"/>
          </a:xfrm>
          <a:prstGeom prst="leftArrow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Стрелка: вниз 33">
            <a:extLst>
              <a:ext uri="{FF2B5EF4-FFF2-40B4-BE49-F238E27FC236}">
                <a16:creationId xmlns:a16="http://schemas.microsoft.com/office/drawing/2014/main" id="{6D21BB16-3FA7-402F-B3EE-2E9154CA590F}"/>
              </a:ext>
            </a:extLst>
          </p:cNvPr>
          <p:cNvSpPr/>
          <p:nvPr/>
        </p:nvSpPr>
        <p:spPr>
          <a:xfrm>
            <a:off x="9193849" y="1290874"/>
            <a:ext cx="480873" cy="345308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135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C6FBC2E-EACD-41F3-A4DB-F2000E4FF83A}"/>
              </a:ext>
            </a:extLst>
          </p:cNvPr>
          <p:cNvSpPr txBox="1"/>
          <p:nvPr/>
        </p:nvSpPr>
        <p:spPr>
          <a:xfrm>
            <a:off x="6069549" y="2219985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Свойства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E236EB-BB64-42A9-BF47-F197495EFC9E}"/>
              </a:ext>
            </a:extLst>
          </p:cNvPr>
          <p:cNvSpPr txBox="1"/>
          <p:nvPr/>
        </p:nvSpPr>
        <p:spPr>
          <a:xfrm>
            <a:off x="6244044" y="361168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МНН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D8A337A7-C3C5-496F-AB51-6767D09F1975}"/>
              </a:ext>
            </a:extLst>
          </p:cNvPr>
          <p:cNvSpPr/>
          <p:nvPr/>
        </p:nvSpPr>
        <p:spPr>
          <a:xfrm>
            <a:off x="278673" y="4762984"/>
            <a:ext cx="5790875" cy="152289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656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Когда нужен быстрый, но недолгий эффект (например, до постановки диагноза и назначения терапии), при коротком контакте с аллергеном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При нарушении сна при аллергической реакции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При ринореи во время поллинозов (антигистаминный эффект  +  атропиноподобный эффект)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При необходимости парентерального введения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BEC17DFC-DDE9-4BF1-BACE-948965B5AADF}"/>
              </a:ext>
            </a:extLst>
          </p:cNvPr>
          <p:cNvSpPr/>
          <p:nvPr/>
        </p:nvSpPr>
        <p:spPr>
          <a:xfrm>
            <a:off x="7005098" y="3287691"/>
            <a:ext cx="5009452" cy="116628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35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Цетиризин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Лоратадин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Дезлоратадин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Левоцетиризин и другие МНН</a:t>
            </a: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CD977C69-29DA-4C3D-9E2E-4226E8DCD9CC}"/>
              </a:ext>
            </a:extLst>
          </p:cNvPr>
          <p:cNvSpPr/>
          <p:nvPr/>
        </p:nvSpPr>
        <p:spPr>
          <a:xfrm>
            <a:off x="7005098" y="4573139"/>
            <a:ext cx="5009452" cy="171273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35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Для пациентов, которым важно отсутствие седативного эффекта – водители, при работе с механизмами и тд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При длительном контакте с аллергеном в комплексной терапии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Для улучшения приверженности к лечению (используются только 1 раз в день!)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Для усиления противовоспалительного и противоотечного эффекта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Можно пациентам с бронхиальной астмой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B409B5-E7F3-4267-BBA2-BE1EE271E0BA}"/>
              </a:ext>
            </a:extLst>
          </p:cNvPr>
          <p:cNvSpPr txBox="1"/>
          <p:nvPr/>
        </p:nvSpPr>
        <p:spPr>
          <a:xfrm>
            <a:off x="6217594" y="5003393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Кому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FC4334-7168-4C9F-84F9-75692ACA2FF1}"/>
              </a:ext>
            </a:extLst>
          </p:cNvPr>
          <p:cNvSpPr txBox="1"/>
          <p:nvPr/>
        </p:nvSpPr>
        <p:spPr>
          <a:xfrm>
            <a:off x="278674" y="521255"/>
            <a:ext cx="11104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26D7924-450D-8799-1811-4F642250FABB}"/>
              </a:ext>
            </a:extLst>
          </p:cNvPr>
          <p:cNvCxnSpPr/>
          <p:nvPr/>
        </p:nvCxnSpPr>
        <p:spPr>
          <a:xfrm>
            <a:off x="1702093" y="705921"/>
            <a:ext cx="4752528" cy="0"/>
          </a:xfrm>
          <a:prstGeom prst="line">
            <a:avLst/>
          </a:prstGeom>
          <a:ln w="28575">
            <a:solidFill>
              <a:srgbClr val="F2A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973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8BCB6C-5F2B-430F-823E-3B323381FA07}"/>
              </a:ext>
            </a:extLst>
          </p:cNvPr>
          <p:cNvSpPr txBox="1"/>
          <p:nvPr/>
        </p:nvSpPr>
        <p:spPr>
          <a:xfrm>
            <a:off x="819260" y="74195"/>
            <a:ext cx="103441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ЦЕТИРИЗИН- ЛИДЕР РЫНКА АНТИГИСТАМИННЫХ ПРЕПАРАТОВ В УПАКОВКАХ И В РУБЛЯХ</a:t>
            </a:r>
          </a:p>
          <a:p>
            <a:endParaRPr lang="ru-RU" sz="3200" b="1" dirty="0">
              <a:solidFill>
                <a:srgbClr val="065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38B2F0AF-0667-4364-BC2C-AEFEBBC914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257797"/>
              </p:ext>
            </p:extLst>
          </p:nvPr>
        </p:nvGraphicFramePr>
        <p:xfrm>
          <a:off x="660882" y="2096678"/>
          <a:ext cx="4627109" cy="300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E4184BC-933E-46CE-AF53-F18C117DEC8D}"/>
              </a:ext>
            </a:extLst>
          </p:cNvPr>
          <p:cNvSpPr txBox="1"/>
          <p:nvPr/>
        </p:nvSpPr>
        <p:spPr>
          <a:xfrm>
            <a:off x="1517799" y="1339884"/>
            <a:ext cx="3332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Динамика рынка 6 молекул, тыс упак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2BA5C2-7183-4868-A919-15F97487FCEC}"/>
              </a:ext>
            </a:extLst>
          </p:cNvPr>
          <p:cNvSpPr txBox="1"/>
          <p:nvPr/>
        </p:nvSpPr>
        <p:spPr>
          <a:xfrm>
            <a:off x="668980" y="1828961"/>
            <a:ext cx="418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1000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E2573CC-FAC6-4D53-9A63-5E8E341D8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118443"/>
              </p:ext>
            </p:extLst>
          </p:nvPr>
        </p:nvGraphicFramePr>
        <p:xfrm>
          <a:off x="1028556" y="5312736"/>
          <a:ext cx="3632200" cy="1346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291">
                  <a:extLst>
                    <a:ext uri="{9D8B030D-6E8A-4147-A177-3AD203B41FA5}">
                      <a16:colId xmlns:a16="http://schemas.microsoft.com/office/drawing/2014/main" val="3097092182"/>
                    </a:ext>
                  </a:extLst>
                </a:gridCol>
                <a:gridCol w="637618">
                  <a:extLst>
                    <a:ext uri="{9D8B030D-6E8A-4147-A177-3AD203B41FA5}">
                      <a16:colId xmlns:a16="http://schemas.microsoft.com/office/drawing/2014/main" val="4007227224"/>
                    </a:ext>
                  </a:extLst>
                </a:gridCol>
                <a:gridCol w="824779">
                  <a:extLst>
                    <a:ext uri="{9D8B030D-6E8A-4147-A177-3AD203B41FA5}">
                      <a16:colId xmlns:a16="http://schemas.microsoft.com/office/drawing/2014/main" val="2247944556"/>
                    </a:ext>
                  </a:extLst>
                </a:gridCol>
                <a:gridCol w="672512">
                  <a:extLst>
                    <a:ext uri="{9D8B030D-6E8A-4147-A177-3AD203B41FA5}">
                      <a16:colId xmlns:a16="http://schemas.microsoft.com/office/drawing/2014/main" val="197952312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ru-RU" sz="1200" kern="1200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MS 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MS 2021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MS 2022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66375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Диазолин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41933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Левоцетиризин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63591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Дезлоратадин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84982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Лоратадин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29%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23%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13576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Хлоропирамин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22%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24%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23%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08690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200" kern="1200" dirty="0">
                          <a:solidFill>
                            <a:srgbClr val="FF000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Цетиризин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FF000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37%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FF000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38%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FF000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41%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4718904"/>
                  </a:ext>
                </a:extLst>
              </a:tr>
            </a:tbl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CD6E778-BD67-40D5-9EF3-26C47AA6E7DF}"/>
              </a:ext>
            </a:extLst>
          </p:cNvPr>
          <p:cNvSpPr/>
          <p:nvPr/>
        </p:nvSpPr>
        <p:spPr>
          <a:xfrm>
            <a:off x="1546453" y="1866777"/>
            <a:ext cx="681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64 959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896F11F-769A-4BC5-BE95-C6B16F5F7A33}"/>
              </a:ext>
            </a:extLst>
          </p:cNvPr>
          <p:cNvSpPr/>
          <p:nvPr/>
        </p:nvSpPr>
        <p:spPr>
          <a:xfrm>
            <a:off x="2843789" y="1875510"/>
            <a:ext cx="678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66 346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F1F972F-54D2-4BBB-9F87-06D094205BAF}"/>
              </a:ext>
            </a:extLst>
          </p:cNvPr>
          <p:cNvSpPr/>
          <p:nvPr/>
        </p:nvSpPr>
        <p:spPr>
          <a:xfrm>
            <a:off x="4154230" y="1869494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64 639 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5392E108-BD61-4691-AF0E-DF3FDF1DC5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1879784"/>
              </p:ext>
            </p:extLst>
          </p:nvPr>
        </p:nvGraphicFramePr>
        <p:xfrm>
          <a:off x="6611318" y="2105960"/>
          <a:ext cx="4919800" cy="3114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0C27666-4D6F-4738-9745-D08C4F97D289}"/>
              </a:ext>
            </a:extLst>
          </p:cNvPr>
          <p:cNvSpPr txBox="1"/>
          <p:nvPr/>
        </p:nvSpPr>
        <p:spPr>
          <a:xfrm>
            <a:off x="7657030" y="1311560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Динамика рынка 6 молекул, тыс рубл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E3AB8CA-AB3B-4703-8F60-28B4D5FE8D88}"/>
              </a:ext>
            </a:extLst>
          </p:cNvPr>
          <p:cNvSpPr/>
          <p:nvPr/>
        </p:nvSpPr>
        <p:spPr>
          <a:xfrm>
            <a:off x="7578121" y="1760758"/>
            <a:ext cx="958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10 222 727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EDDEF83-50D5-4E33-8437-F376F7C78323}"/>
              </a:ext>
            </a:extLst>
          </p:cNvPr>
          <p:cNvSpPr/>
          <p:nvPr/>
        </p:nvSpPr>
        <p:spPr>
          <a:xfrm>
            <a:off x="8919423" y="1749590"/>
            <a:ext cx="923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11 067 707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8C3C845-D172-4EF0-84E6-E8C748C3D987}"/>
              </a:ext>
            </a:extLst>
          </p:cNvPr>
          <p:cNvSpPr/>
          <p:nvPr/>
        </p:nvSpPr>
        <p:spPr>
          <a:xfrm>
            <a:off x="10233382" y="1760094"/>
            <a:ext cx="930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11 663 813 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286788E4-717D-4CA8-8C69-0736C7C22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533854"/>
              </p:ext>
            </p:extLst>
          </p:nvPr>
        </p:nvGraphicFramePr>
        <p:xfrm>
          <a:off x="7354588" y="5312736"/>
          <a:ext cx="3632200" cy="1346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7291">
                  <a:extLst>
                    <a:ext uri="{9D8B030D-6E8A-4147-A177-3AD203B41FA5}">
                      <a16:colId xmlns:a16="http://schemas.microsoft.com/office/drawing/2014/main" val="3097092182"/>
                    </a:ext>
                  </a:extLst>
                </a:gridCol>
                <a:gridCol w="637618">
                  <a:extLst>
                    <a:ext uri="{9D8B030D-6E8A-4147-A177-3AD203B41FA5}">
                      <a16:colId xmlns:a16="http://schemas.microsoft.com/office/drawing/2014/main" val="4007227224"/>
                    </a:ext>
                  </a:extLst>
                </a:gridCol>
                <a:gridCol w="824779">
                  <a:extLst>
                    <a:ext uri="{9D8B030D-6E8A-4147-A177-3AD203B41FA5}">
                      <a16:colId xmlns:a16="http://schemas.microsoft.com/office/drawing/2014/main" val="2247944556"/>
                    </a:ext>
                  </a:extLst>
                </a:gridCol>
                <a:gridCol w="672512">
                  <a:extLst>
                    <a:ext uri="{9D8B030D-6E8A-4147-A177-3AD203B41FA5}">
                      <a16:colId xmlns:a16="http://schemas.microsoft.com/office/drawing/2014/main" val="197952312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endParaRPr lang="ru-RU" sz="1200" kern="1200" dirty="0">
                        <a:solidFill>
                          <a:srgbClr val="002060"/>
                        </a:solidFill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MS 2020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MS 2021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MS 2022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66375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Диазолин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41933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Левоцетиризин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63591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Дезлоратадин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84982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Лоратадин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13%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12%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313576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Хлоропирамин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00206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0869089"/>
                  </a:ext>
                </a:extLst>
              </a:tr>
              <a:tr h="159519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200" kern="1200" dirty="0">
                          <a:solidFill>
                            <a:srgbClr val="FF000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Цетиризин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FF000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FF000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kern="1200" dirty="0">
                          <a:solidFill>
                            <a:srgbClr val="FF0000"/>
                          </a:solidFill>
                          <a:latin typeface="Bahnschrift Condensed" panose="020B0502040204020203" pitchFamily="34" charset="0"/>
                          <a:ea typeface="+mn-ea"/>
                          <a:cs typeface="+mn-cs"/>
                        </a:rPr>
                        <a:t>42%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471890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5224131-613E-4877-85E2-FCA05BA14CE9}"/>
              </a:ext>
            </a:extLst>
          </p:cNvPr>
          <p:cNvSpPr txBox="1"/>
          <p:nvPr/>
        </p:nvSpPr>
        <p:spPr>
          <a:xfrm>
            <a:off x="6713476" y="1803411"/>
            <a:ext cx="418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1000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2836F11E-450A-4CC7-93B9-708411646343}"/>
              </a:ext>
            </a:extLst>
          </p:cNvPr>
          <p:cNvSpPr/>
          <p:nvPr/>
        </p:nvSpPr>
        <p:spPr>
          <a:xfrm>
            <a:off x="1491782" y="2359792"/>
            <a:ext cx="3392109" cy="80171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B0D2F35A-42C0-4844-9842-B3C8472F30DB}"/>
              </a:ext>
            </a:extLst>
          </p:cNvPr>
          <p:cNvSpPr/>
          <p:nvPr/>
        </p:nvSpPr>
        <p:spPr>
          <a:xfrm>
            <a:off x="7685193" y="2556462"/>
            <a:ext cx="3392109" cy="80171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4577FC6-5A5D-44A6-B440-B496A59F39F1}"/>
              </a:ext>
            </a:extLst>
          </p:cNvPr>
          <p:cNvSpPr txBox="1"/>
          <p:nvPr/>
        </p:nvSpPr>
        <p:spPr>
          <a:xfrm>
            <a:off x="5507537" y="6413350"/>
            <a:ext cx="11769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Данные Альфарм, 2023</a:t>
            </a:r>
          </a:p>
        </p:txBody>
      </p:sp>
    </p:spTree>
    <p:extLst>
      <p:ext uri="{BB962C8B-B14F-4D97-AF65-F5344CB8AC3E}">
        <p14:creationId xmlns:p14="http://schemas.microsoft.com/office/powerpoint/2010/main" val="3544185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527472" y="707418"/>
            <a:ext cx="4401926" cy="63795"/>
            <a:chOff x="0" y="692696"/>
            <a:chExt cx="4968664" cy="72008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1656221" y="764704"/>
              <a:ext cx="3312443" cy="0"/>
            </a:xfrm>
            <a:prstGeom prst="line">
              <a:avLst/>
            </a:prstGeom>
            <a:ln w="19050">
              <a:solidFill>
                <a:srgbClr val="0656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0" y="692696"/>
              <a:ext cx="3312443" cy="0"/>
            </a:xfrm>
            <a:prstGeom prst="line">
              <a:avLst/>
            </a:prstGeom>
            <a:ln w="19050">
              <a:solidFill>
                <a:srgbClr val="6A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65167" y="131859"/>
            <a:ext cx="921402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ЦЕТИРИЗИН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770" y="2663467"/>
            <a:ext cx="184731" cy="337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59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7472" y="855622"/>
            <a:ext cx="9957387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МНН: цетиризин</a:t>
            </a:r>
            <a:r>
              <a:rPr lang="ru-RU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Противоаллергическое средство – блокатор H1-гистаминовых рецепторов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Цетиризин капли для приема внутрь взрослым и детям с 6 месяцев и старше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Цетиризин таблетки покрытые пленочной оболочкой – для взрослых и детей с 6 лет и старше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298DE1-3ED1-41FE-950C-303A46192EF7}"/>
              </a:ext>
            </a:extLst>
          </p:cNvPr>
          <p:cNvSpPr txBox="1"/>
          <p:nvPr/>
        </p:nvSpPr>
        <p:spPr>
          <a:xfrm>
            <a:off x="527472" y="2162945"/>
            <a:ext cx="702064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ПОКАЗАНИЯ: 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назальные и глазные симптомы круглогодичного (персистирующего; и сезонного (интермиттирующего) аллергического ринита и аллергического конъюнктивита: зуда, чиханья, заложенности носа, ринореи, слезотечения, гиперемии конъюнктивы;</a:t>
            </a:r>
          </a:p>
          <a:p>
            <a:pPr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симптомов хронической идиопатической крапивницы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7BC421-0BD6-4C9D-9F74-50C33A36EED9}"/>
              </a:ext>
            </a:extLst>
          </p:cNvPr>
          <p:cNvSpPr txBox="1"/>
          <p:nvPr/>
        </p:nvSpPr>
        <p:spPr>
          <a:xfrm>
            <a:off x="630105" y="3745335"/>
            <a:ext cx="113113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Применение у детей от 6 до 12 месяцев возможно только по назначению врача и под строгим медицинским контролем!</a:t>
            </a:r>
          </a:p>
          <a:p>
            <a:endParaRPr lang="ru-RU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ОТПУСКАЕТСЯ БЕЗ РЕЦЕПТА </a:t>
            </a:r>
          </a:p>
          <a:p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ФОРМА ВЫПУСКА: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таблетки, покрытые пленочной оболочкой 10 мг №10, 20,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капли для приема внутрь 10 мг</a:t>
            </a:r>
            <a:r>
              <a:rPr lang="en-US" dirty="0">
                <a:solidFill>
                  <a:srgbClr val="002060"/>
                </a:solidFill>
                <a:latin typeface="Bahnschrift Condensed" panose="020B0502040204020203" pitchFamily="34" charset="0"/>
              </a:rPr>
              <a:t>/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мл, 20 мл</a:t>
            </a:r>
          </a:p>
          <a:p>
            <a:endParaRPr lang="ru-RU" sz="1600" i="1" dirty="0">
              <a:solidFill>
                <a:srgbClr val="065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1E413C6-4D10-4B78-B5E9-232416111983}"/>
              </a:ext>
            </a:extLst>
          </p:cNvPr>
          <p:cNvSpPr/>
          <p:nvPr/>
        </p:nvSpPr>
        <p:spPr>
          <a:xfrm>
            <a:off x="336430" y="6475894"/>
            <a:ext cx="77748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8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Полная информация указана в инструкции производителя на препарат Цетиризин компании  ООО ОЗОН, ГРЛС, март 2024</a:t>
            </a:r>
          </a:p>
        </p:txBody>
      </p:sp>
    </p:spTree>
    <p:extLst>
      <p:ext uri="{BB962C8B-B14F-4D97-AF65-F5344CB8AC3E}">
        <p14:creationId xmlns:p14="http://schemas.microsoft.com/office/powerpoint/2010/main" val="47139641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377589" y="826805"/>
            <a:ext cx="4401926" cy="63795"/>
            <a:chOff x="0" y="692696"/>
            <a:chExt cx="4968664" cy="72008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1656221" y="764704"/>
              <a:ext cx="3312443" cy="0"/>
            </a:xfrm>
            <a:prstGeom prst="line">
              <a:avLst/>
            </a:prstGeom>
            <a:ln w="19050">
              <a:solidFill>
                <a:srgbClr val="0656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0" y="692696"/>
              <a:ext cx="3312443" cy="0"/>
            </a:xfrm>
            <a:prstGeom prst="line">
              <a:avLst/>
            </a:prstGeom>
            <a:ln w="19050">
              <a:solidFill>
                <a:srgbClr val="6A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604981" y="248164"/>
            <a:ext cx="921402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ЦЕТИРИЗИН, СПОСОБ ПРИМЕНЕНИЯ И ДОЗЫ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770" y="2663467"/>
            <a:ext cx="184731" cy="337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59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298DE1-3ED1-41FE-950C-303A46192EF7}"/>
              </a:ext>
            </a:extLst>
          </p:cNvPr>
          <p:cNvSpPr txBox="1"/>
          <p:nvPr/>
        </p:nvSpPr>
        <p:spPr>
          <a:xfrm>
            <a:off x="604981" y="977118"/>
            <a:ext cx="47692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ТАБЛЕТКИ, ПОКРЫТЫЕ ПЛЕНОЧНОЙ ОБОЛОЧКОЙ: 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препарат следует принимать внутрь не разжевывая, вечером, т.к. симптомы становятся более выраженными вечером.</a:t>
            </a:r>
          </a:p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Препарат Цетиризин можно принимать независимо от приема пищи.</a:t>
            </a:r>
          </a:p>
          <a:p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Взрослым: 1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0 мг (1 таблетка) один раз в день.</a:t>
            </a:r>
          </a:p>
          <a:p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Дети от 6 до 12 лет: 10 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мг (1 таблетка) один раз в день.</a:t>
            </a:r>
          </a:p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Продолжительность лечения не должна превышать 4-х недель.</a:t>
            </a:r>
          </a:p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Альтернативно, доза может быть разделена на два приема (по 1/2 таблетки утром и вечером).</a:t>
            </a:r>
          </a:p>
          <a:p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Дети старше 12 лет: 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10 мг (1 таблетка) один раз в день.</a:t>
            </a:r>
          </a:p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Иногда начальной дозы 5 мг (1/2 таблетки) может быть достаточно, если это позволяет достичь удовлетворительного контроля симптомов.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065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0BA6B4-B925-4319-BE45-6DF6BAA7EF39}"/>
              </a:ext>
            </a:extLst>
          </p:cNvPr>
          <p:cNvSpPr txBox="1"/>
          <p:nvPr/>
        </p:nvSpPr>
        <p:spPr>
          <a:xfrm>
            <a:off x="6663501" y="977118"/>
            <a:ext cx="53792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КАПЛИ ДЛЯ ПРИЕМА ВНУТРЬ: </a:t>
            </a:r>
          </a:p>
          <a:p>
            <a:r>
              <a:rPr lang="ru-RU" b="1" u="sng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Взрослым: 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10 мг (20 капель) 1 раз в день.</a:t>
            </a:r>
          </a:p>
          <a:p>
            <a:pPr marL="180975"/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Альтернативно, доза может быть разделена на два приема (по 10 капель утром и вечером).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Детям от 6 до 12 месяцев: 2,5 мг (5 капель) 1 раз в день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Детям от 1 года до 6 лет: 2,5 мг (5 капель) 2 раза в день утром и вечером</a:t>
            </a:r>
          </a:p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Продолжительность лечения не должна превышать 4 недели.</a:t>
            </a:r>
          </a:p>
          <a:p>
            <a:r>
              <a:rPr lang="ru-RU" b="1" u="sng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Детям от 6 до 12 лет: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10 мг (20 капель) 1 раз в день</a:t>
            </a:r>
          </a:p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Продолжительность лечения не должна превышать 4 недели.</a:t>
            </a:r>
          </a:p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Альтернативно, доза может быть разделена на два приема (по 10 капель утром и вечером).</a:t>
            </a:r>
          </a:p>
          <a:p>
            <a:r>
              <a:rPr lang="ru-RU" b="1" u="sng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Детям старше 12 лет: 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10 мг (20 капель) 1 раз в день</a:t>
            </a:r>
          </a:p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Иногда начальной дозы 5 мг (10 капель) может быть достаточно, если это позволяет достичь удовлетворительного контроля симптомов.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106840-DB6E-4D46-8C2C-D636BC0DCF0F}"/>
              </a:ext>
            </a:extLst>
          </p:cNvPr>
          <p:cNvSpPr txBox="1"/>
          <p:nvPr/>
        </p:nvSpPr>
        <p:spPr>
          <a:xfrm>
            <a:off x="377589" y="5905709"/>
            <a:ext cx="1056588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ОТПУСКАЕТСЯ БЕЗ РЕЦЕПТА                                       ФОРМА ВЫПУСКА: таблетки, покрытые пленочной оболочкой 10 мг №10, 20, 30</a:t>
            </a:r>
          </a:p>
          <a:p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			                                                 капли для приема внутрь 10 мг/мл, 20 мл</a:t>
            </a:r>
          </a:p>
          <a:p>
            <a:endParaRPr lang="ru-RU" sz="1400" b="1" i="1" dirty="0">
              <a:solidFill>
                <a:srgbClr val="065681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5E1E642-BA61-41C3-BE74-C7AC005A88E3}"/>
              </a:ext>
            </a:extLst>
          </p:cNvPr>
          <p:cNvSpPr/>
          <p:nvPr/>
        </p:nvSpPr>
        <p:spPr>
          <a:xfrm>
            <a:off x="328934" y="6504133"/>
            <a:ext cx="77748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Полная информация указана в инструкции производителя на препарат Цетиризин компании ООО ОЗОН, ГРЛС, март 2024</a:t>
            </a:r>
          </a:p>
        </p:txBody>
      </p:sp>
    </p:spTree>
    <p:extLst>
      <p:ext uri="{BB962C8B-B14F-4D97-AF65-F5344CB8AC3E}">
        <p14:creationId xmlns:p14="http://schemas.microsoft.com/office/powerpoint/2010/main" val="229413404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A8E6945-4393-48EB-978C-484845ACDD88}"/>
              </a:ext>
            </a:extLst>
          </p:cNvPr>
          <p:cNvSpPr txBox="1"/>
          <p:nvPr/>
        </p:nvSpPr>
        <p:spPr>
          <a:xfrm>
            <a:off x="4607549" y="1336213"/>
            <a:ext cx="5387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Цетиризин – </a:t>
            </a:r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наиболее исследованный препарат у детей, включая младенцев</a:t>
            </a:r>
          </a:p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Это единственный антигистаминный препарат последнего поколения, разрешенный к применению у детей начиная с 6-месячного возраста</a:t>
            </a:r>
          </a:p>
          <a:p>
            <a:endParaRPr lang="ru-RU" dirty="0">
              <a:solidFill>
                <a:srgbClr val="065681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Детям с 6 мес по показаниям (см инструкцию на цетиризин) и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часто болеющим ОРВИ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с гиперплазией аденоидов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после удаления аденоидов</a:t>
            </a:r>
          </a:p>
          <a:p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524A8ED-F532-4C39-A5AA-ACC13509E605}"/>
              </a:ext>
            </a:extLst>
          </p:cNvPr>
          <p:cNvSpPr/>
          <p:nvPr/>
        </p:nvSpPr>
        <p:spPr>
          <a:xfrm>
            <a:off x="720132" y="6063019"/>
            <a:ext cx="77748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8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Зайцева О.В. Острые респираторные инфекции у пациентов с аллергией, 2006</a:t>
            </a:r>
          </a:p>
          <a:p>
            <a:pPr marL="228600" lvl="8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Кондюрина Е.Г., Елкина Т.Н., Грибанова О.А. Цетиризин в практике педиатра. РМЖ. 2013;2:63.</a:t>
            </a:r>
          </a:p>
          <a:p>
            <a:pPr marL="228600" lvl="8" indent="-228600">
              <a:buAutoNum type="arabicPeriod"/>
            </a:pPr>
            <a:endParaRPr lang="ru-RU" sz="1000" dirty="0">
              <a:solidFill>
                <a:srgbClr val="065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3E0087-2A82-2D66-0DC5-1BCF422F2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85" t="25651" r="36231" b="21143"/>
          <a:stretch/>
        </p:blipFill>
        <p:spPr>
          <a:xfrm>
            <a:off x="1055371" y="1398125"/>
            <a:ext cx="3194410" cy="2301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19E8BA-270C-DE6D-8526-3098DBECA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36" t="19663" r="45133" b="29024"/>
          <a:stretch/>
        </p:blipFill>
        <p:spPr>
          <a:xfrm>
            <a:off x="9187973" y="4410248"/>
            <a:ext cx="2620252" cy="20873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57447B-F44A-7573-CC88-EFEE96FF9840}"/>
              </a:ext>
            </a:extLst>
          </p:cNvPr>
          <p:cNvSpPr txBox="1"/>
          <p:nvPr/>
        </p:nvSpPr>
        <p:spPr>
          <a:xfrm>
            <a:off x="983780" y="240983"/>
            <a:ext cx="921402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ЦЕТИРИЗИН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</a:t>
            </a:r>
            <a:r>
              <a:rPr lang="ru-RU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ДЛЯ КАКИХ ГРУПП БОЛЬНЫХ ПРЕДПОЧТИТЕЛЕН</a:t>
            </a:r>
          </a:p>
        </p:txBody>
      </p:sp>
    </p:spTree>
    <p:extLst>
      <p:ext uri="{BB962C8B-B14F-4D97-AF65-F5344CB8AC3E}">
        <p14:creationId xmlns:p14="http://schemas.microsoft.com/office/powerpoint/2010/main" val="2550662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DC761B-5A3B-4847-ADC7-DF8A2C459EEF}"/>
              </a:ext>
            </a:extLst>
          </p:cNvPr>
          <p:cNvSpPr txBox="1"/>
          <p:nvPr/>
        </p:nvSpPr>
        <p:spPr>
          <a:xfrm>
            <a:off x="5294250" y="982901"/>
            <a:ext cx="50747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Пациентам с аллергическими ринитами, аллергическими конъюнктивитами, крапивницей,</a:t>
            </a:r>
          </a:p>
          <a:p>
            <a:pPr marL="265113"/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которые одновременно страдают гастроэнтеритами и диареей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Наличие гастроэнтерита и диареи не влияет на метаболизм цетиризина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065681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solidFill>
                <a:srgbClr val="065681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3C3E64-4DCE-4C76-AB42-38661B8C9DD9}"/>
              </a:ext>
            </a:extLst>
          </p:cNvPr>
          <p:cNvSpPr txBox="1"/>
          <p:nvPr/>
        </p:nvSpPr>
        <p:spPr>
          <a:xfrm>
            <a:off x="5294250" y="4100535"/>
            <a:ext cx="6066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Пациентам с крапивницей на НПВС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BB5C6A4-9C3F-4582-BCB0-0D24A9166B70}"/>
              </a:ext>
            </a:extLst>
          </p:cNvPr>
          <p:cNvSpPr/>
          <p:nvPr/>
        </p:nvSpPr>
        <p:spPr>
          <a:xfrm>
            <a:off x="1105825" y="6197698"/>
            <a:ext cx="77748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8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Зайцева О.В. Острые респираторные инфекции у пациентов с аллергией, 2006</a:t>
            </a:r>
          </a:p>
          <a:p>
            <a:pPr marL="228600" lvl="8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Кондюрина Е.Г., Елкина Т.Н., Грибанова О.А. Цетиризин в практике педиатра. РМЖ. 2013;2:63.</a:t>
            </a:r>
          </a:p>
          <a:p>
            <a:pPr marL="228600" lvl="8" indent="-228600">
              <a:buAutoNum type="arabicPeriod"/>
            </a:pPr>
            <a:endParaRPr lang="ru-RU" sz="1000" dirty="0">
              <a:solidFill>
                <a:srgbClr val="065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611840-C350-5CF8-A423-F7A45EA89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20572" r="35215" b="20889"/>
          <a:stretch/>
        </p:blipFill>
        <p:spPr>
          <a:xfrm>
            <a:off x="1043797" y="1241705"/>
            <a:ext cx="2924354" cy="22559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294724-D494-FFFE-F771-A09F1544D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72" t="21080" r="36229" b="19025"/>
          <a:stretch/>
        </p:blipFill>
        <p:spPr>
          <a:xfrm>
            <a:off x="1105825" y="3820530"/>
            <a:ext cx="2862325" cy="22087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EB895D-F99B-42EE-9A4F-44A251B01A5A}"/>
              </a:ext>
            </a:extLst>
          </p:cNvPr>
          <p:cNvSpPr txBox="1"/>
          <p:nvPr/>
        </p:nvSpPr>
        <p:spPr>
          <a:xfrm>
            <a:off x="948946" y="383303"/>
            <a:ext cx="921402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ЦЕТИРИЗИН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</a:t>
            </a:r>
            <a:r>
              <a:rPr lang="ru-RU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ДЛЯ КАКИХ ГРУПП БОЛЬНЫХ ПРЕДПОЧТИТЕЛЕН</a:t>
            </a:r>
          </a:p>
        </p:txBody>
      </p:sp>
    </p:spTree>
    <p:extLst>
      <p:ext uri="{BB962C8B-B14F-4D97-AF65-F5344CB8AC3E}">
        <p14:creationId xmlns:p14="http://schemas.microsoft.com/office/powerpoint/2010/main" val="1752819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DC761B-5A3B-4847-ADC7-DF8A2C459EEF}"/>
              </a:ext>
            </a:extLst>
          </p:cNvPr>
          <p:cNvSpPr txBox="1"/>
          <p:nvPr/>
        </p:nvSpPr>
        <p:spPr>
          <a:xfrm>
            <a:off x="5017696" y="1077231"/>
            <a:ext cx="67439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Пациентам с аллергическими ринитами и аллергическими конъюнктивитами из группы риска по бронхиальной астме</a:t>
            </a:r>
          </a:p>
          <a:p>
            <a:pPr marL="265113"/>
            <a:r>
              <a:rPr lang="ru-RU" sz="20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(с аллергией на домашнюю пыль, с аллергическим дерматитом и др)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Цетиризин предупреждает или </a:t>
            </a:r>
            <a:r>
              <a:rPr lang="ru-RU" sz="2000" u="sng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задерживает развитие бронхиальной астмы </a:t>
            </a:r>
            <a:r>
              <a:rPr lang="ru-RU" sz="20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(по данным исследований)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Использование цетиризина у пациентов с уже поставленным диагнозом бронхиальная астма </a:t>
            </a:r>
            <a:r>
              <a:rPr lang="ru-RU" sz="2000" u="sng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снижает потребность в ингаляционных препаратах</a:t>
            </a:r>
          </a:p>
          <a:p>
            <a:endParaRPr lang="ru-RU" sz="2000" dirty="0">
              <a:solidFill>
                <a:srgbClr val="00206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dirty="0">
              <a:solidFill>
                <a:srgbClr val="065681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B496AECE-36C3-4E11-8FD2-F5FE0E358C9B}"/>
              </a:ext>
            </a:extLst>
          </p:cNvPr>
          <p:cNvSpPr/>
          <p:nvPr/>
        </p:nvSpPr>
        <p:spPr>
          <a:xfrm>
            <a:off x="983780" y="5957348"/>
            <a:ext cx="777483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8" indent="-228600">
              <a:buAutoNum type="arabicPeriod"/>
            </a:pPr>
            <a:r>
              <a:rPr lang="ru-RU" sz="12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Зайцева О.В. Острые респираторные инфекции у пациентов с аллергией, 2006</a:t>
            </a:r>
          </a:p>
          <a:p>
            <a:pPr marL="228600" lvl="8" indent="-228600">
              <a:buAutoNum type="arabicPeriod"/>
            </a:pPr>
            <a:r>
              <a:rPr lang="ru-RU" sz="12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Кондюрина Е.Г., Елкина Т.Н., Грибанова О.А. Цетиризин в практике педиатра. РМЖ. 2013;2:63.</a:t>
            </a:r>
          </a:p>
          <a:p>
            <a:pPr marL="228600" lvl="8" indent="-228600">
              <a:buAutoNum type="arabicPeriod"/>
            </a:pPr>
            <a:endParaRPr lang="ru-RU" sz="1000" dirty="0">
              <a:solidFill>
                <a:srgbClr val="065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2A545B-E0AB-24BF-DB80-A2195293E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00" t="27556" r="44600" b="21780"/>
          <a:stretch/>
        </p:blipFill>
        <p:spPr>
          <a:xfrm>
            <a:off x="1069859" y="1332842"/>
            <a:ext cx="3562120" cy="2810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731E7F-F6DE-4D9F-BAC0-4F83E5925853}"/>
              </a:ext>
            </a:extLst>
          </p:cNvPr>
          <p:cNvSpPr txBox="1"/>
          <p:nvPr/>
        </p:nvSpPr>
        <p:spPr>
          <a:xfrm>
            <a:off x="983780" y="430023"/>
            <a:ext cx="921402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ЦЕТИРИЗИН</a:t>
            </a:r>
            <a:r>
              <a:rPr lang="en-US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,</a:t>
            </a:r>
            <a:r>
              <a:rPr lang="ru-RU" sz="32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ДЛЯ КАКИХ ГРУПП БОЛЬНЫХ ПРЕДПОЧТИТЕЛЕН</a:t>
            </a:r>
          </a:p>
        </p:txBody>
      </p:sp>
    </p:spTree>
    <p:extLst>
      <p:ext uri="{BB962C8B-B14F-4D97-AF65-F5344CB8AC3E}">
        <p14:creationId xmlns:p14="http://schemas.microsoft.com/office/powerpoint/2010/main" val="802405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527472" y="707418"/>
            <a:ext cx="4401926" cy="63795"/>
            <a:chOff x="0" y="692696"/>
            <a:chExt cx="4968664" cy="72008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1656221" y="764704"/>
              <a:ext cx="3312443" cy="0"/>
            </a:xfrm>
            <a:prstGeom prst="line">
              <a:avLst/>
            </a:prstGeom>
            <a:ln w="19050">
              <a:solidFill>
                <a:srgbClr val="0656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0" y="692696"/>
              <a:ext cx="3312443" cy="0"/>
            </a:xfrm>
            <a:prstGeom prst="line">
              <a:avLst/>
            </a:prstGeom>
            <a:ln w="19050">
              <a:solidFill>
                <a:srgbClr val="6A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65167" y="131859"/>
            <a:ext cx="921402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ХЛОРОПИРАМИН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770" y="2663467"/>
            <a:ext cx="184731" cy="337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59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813" y="872658"/>
            <a:ext cx="995738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МНН: хлоропирамин</a:t>
            </a:r>
            <a:r>
              <a:rPr lang="ru-RU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Фармакотерапевтическая группа: 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антигистаминные средства системного действия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298DE1-3ED1-41FE-950C-303A46192EF7}"/>
              </a:ext>
            </a:extLst>
          </p:cNvPr>
          <p:cNvSpPr txBox="1"/>
          <p:nvPr/>
        </p:nvSpPr>
        <p:spPr>
          <a:xfrm>
            <a:off x="440324" y="1691596"/>
            <a:ext cx="4278325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ПОКАЗАНИЯ (таблетки и ампулы): 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крапивница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сывороточная болезнь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сезонный и круглогодичный аллергический ринит, аллергический конъюнктивит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контактный дерматит, кожный зуд, острая и хроническая экзема, атопический дерматит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пищевая и лекарственная аллергия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аллергические реакции на укусы насекомых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7BC421-0BD6-4C9D-9F74-50C33A36EED9}"/>
              </a:ext>
            </a:extLst>
          </p:cNvPr>
          <p:cNvSpPr txBox="1"/>
          <p:nvPr/>
        </p:nvSpPr>
        <p:spPr>
          <a:xfrm>
            <a:off x="405813" y="4917236"/>
            <a:ext cx="1131135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ФОРМА ВЫПУСКА: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раствор для внутривенного и внутримышечного введения 20 мг/мл (отпускаются по рецепту)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таблетки 25 мг (отпускаются без рецепта)</a:t>
            </a:r>
          </a:p>
          <a:p>
            <a:endParaRPr lang="ru-RU" sz="1600" i="1" dirty="0">
              <a:solidFill>
                <a:srgbClr val="065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1E413C6-4D10-4B78-B5E9-232416111983}"/>
              </a:ext>
            </a:extLst>
          </p:cNvPr>
          <p:cNvSpPr/>
          <p:nvPr/>
        </p:nvSpPr>
        <p:spPr>
          <a:xfrm>
            <a:off x="405813" y="6320618"/>
            <a:ext cx="77748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8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Полная информация указана в инструкции производителя на препарат хлоропирамин компании ОЗОН, ГРЛС, март 2024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BF6B9E2-9440-4CA9-9304-369630BFE489}"/>
              </a:ext>
            </a:extLst>
          </p:cNvPr>
          <p:cNvSpPr/>
          <p:nvPr/>
        </p:nvSpPr>
        <p:spPr>
          <a:xfrm>
            <a:off x="6061488" y="1706322"/>
            <a:ext cx="4649969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Парентеральная форма показана для применения в том числе при ангионевротическом отеке (отек Квинке) в качестве вспомогательного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277710204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377589" y="826805"/>
            <a:ext cx="4401926" cy="63795"/>
            <a:chOff x="0" y="692696"/>
            <a:chExt cx="4968664" cy="72008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1656221" y="764704"/>
              <a:ext cx="3312443" cy="0"/>
            </a:xfrm>
            <a:prstGeom prst="line">
              <a:avLst/>
            </a:prstGeom>
            <a:ln w="19050">
              <a:solidFill>
                <a:srgbClr val="0656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0" y="692696"/>
              <a:ext cx="3312443" cy="0"/>
            </a:xfrm>
            <a:prstGeom prst="line">
              <a:avLst/>
            </a:prstGeom>
            <a:ln w="19050">
              <a:solidFill>
                <a:srgbClr val="6A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77589" y="191448"/>
            <a:ext cx="921402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ХЛОРОПИРАМИН, СПОСОБ ПРИМЕНЕНИЯ И ДОЗЫ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770" y="2663467"/>
            <a:ext cx="184731" cy="337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59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298DE1-3ED1-41FE-950C-303A46192EF7}"/>
              </a:ext>
            </a:extLst>
          </p:cNvPr>
          <p:cNvSpPr txBox="1"/>
          <p:nvPr/>
        </p:nvSpPr>
        <p:spPr>
          <a:xfrm>
            <a:off x="184028" y="1028343"/>
            <a:ext cx="573656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ТАБЛЕТКИ ИСПОЛЬЗУЮТСЯ ДЛЯ ПРИМЕНЕНИЯ ВЗРОСЛЫМ И ДЕТЯМ С 3 ЛЕТ: 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принимают внутрь во время еды, не разжевывая и запивая достаточным количеством воды.</a:t>
            </a:r>
          </a:p>
          <a:p>
            <a:r>
              <a:rPr lang="ru-RU" sz="16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Взрослым:</a:t>
            </a:r>
          </a:p>
          <a:p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Назначают по 1 таблетке 3-4 раза в день (75-100 мг в сутки).</a:t>
            </a:r>
          </a:p>
          <a:p>
            <a:r>
              <a:rPr lang="ru-RU" sz="16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Детям в возрасте от 3-х до 6-и лет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: по 1/2 таблетки (12,5 мг) 2 раза в день; суточная доза - 25 мг</a:t>
            </a:r>
          </a:p>
          <a:p>
            <a:r>
              <a:rPr lang="ru-RU" sz="16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Детям в возрасте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от 6-и до 14-и лет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: по 1/2 таблетки (12,5 мг) 2-3 раза в день; суточная доза - 25-37,5 мг.</a:t>
            </a:r>
          </a:p>
          <a:p>
            <a:r>
              <a:rPr lang="ru-RU" sz="16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Детям в возрасте от 14-и до 18 лет: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по 1 таблетке (25 мг) 3-4 раза в день; суточная доза -75-100 мг. </a:t>
            </a:r>
          </a:p>
          <a:p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Дозу детям можно постепенно повышать при отсутствии побочных эффектов у пациента, но максимальная доза никогда не должна превышать 2 мг/кг массы тела.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Продолжительность курса лечения зависит от характера, симптомов заболевания, степени их проявления, длительности и течения заболевания.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0BA6B4-B925-4319-BE45-6DF6BAA7EF39}"/>
              </a:ext>
            </a:extLst>
          </p:cNvPr>
          <p:cNvSpPr txBox="1"/>
          <p:nvPr/>
        </p:nvSpPr>
        <p:spPr>
          <a:xfrm>
            <a:off x="6519709" y="1028343"/>
            <a:ext cx="53329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РАСТВОР ДЛЯ ВНУТРИВЕННОГО И ВНУТРИМЫШЕЧНОГО ВВЕДЕНИЯ ИСПОЛЬЗУЕТСЯ ДЛЯ ПРИМЕНЕНИЯ ВЗРОСЛЫМ И ДЕТЯМ СТАРШЕ 1 МЕСЯЦА : </a:t>
            </a:r>
          </a:p>
          <a:p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Внутривенно или внутримышечно.</a:t>
            </a:r>
          </a:p>
          <a:p>
            <a:r>
              <a:rPr lang="ru-RU" sz="1600" b="1" u="sng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Внутривенно применяется только в острых тяжелых случаях под контролем врача!</a:t>
            </a:r>
          </a:p>
          <a:p>
            <a:r>
              <a:rPr lang="ru-RU" sz="16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Взрослым: с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уточная доза – 1-2 мл (содержимое 1-2 ампул) внутримышечно.</a:t>
            </a:r>
          </a:p>
          <a:p>
            <a:r>
              <a:rPr lang="ru-RU" sz="16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Детям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: рекомендуемые начальные дозы:</a:t>
            </a:r>
          </a:p>
          <a:p>
            <a:r>
              <a:rPr lang="ru-RU" sz="16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Детям в возрасте 1-12 месяцев 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- 5 мг (0,25 мл – ¼ ампулы) в</a:t>
            </a:r>
            <a:r>
              <a:rPr lang="en-US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/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м</a:t>
            </a:r>
          </a:p>
          <a:p>
            <a:r>
              <a:rPr lang="ru-RU" sz="16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Детям в возрасте 1-6 лет - 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10 мг (0,5 мл – 1/2 ампулы), в</a:t>
            </a:r>
            <a:r>
              <a:rPr lang="en-US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/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м</a:t>
            </a:r>
          </a:p>
          <a:p>
            <a:r>
              <a:rPr lang="ru-RU" sz="16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Детям в возрасте 6-14 лет 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- 10-20 мг (0,5-1 мл – ½ - 1 ампула), в</a:t>
            </a:r>
            <a:r>
              <a:rPr lang="en-US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/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м</a:t>
            </a:r>
            <a:endParaRPr lang="ru-RU" sz="1600" b="1" u="sng" dirty="0">
              <a:solidFill>
                <a:srgbClr val="00206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Детям в возрасте 14-18 лет 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– совпадает с режимом дозирования для взрослых.</a:t>
            </a:r>
          </a:p>
          <a:p>
            <a:r>
              <a:rPr lang="ru-RU" sz="16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Дозу можно осторожно повышать в зависимости от реакции пациента и наблюдаемых побочных эффектов. Суточная доза никогда не должна превышать 2 мг/кг массы тела.</a:t>
            </a:r>
          </a:p>
          <a:p>
            <a:r>
              <a:rPr lang="ru-RU" sz="1600" b="1" u="sng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При тяжелом течении аллергии лечение следует начинать с осторожной медленной внутривенной инъекции, после чего продолжать внутримышечные инъекции или прием препарата внутрь.</a:t>
            </a:r>
            <a:endParaRPr lang="ru-RU" sz="1600" dirty="0">
              <a:solidFill>
                <a:srgbClr val="00206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5E1E642-BA61-41C3-BE74-C7AC005A88E3}"/>
              </a:ext>
            </a:extLst>
          </p:cNvPr>
          <p:cNvSpPr/>
          <p:nvPr/>
        </p:nvSpPr>
        <p:spPr>
          <a:xfrm>
            <a:off x="328934" y="6504133"/>
            <a:ext cx="77748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Полная информация указана в инструкции производителя на препарат Хлоропирамин компании ООО ОЗОН, ГРЛС, март 2024</a:t>
            </a:r>
          </a:p>
        </p:txBody>
      </p:sp>
    </p:spTree>
    <p:extLst>
      <p:ext uri="{BB962C8B-B14F-4D97-AF65-F5344CB8AC3E}">
        <p14:creationId xmlns:p14="http://schemas.microsoft.com/office/powerpoint/2010/main" val="320942658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57F733-3751-4AE1-B274-FDF7C3914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86" y="1502688"/>
            <a:ext cx="3054361" cy="4810161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73F1FA7-2C99-4D9F-9878-6C393C4A9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63" y="-708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НЕМНОГО ИСТОРИИ</a:t>
            </a:r>
            <a:endParaRPr lang="ru-RU" sz="3200" b="1" baseline="30000" dirty="0">
              <a:solidFill>
                <a:srgbClr val="002060"/>
              </a:solidFill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C9832-B177-418D-A0C8-BAD93847B35F}"/>
              </a:ext>
            </a:extLst>
          </p:cNvPr>
          <p:cNvSpPr txBox="1"/>
          <p:nvPr/>
        </p:nvSpPr>
        <p:spPr>
          <a:xfrm>
            <a:off x="4579952" y="1502688"/>
            <a:ext cx="72595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/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Клеменс Петер фон Пирке (12 мая 1874 — 28 февраля 1929) — австрийский педиатр и иммунолог</a:t>
            </a:r>
          </a:p>
          <a:p>
            <a:endParaRPr lang="ru-RU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В 1906 году ввел понятие «аллергия» для обозначения необычной, изменённой реактивности организма на действие различных факторов внешней среды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Известен также тем, что предложил использование накожного диагностического теста на туберкулёз («реакция Пирке») 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04270-EADB-4F1E-AD66-C164CF30A679}"/>
              </a:ext>
            </a:extLst>
          </p:cNvPr>
          <p:cNvSpPr txBox="1"/>
          <p:nvPr/>
        </p:nvSpPr>
        <p:spPr>
          <a:xfrm>
            <a:off x="5005537" y="6028205"/>
            <a:ext cx="48926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Большая Российская Энциклопедия </a:t>
            </a:r>
            <a:r>
              <a:rPr lang="en-US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https://old.bigenc.ru/medicine/text/3140612?ysclid=ltphy6s9na246049091</a:t>
            </a:r>
            <a:endParaRPr lang="ru-RU" sz="1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996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6E2679-8873-4DF2-8064-2EFEEC8B0A72}"/>
              </a:ext>
            </a:extLst>
          </p:cNvPr>
          <p:cNvSpPr txBox="1"/>
          <p:nvPr/>
        </p:nvSpPr>
        <p:spPr>
          <a:xfrm>
            <a:off x="936899" y="167723"/>
            <a:ext cx="921402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СИНЕФИСТИЛ (ДИМЕТИНДЕН)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309835-26BF-4C8E-A94C-312B1FABD707}"/>
              </a:ext>
            </a:extLst>
          </p:cNvPr>
          <p:cNvSpPr txBox="1"/>
          <p:nvPr/>
        </p:nvSpPr>
        <p:spPr>
          <a:xfrm>
            <a:off x="871640" y="817045"/>
            <a:ext cx="995738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МНН: диметинден</a:t>
            </a:r>
            <a:r>
              <a:rPr lang="ru-RU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Фармакотерапевтическая группа: 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противоаллергическое средство - H1-гистаминовых рецепторов блокатор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1F8B3C-F684-4599-BE2F-7C7EC518C0DE}"/>
              </a:ext>
            </a:extLst>
          </p:cNvPr>
          <p:cNvSpPr txBox="1"/>
          <p:nvPr/>
        </p:nvSpPr>
        <p:spPr>
          <a:xfrm>
            <a:off x="936899" y="1777860"/>
            <a:ext cx="6766490" cy="2834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ПОКАЗАНИЯ: 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крапивница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сенная лихорадка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круглогодичный аллергический ринит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ангионевротический отек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пищевая и лекарственная аллергия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кожный зуд различного происхождения (экзема, зудящие дерматозы: в том числе атопический дерматит; корь, краснуха, ветряная оспа, укусы насекомых).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Профилактика аллергических реакций во время проведения гипосенсибилизирующей терапии.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665015-39E6-418E-AA07-7DAEF29F5C72}"/>
              </a:ext>
            </a:extLst>
          </p:cNvPr>
          <p:cNvSpPr txBox="1"/>
          <p:nvPr/>
        </p:nvSpPr>
        <p:spPr>
          <a:xfrm>
            <a:off x="1100801" y="4982366"/>
            <a:ext cx="113113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ФОРМА ВЫПУСКА: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капли для приема внутрь 1 мг/мл, 20 мл (отпускается без рецепта)</a:t>
            </a:r>
          </a:p>
          <a:p>
            <a:endParaRPr lang="ru-RU" sz="1600" i="1" dirty="0">
              <a:solidFill>
                <a:srgbClr val="065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1B7B3E8-3452-428D-B126-75EF84DA6822}"/>
              </a:ext>
            </a:extLst>
          </p:cNvPr>
          <p:cNvSpPr/>
          <p:nvPr/>
        </p:nvSpPr>
        <p:spPr>
          <a:xfrm>
            <a:off x="936899" y="6244802"/>
            <a:ext cx="77748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8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Полная информация указана в инструкции производителя на препарат Синефистил компании ОЗОН, ГРЛС, март 2024</a:t>
            </a:r>
          </a:p>
        </p:txBody>
      </p:sp>
    </p:spTree>
    <p:extLst>
      <p:ext uri="{BB962C8B-B14F-4D97-AF65-F5344CB8AC3E}">
        <p14:creationId xmlns:p14="http://schemas.microsoft.com/office/powerpoint/2010/main" val="3512303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377589" y="826805"/>
            <a:ext cx="4401926" cy="63795"/>
            <a:chOff x="0" y="692696"/>
            <a:chExt cx="4968664" cy="72008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1656221" y="764704"/>
              <a:ext cx="3312443" cy="0"/>
            </a:xfrm>
            <a:prstGeom prst="line">
              <a:avLst/>
            </a:prstGeom>
            <a:ln w="19050">
              <a:solidFill>
                <a:srgbClr val="06568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>
              <a:off x="0" y="692696"/>
              <a:ext cx="3312443" cy="0"/>
            </a:xfrm>
            <a:prstGeom prst="line">
              <a:avLst/>
            </a:prstGeom>
            <a:ln w="19050">
              <a:solidFill>
                <a:srgbClr val="6AC7E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6478770" y="2663467"/>
            <a:ext cx="184731" cy="337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59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298DE1-3ED1-41FE-950C-303A46192EF7}"/>
              </a:ext>
            </a:extLst>
          </p:cNvPr>
          <p:cNvSpPr txBox="1"/>
          <p:nvPr/>
        </p:nvSpPr>
        <p:spPr>
          <a:xfrm>
            <a:off x="377589" y="930235"/>
            <a:ext cx="61011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Для приема внутрь.</a:t>
            </a:r>
          </a:p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Не превышайте рекомендованную дозу!</a:t>
            </a:r>
          </a:p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Максимальная длительность применения препарата без консультации с врачом – 7 дней.</a:t>
            </a:r>
          </a:p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20 капель = 1 мл = 1 мг </a:t>
            </a:r>
            <a:r>
              <a:rPr lang="ru-RU" dirty="0" err="1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диметиндена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(это суточная доза для ребенка в возрасте 1 год)</a:t>
            </a:r>
          </a:p>
          <a:p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Дети в возрасте от 1 месяца до 12 лет: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рекомендована суточная доза из расчета 0,1 мг/кг массы тела, что эквивалентно 2 каплям на кг массы тела. Суточную дозу необходимо разделить на 3 приема. </a:t>
            </a:r>
          </a:p>
          <a:p>
            <a:r>
              <a:rPr lang="ru-RU" b="1" i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Детям в возрасте от 1 месяца до 1 года следует принимать препарат только по назначению врача</a:t>
            </a:r>
            <a:endParaRPr lang="ru-RU" dirty="0">
              <a:solidFill>
                <a:srgbClr val="00206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Дети старше 12 лет и взрослые: 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рекомендованная суточная доза составляет 3-6 мг диметиндена (60-120 капель), разделенная на 3 приема, то есть по 20-40 капель 3 раза в день.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3FD508-4EF6-41E4-8B77-D1A74534C923}"/>
              </a:ext>
            </a:extLst>
          </p:cNvPr>
          <p:cNvSpPr txBox="1"/>
          <p:nvPr/>
        </p:nvSpPr>
        <p:spPr>
          <a:xfrm>
            <a:off x="488325" y="114924"/>
            <a:ext cx="921402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36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СИНЕФИСТИЛ, СПОСОБ ПРИМЕНЕНИЯ И ДОЗЫ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DD06C6-BCD3-4EC3-950D-6886966A5DF0}"/>
              </a:ext>
            </a:extLst>
          </p:cNvPr>
          <p:cNvSpPr txBox="1"/>
          <p:nvPr/>
        </p:nvSpPr>
        <p:spPr>
          <a:xfrm>
            <a:off x="377589" y="4957539"/>
            <a:ext cx="113113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ФОРМА ВЫПУСКА: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капли для приема внутрь 1 мг/мл, 20 мл (отпускается без рецепта)</a:t>
            </a:r>
          </a:p>
          <a:p>
            <a:endParaRPr lang="ru-RU" sz="1600" i="1" dirty="0">
              <a:solidFill>
                <a:srgbClr val="065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A77EFA7-4CCC-46F8-9A9E-58981FD83707}"/>
              </a:ext>
            </a:extLst>
          </p:cNvPr>
          <p:cNvSpPr/>
          <p:nvPr/>
        </p:nvSpPr>
        <p:spPr>
          <a:xfrm>
            <a:off x="377589" y="6305187"/>
            <a:ext cx="77748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8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Полная информация указана в инструкции производителя на препарат Синефистил компании ОЗОН, ГРЛС, март 2024</a:t>
            </a:r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662BC74A-2B3F-4D06-81CE-E1C6110D84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A6B677-09ED-40C0-A0A7-568DD1215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15843" b="1"/>
          <a:stretch/>
        </p:blipFill>
        <p:spPr>
          <a:xfrm>
            <a:off x="7845677" y="1160951"/>
            <a:ext cx="2378494" cy="456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4538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0E734-B095-4B70-8B4B-C4946B27A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062"/>
            <a:ext cx="1123507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Исследование на биоэквивалентность препарата Цетиризин компании ОЗОН</a:t>
            </a:r>
            <a:r>
              <a:rPr lang="ru-RU" sz="3600" b="1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1</a:t>
            </a:r>
            <a:r>
              <a:rPr lang="ru-RU" sz="3600" b="1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 и референтного (оригинального) препарата сравнения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C76FFE-1557-4F92-AF4C-90FC81C7FEA8}"/>
              </a:ext>
            </a:extLst>
          </p:cNvPr>
          <p:cNvSpPr/>
          <p:nvPr/>
        </p:nvSpPr>
        <p:spPr>
          <a:xfrm>
            <a:off x="6096000" y="1313592"/>
            <a:ext cx="56964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Открытое, рандомизированное, перекрестное исследование сравнительной фармакокинетики и биоэквивалентности препаратов Цетиризин таблетки, покрытые пленочной оболочкой, 10 мг (ООО «Озон», Россия) и Зиртек® таблетки, покрытые пленочной оболочкой, 10 мг («ЮСБ ФАРШИМ С.А», Швейцария).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86FE55-CEBF-495B-AA07-B23EB754105C}"/>
              </a:ext>
            </a:extLst>
          </p:cNvPr>
          <p:cNvSpPr/>
          <p:nvPr/>
        </p:nvSpPr>
        <p:spPr>
          <a:xfrm>
            <a:off x="5940840" y="3769242"/>
            <a:ext cx="5113242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УСТАНОВЛЕНА БИОЭКВИВАЛЕНТНОСТЬ препарата Цетиризин «Озон» 10 мг в одной таблетке, покрытой оболочкой, Россия и оригинального препарата сравнения</a:t>
            </a:r>
          </a:p>
          <a:p>
            <a:endParaRPr lang="ru-RU" sz="20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8D994C-5BB8-4715-B7FE-242F905F5C03}"/>
              </a:ext>
            </a:extLst>
          </p:cNvPr>
          <p:cNvSpPr/>
          <p:nvPr/>
        </p:nvSpPr>
        <p:spPr>
          <a:xfrm>
            <a:off x="619757" y="6377272"/>
            <a:ext cx="95285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/>
            <a:r>
              <a:rPr lang="ru-RU" sz="1000" dirty="0">
                <a:solidFill>
                  <a:srgbClr val="135E87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1. </a:t>
            </a: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Внутренние данные компании.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74707C8-2C82-4771-A127-2E1687ADCECC}"/>
              </a:ext>
            </a:extLst>
          </p:cNvPr>
          <p:cNvSpPr txBox="1">
            <a:spLocks/>
          </p:cNvSpPr>
          <p:nvPr/>
        </p:nvSpPr>
        <p:spPr>
          <a:xfrm>
            <a:off x="721764" y="1477494"/>
            <a:ext cx="4005511" cy="13238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Усредненные фармакокинетические профили цетиризина в плазме крови добровольцев после однократного приема 10 мг препарата ЦЕТИРИЗИНА ОЗОН (тест препарат) и ЗИРТЕК (референс препарат)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C0922C-0383-4CEE-B207-25D0857F4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21" t="23859" r="29038" b="27369"/>
          <a:stretch/>
        </p:blipFill>
        <p:spPr>
          <a:xfrm>
            <a:off x="512165" y="3119703"/>
            <a:ext cx="4149652" cy="324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25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0E734-B095-4B70-8B4B-C4946B27A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062"/>
            <a:ext cx="1123507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Исследование на биоэквивалентность препарата Хлоропирамин компании ОЗОН</a:t>
            </a:r>
            <a:r>
              <a:rPr lang="ru-RU" sz="3600" b="1" baseline="30000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1</a:t>
            </a:r>
            <a:r>
              <a:rPr lang="ru-RU" sz="3600" b="1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 и референтного (оригинального) препарата сравнения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C76FFE-1557-4F92-AF4C-90FC81C7FEA8}"/>
              </a:ext>
            </a:extLst>
          </p:cNvPr>
          <p:cNvSpPr/>
          <p:nvPr/>
        </p:nvSpPr>
        <p:spPr>
          <a:xfrm>
            <a:off x="6096000" y="1313592"/>
            <a:ext cx="56964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Проспективное, открытое, рандомизированное, перекрестное исследование сравнительной фармакокинетики и биоэквивалентности препаратов Хлоропирамин, таблетки 25 мг ООО «Озон», Россия и Супрастин®, таблетки 25 мг, производства ОАО Фармацевтический завод «Эгис», Венгрия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786FE55-CEBF-495B-AA07-B23EB754105C}"/>
              </a:ext>
            </a:extLst>
          </p:cNvPr>
          <p:cNvSpPr/>
          <p:nvPr/>
        </p:nvSpPr>
        <p:spPr>
          <a:xfrm>
            <a:off x="6132513" y="3913193"/>
            <a:ext cx="5113242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УСТАНОВЛЕНА БИОЭКВИВАЛЕНТНОСТЬ препарата Хлоропирамин, таблетки 25 мг ООО «Озон», Россия и оригинального препарата сравнения</a:t>
            </a:r>
          </a:p>
          <a:p>
            <a:endParaRPr lang="ru-RU" sz="2000" b="1" baseline="30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8D994C-5BB8-4715-B7FE-242F905F5C03}"/>
              </a:ext>
            </a:extLst>
          </p:cNvPr>
          <p:cNvSpPr/>
          <p:nvPr/>
        </p:nvSpPr>
        <p:spPr>
          <a:xfrm>
            <a:off x="877398" y="6541128"/>
            <a:ext cx="95285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/>
            <a:r>
              <a:rPr lang="ru-RU" sz="1000" dirty="0">
                <a:solidFill>
                  <a:srgbClr val="135E87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1. </a:t>
            </a: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Внутренние данные компании.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74707C8-2C82-4771-A127-2E1687ADCECC}"/>
              </a:ext>
            </a:extLst>
          </p:cNvPr>
          <p:cNvSpPr txBox="1">
            <a:spLocks/>
          </p:cNvSpPr>
          <p:nvPr/>
        </p:nvSpPr>
        <p:spPr>
          <a:xfrm>
            <a:off x="609600" y="1336877"/>
            <a:ext cx="5032055" cy="13238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Arial" panose="020B0604020202020204" pitchFamily="34" charset="0"/>
              </a:rPr>
              <a:t>Усредненные фармакокинетические профили Хлоропирамина в плазме крови добровольцев после однократного приема 25 мг препарата Хлоропирамин ОЗОН (тест препарат) и Супрастин® (референс препарат)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17CE71-BF60-4089-A940-3DB593645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77" t="22305" r="56992" b="6183"/>
          <a:stretch/>
        </p:blipFill>
        <p:spPr>
          <a:xfrm>
            <a:off x="566129" y="2834279"/>
            <a:ext cx="4919891" cy="353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62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72BA9-3822-415B-A078-1EE90361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83" y="-40571"/>
            <a:ext cx="10515600" cy="93825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АЛЛЕРГИЧЕСКАЯ РЕАКЦИЯ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F45269-8B63-4BF1-80AF-D46D1D4F8F82}"/>
              </a:ext>
            </a:extLst>
          </p:cNvPr>
          <p:cNvSpPr/>
          <p:nvPr/>
        </p:nvSpPr>
        <p:spPr>
          <a:xfrm>
            <a:off x="1999190" y="3617593"/>
            <a:ext cx="26355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ГНТ - гиперчувствительность немедленного типа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328516F-2C58-4B64-B119-3DD480F23A86}"/>
              </a:ext>
            </a:extLst>
          </p:cNvPr>
          <p:cNvSpPr/>
          <p:nvPr/>
        </p:nvSpPr>
        <p:spPr>
          <a:xfrm>
            <a:off x="4881229" y="2234817"/>
            <a:ext cx="2462065" cy="9382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Аллергическая реакция по скорости развития</a:t>
            </a:r>
          </a:p>
        </p:txBody>
      </p:sp>
      <p:sp>
        <p:nvSpPr>
          <p:cNvPr id="5" name="Стрелка: изогнутая вправо 4">
            <a:extLst>
              <a:ext uri="{FF2B5EF4-FFF2-40B4-BE49-F238E27FC236}">
                <a16:creationId xmlns:a16="http://schemas.microsoft.com/office/drawing/2014/main" id="{8635B8F0-D19B-4E08-AA06-3ABCA326CDB3}"/>
              </a:ext>
            </a:extLst>
          </p:cNvPr>
          <p:cNvSpPr/>
          <p:nvPr/>
        </p:nvSpPr>
        <p:spPr>
          <a:xfrm>
            <a:off x="3527318" y="2271507"/>
            <a:ext cx="981225" cy="1209896"/>
          </a:xfrm>
          <a:prstGeom prst="curv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" name="Стрелка: изогнутая вправо 5">
            <a:extLst>
              <a:ext uri="{FF2B5EF4-FFF2-40B4-BE49-F238E27FC236}">
                <a16:creationId xmlns:a16="http://schemas.microsoft.com/office/drawing/2014/main" id="{0FCB08F7-F498-423B-80B7-948BF1B81CE6}"/>
              </a:ext>
            </a:extLst>
          </p:cNvPr>
          <p:cNvSpPr/>
          <p:nvPr/>
        </p:nvSpPr>
        <p:spPr>
          <a:xfrm flipH="1">
            <a:off x="7715980" y="2240640"/>
            <a:ext cx="903028" cy="128863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2DF309A-8DEF-43DF-A341-3F897349C882}"/>
              </a:ext>
            </a:extLst>
          </p:cNvPr>
          <p:cNvSpPr/>
          <p:nvPr/>
        </p:nvSpPr>
        <p:spPr>
          <a:xfrm>
            <a:off x="8174695" y="3686534"/>
            <a:ext cx="2458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ГЗТ - гиперчувствительность замедленного типа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163FFE-F832-410C-9EED-DEC3F45F0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44" t="11302" r="33522" b="14667"/>
          <a:stretch/>
        </p:blipFill>
        <p:spPr>
          <a:xfrm>
            <a:off x="4881229" y="4056413"/>
            <a:ext cx="2462066" cy="227817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DE18B9BB-A8B9-41F9-B8E9-1C2C92D9F51E}"/>
              </a:ext>
            </a:extLst>
          </p:cNvPr>
          <p:cNvSpPr txBox="1">
            <a:spLocks/>
          </p:cNvSpPr>
          <p:nvPr/>
        </p:nvSpPr>
        <p:spPr>
          <a:xfrm>
            <a:off x="262935" y="680308"/>
            <a:ext cx="11739155" cy="128863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Аллергические реакции - реакции гиперчувствительности иммунной системы, которые не имеют защитного значения для организма и развиваются в ответ на воздействие антигенов, которые называются аллергенами</a:t>
            </a:r>
          </a:p>
          <a:p>
            <a:r>
              <a:rPr lang="ru-RU" sz="1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Аллергены – вещества, вызывающие аллергическую реакцию</a:t>
            </a:r>
          </a:p>
          <a:p>
            <a:r>
              <a:rPr lang="ru-RU" sz="18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Организм, ткани и клетки, способные отвечать реакциями гиперчувствительности, называют сенсибилизированными, т.е. имеющими повышенную чувствительность к данному агенту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F15A304-0EF7-4F09-939B-CCF7C291E7C7}"/>
              </a:ext>
            </a:extLst>
          </p:cNvPr>
          <p:cNvSpPr/>
          <p:nvPr/>
        </p:nvSpPr>
        <p:spPr>
          <a:xfrm>
            <a:off x="200778" y="4492271"/>
            <a:ext cx="15913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Время возникновения после повторного контакта с аллергеном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3A69423-605A-4A21-9E4A-059767F84F1D}"/>
              </a:ext>
            </a:extLst>
          </p:cNvPr>
          <p:cNvSpPr/>
          <p:nvPr/>
        </p:nvSpPr>
        <p:spPr>
          <a:xfrm>
            <a:off x="1958780" y="4322994"/>
            <a:ext cx="27163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Немедленно, или через 15-20 </a:t>
            </a:r>
            <a:r>
              <a:rPr lang="ru-RU" sz="3200" u="sng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минут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FEACBE6-55A2-4C1A-A098-1D331C5C89B3}"/>
              </a:ext>
            </a:extLst>
          </p:cNvPr>
          <p:cNvSpPr/>
          <p:nvPr/>
        </p:nvSpPr>
        <p:spPr>
          <a:xfrm>
            <a:off x="8167494" y="4507685"/>
            <a:ext cx="3112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Через 24-48 </a:t>
            </a:r>
            <a:r>
              <a:rPr lang="ru-RU" sz="3200" u="sng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часов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0D29170-E3C3-4940-A6FD-36A95C7C537A}"/>
              </a:ext>
            </a:extLst>
          </p:cNvPr>
          <p:cNvSpPr/>
          <p:nvPr/>
        </p:nvSpPr>
        <p:spPr>
          <a:xfrm>
            <a:off x="262935" y="5666636"/>
            <a:ext cx="15946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Тип иммунной реакции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674A5F-571E-4E49-9257-7E327EC84C3A}"/>
              </a:ext>
            </a:extLst>
          </p:cNvPr>
          <p:cNvSpPr/>
          <p:nvPr/>
        </p:nvSpPr>
        <p:spPr>
          <a:xfrm>
            <a:off x="2012850" y="5480445"/>
            <a:ext cx="24506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Реакция </a:t>
            </a:r>
            <a:r>
              <a:rPr lang="ru-RU" u="sng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гуморального 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звена иммунитета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741B908-E77B-4809-85F6-16E967CFD2AE}"/>
              </a:ext>
            </a:extLst>
          </p:cNvPr>
          <p:cNvSpPr/>
          <p:nvPr/>
        </p:nvSpPr>
        <p:spPr>
          <a:xfrm>
            <a:off x="8190214" y="5466581"/>
            <a:ext cx="2702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Реакция </a:t>
            </a:r>
            <a:r>
              <a:rPr lang="ru-RU" u="sng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клеточного 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звена иммунитета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2EE13C75-0B9F-4F24-8A83-DF47970DF109}"/>
              </a:ext>
            </a:extLst>
          </p:cNvPr>
          <p:cNvCxnSpPr/>
          <p:nvPr/>
        </p:nvCxnSpPr>
        <p:spPr>
          <a:xfrm>
            <a:off x="147042" y="5374664"/>
            <a:ext cx="4396151" cy="0"/>
          </a:xfrm>
          <a:prstGeom prst="line">
            <a:avLst/>
          </a:prstGeom>
          <a:ln>
            <a:solidFill>
              <a:srgbClr val="00206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1B1A77B-84E4-4C31-9128-80E5582B9A79}"/>
              </a:ext>
            </a:extLst>
          </p:cNvPr>
          <p:cNvCxnSpPr/>
          <p:nvPr/>
        </p:nvCxnSpPr>
        <p:spPr>
          <a:xfrm>
            <a:off x="7538946" y="5347005"/>
            <a:ext cx="4396151" cy="0"/>
          </a:xfrm>
          <a:prstGeom prst="line">
            <a:avLst/>
          </a:prstGeom>
          <a:ln>
            <a:solidFill>
              <a:srgbClr val="00206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E09E1E7D-DC73-4CF8-ABF1-918765A7B315}"/>
              </a:ext>
            </a:extLst>
          </p:cNvPr>
          <p:cNvCxnSpPr/>
          <p:nvPr/>
        </p:nvCxnSpPr>
        <p:spPr>
          <a:xfrm>
            <a:off x="262935" y="4314538"/>
            <a:ext cx="4396151" cy="0"/>
          </a:xfrm>
          <a:prstGeom prst="line">
            <a:avLst/>
          </a:prstGeom>
          <a:ln>
            <a:solidFill>
              <a:srgbClr val="00206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12836FB1-A182-455C-B97B-F36FD9E52AB5}"/>
              </a:ext>
            </a:extLst>
          </p:cNvPr>
          <p:cNvCxnSpPr/>
          <p:nvPr/>
        </p:nvCxnSpPr>
        <p:spPr>
          <a:xfrm>
            <a:off x="7525912" y="4332865"/>
            <a:ext cx="4396151" cy="0"/>
          </a:xfrm>
          <a:prstGeom prst="line">
            <a:avLst/>
          </a:prstGeom>
          <a:ln>
            <a:solidFill>
              <a:srgbClr val="00206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FE8832A9-BF77-4D3B-B83C-D1B60E8CCD20}"/>
              </a:ext>
            </a:extLst>
          </p:cNvPr>
          <p:cNvCxnSpPr>
            <a:cxnSpLocks/>
          </p:cNvCxnSpPr>
          <p:nvPr/>
        </p:nvCxnSpPr>
        <p:spPr>
          <a:xfrm>
            <a:off x="4669468" y="3643063"/>
            <a:ext cx="0" cy="2573958"/>
          </a:xfrm>
          <a:prstGeom prst="line">
            <a:avLst/>
          </a:prstGeom>
          <a:ln>
            <a:solidFill>
              <a:srgbClr val="00206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48E95266-E971-45D3-B070-D03F03C8BE8D}"/>
              </a:ext>
            </a:extLst>
          </p:cNvPr>
          <p:cNvCxnSpPr>
            <a:cxnSpLocks/>
          </p:cNvCxnSpPr>
          <p:nvPr/>
        </p:nvCxnSpPr>
        <p:spPr>
          <a:xfrm>
            <a:off x="7538945" y="3574624"/>
            <a:ext cx="0" cy="2573958"/>
          </a:xfrm>
          <a:prstGeom prst="line">
            <a:avLst/>
          </a:prstGeom>
          <a:ln>
            <a:solidFill>
              <a:srgbClr val="00206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9055D044-6C2B-4CA8-8612-3DFDAAD007AF}"/>
              </a:ext>
            </a:extLst>
          </p:cNvPr>
          <p:cNvCxnSpPr>
            <a:cxnSpLocks/>
          </p:cNvCxnSpPr>
          <p:nvPr/>
        </p:nvCxnSpPr>
        <p:spPr>
          <a:xfrm>
            <a:off x="1792166" y="3574624"/>
            <a:ext cx="0" cy="2573958"/>
          </a:xfrm>
          <a:prstGeom prst="line">
            <a:avLst/>
          </a:prstGeom>
          <a:ln>
            <a:solidFill>
              <a:srgbClr val="00206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5D9EFF6-18D6-4332-8F09-60F61BD2978F}"/>
              </a:ext>
            </a:extLst>
          </p:cNvPr>
          <p:cNvSpPr txBox="1"/>
          <p:nvPr/>
        </p:nvSpPr>
        <p:spPr>
          <a:xfrm>
            <a:off x="262935" y="6437264"/>
            <a:ext cx="83712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Тюкавкина С.Ю. и др. Реакция гиперчувствительности: механизм развития, клинические проявления, принципы диагностики (лекция). Клиническая лабораторная диагностика, №5 2014</a:t>
            </a:r>
          </a:p>
        </p:txBody>
      </p:sp>
    </p:spTree>
    <p:extLst>
      <p:ext uri="{BB962C8B-B14F-4D97-AF65-F5344CB8AC3E}">
        <p14:creationId xmlns:p14="http://schemas.microsoft.com/office/powerpoint/2010/main" val="1312270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13606-E18C-4AD6-A241-BFB26C81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6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КАЛЕНДАРЬ ЦВЕТЕНИЯ (ПЫЛЕНИЯ) РАСТЕНИЙ – КЛЮЧЕВЫХ АЛЛЕРГЕНОВ В ЦЕНТРАЛЬНОЙ ПОЛОСЕ РОССИИ</a:t>
            </a:r>
            <a:br>
              <a:rPr lang="ru-RU" b="1" dirty="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F2DCAF-A513-4107-AFE8-C6F93A3458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02" t="12318" r="32857" b="7047"/>
          <a:stretch/>
        </p:blipFill>
        <p:spPr>
          <a:xfrm>
            <a:off x="157379" y="1297577"/>
            <a:ext cx="5371583" cy="4824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C58A1-0676-4066-A428-0FB31A1B0241}"/>
              </a:ext>
            </a:extLst>
          </p:cNvPr>
          <p:cNvSpPr txBox="1"/>
          <p:nvPr/>
        </p:nvSpPr>
        <p:spPr>
          <a:xfrm>
            <a:off x="5663983" y="1690688"/>
            <a:ext cx="59999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/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Для средней полосы Европейской части России характерны три сезонных периода цветения растений:</a:t>
            </a: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Весенний период – период пыления ветроопыляемых деревьев (</a:t>
            </a:r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апрель – конец мая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).</a:t>
            </a: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Летний период – период пыления злаковых трав (</a:t>
            </a:r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июнь – конец июля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).</a:t>
            </a: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Летне-осенний период – период пыления сорных трав (</a:t>
            </a:r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конец июля – октябрь</a:t>
            </a: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)</a:t>
            </a:r>
          </a:p>
          <a:p>
            <a:pPr marL="341313"/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Сроки цветения растений могут на 7–14 дней отклоняться от календарных</a:t>
            </a:r>
          </a:p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F8BB57-7D23-4158-BEB7-63FEAD134F63}"/>
              </a:ext>
            </a:extLst>
          </p:cNvPr>
          <p:cNvSpPr/>
          <p:nvPr/>
        </p:nvSpPr>
        <p:spPr>
          <a:xfrm>
            <a:off x="285205" y="6122125"/>
            <a:ext cx="93290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Рубинштейн М. З. Пыльцевая аллергия: вечные российские вопросы. Астма и аллергия. 2003; (2): 6–7.</a:t>
            </a:r>
          </a:p>
          <a:p>
            <a:pPr marL="228600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Дикарева Т. В., Румянцев В. Ю. Картографический анализ распространения растений-аллергенов в России. Вестник Московского университета. Серия 5. География. 2015; (6): 34–40.</a:t>
            </a:r>
          </a:p>
        </p:txBody>
      </p:sp>
    </p:spTree>
    <p:extLst>
      <p:ext uri="{BB962C8B-B14F-4D97-AF65-F5344CB8AC3E}">
        <p14:creationId xmlns:p14="http://schemas.microsoft.com/office/powerpoint/2010/main" val="3233117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47062-BFE2-4A48-9CBE-E2FF1A61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01" y="-207688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ЧТО ТАКОЕ ПОЛЛИНОЗ И ЕГО ЭПИДЕМИОЛОГИЯ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CA41A4-7E46-445B-B8F5-FBD41BE030BE}"/>
              </a:ext>
            </a:extLst>
          </p:cNvPr>
          <p:cNvSpPr txBox="1"/>
          <p:nvPr/>
        </p:nvSpPr>
        <p:spPr>
          <a:xfrm>
            <a:off x="285829" y="948537"/>
            <a:ext cx="799602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2938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Поллиноз – сезонное аллергическое воспалительное заболевание, вызываемое пыльцой растений, проявляющееся клинически в виде аллергического ринита и конъюнктивита и иногда сопровождающееся развитием бронхиальной астмы и другими симптомами</a:t>
            </a:r>
            <a:r>
              <a:rPr lang="ru-RU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1. </a:t>
            </a:r>
          </a:p>
          <a:p>
            <a:pPr marL="642938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Начало болезни совпадает с периодом цветения растений, к пыльце которых у больного имеется аллергия, симптомы заболевания повторяются ежегодно в одно и то же время</a:t>
            </a:r>
            <a:r>
              <a:rPr lang="ru-RU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</a:t>
            </a:r>
          </a:p>
          <a:p>
            <a:pPr marL="357188">
              <a:spcBef>
                <a:spcPct val="0"/>
              </a:spcBef>
              <a:defRPr/>
            </a:pPr>
            <a:endParaRPr lang="ru-RU" baseline="30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357188">
              <a:spcBef>
                <a:spcPct val="0"/>
              </a:spcBef>
              <a:defRPr/>
            </a:pPr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В патогенезе развития поллиноза лежит аллергическая реакция немедленного типа</a:t>
            </a:r>
            <a:r>
              <a:rPr lang="ru-RU" b="1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</a:t>
            </a:r>
          </a:p>
          <a:p>
            <a:pPr marL="341313"/>
            <a:endParaRPr lang="ru-RU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В разных странах мира поллинозом болеют от 1,6 до 40,9 % населения, чаще – лица в возрасте 10–40 лет</a:t>
            </a:r>
            <a:r>
              <a:rPr lang="ru-RU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3</a:t>
            </a: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Среди горожан заболеваемость в 4–6 раз выше, чем у сельских жителей</a:t>
            </a:r>
            <a:r>
              <a:rPr lang="ru-RU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2</a:t>
            </a: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В РФ наиболее высокая распространенность поллиноза отмечается в Северо-Кавказском, Поволжском и Уральском регионах РФ (до 80 % от всех больных аллергическим ринитом)</a:t>
            </a:r>
          </a:p>
          <a:p>
            <a:pPr marL="627063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При популяционном исследовании, проведенном в Саратовской области, сезонный аллергический ринит регистрировался среди 28,3 % населения</a:t>
            </a:r>
            <a:r>
              <a:rPr lang="ru-RU" baseline="30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4</a:t>
            </a:r>
            <a:br>
              <a:rPr lang="ru-RU" dirty="0">
                <a:latin typeface="Bahnschrift Condensed" panose="020B0502040204020203" pitchFamily="34" charset="0"/>
              </a:rPr>
            </a:br>
            <a:b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</a:br>
            <a:endParaRPr lang="ru-RU" baseline="30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0DE77-C917-4364-9CA9-6C46DA51C54F}"/>
              </a:ext>
            </a:extLst>
          </p:cNvPr>
          <p:cNvSpPr txBox="1"/>
          <p:nvPr/>
        </p:nvSpPr>
        <p:spPr>
          <a:xfrm>
            <a:off x="748638" y="5315426"/>
            <a:ext cx="7420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Осипова Г.Л.  Поллиноз - аллергическое сезонное заболевание. РМЖ. 2000;3:151</a:t>
            </a:r>
          </a:p>
          <a:p>
            <a:pPr marL="228600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Горячкина Л.А., Передкова Е.В., Астафьева Н.Г. Поллинозы. Клиническая аллергология и иммунология. Руководство для практикующих врачей / Под ред. Л.А. Горячкиной, К.П. Кашкина. М., 2009. С. 351–62</a:t>
            </a:r>
          </a:p>
          <a:p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3.         Горячкина Л.А., Дробик О.С., Насунова А.Ю. Поллинозы: современный взгляд на проблему// Вестник семейной медицины 2012. № 1. С. 10–6.</a:t>
            </a:r>
          </a:p>
          <a:p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4.         Аллергический ринит и его влияние на астму (ARIA, 2008). Возможности использования в России новой версии документа // Росс. аллергол. журнал 2008. № 5. С. 3–6</a:t>
            </a:r>
            <a:b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</a:br>
            <a:endParaRPr lang="ru-RU" sz="1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B97C24-A3A6-4104-87EE-81588E514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95" t="36208" r="56051" b="19496"/>
          <a:stretch/>
        </p:blipFill>
        <p:spPr>
          <a:xfrm>
            <a:off x="8914040" y="-41555"/>
            <a:ext cx="3312443" cy="31076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05C136-03E6-4459-8B87-77FEFD6D3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74" t="20779" r="25674" b="29183"/>
          <a:stretch/>
        </p:blipFill>
        <p:spPr>
          <a:xfrm>
            <a:off x="8914040" y="1761369"/>
            <a:ext cx="3342809" cy="19109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356261-9E1E-4EFD-8AAB-0097A3659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7" t="17779" r="28905" b="35746"/>
          <a:stretch/>
        </p:blipFill>
        <p:spPr>
          <a:xfrm>
            <a:off x="8978889" y="2983664"/>
            <a:ext cx="3312443" cy="23317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9C1892-7F65-4D20-9C4D-FC55BB3A80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37" t="13206" r="23699" b="16728"/>
          <a:stretch/>
        </p:blipFill>
        <p:spPr>
          <a:xfrm>
            <a:off x="9011965" y="4947009"/>
            <a:ext cx="3246289" cy="191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88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2FEE566-E0A0-4259-8291-8E0150BE99BE}"/>
              </a:ext>
            </a:extLst>
          </p:cNvPr>
          <p:cNvSpPr/>
          <p:nvPr/>
        </p:nvSpPr>
        <p:spPr>
          <a:xfrm>
            <a:off x="993476" y="1275079"/>
            <a:ext cx="54763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отягощенная наследственность по атопическим заболеваниям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высокий уровень сывороточного IgE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курение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место рождения (зона высокой концентрации пыльцы)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месяц рождения (дети, рожденные в сезон пыления, имеют больший риск поллиноза)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низкая масса ребенка при рождении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раннее искусственное вскармливание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частые ОРЗ : вирусная инфекция является триггером для обострения аллергических заболеваний. ОРВИ на фоне аллергопатологии (даже скрытого течения) протекает тяжелее, характеризуется затяжным течением, резистентностью к традиционным схемам лечения ОРВИ и частым развитием осложнений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33A319B-98A5-4354-9CAA-1E1AFFC14E89}"/>
              </a:ext>
            </a:extLst>
          </p:cNvPr>
          <p:cNvSpPr txBox="1">
            <a:spLocks/>
          </p:cNvSpPr>
          <p:nvPr/>
        </p:nvSpPr>
        <p:spPr>
          <a:xfrm>
            <a:off x="993475" y="789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ФАКТОРЫ, СПОСОБСТВУЮЩИЕ ПЫЛЬЦЕВОЙ СЕНСИБИЛИЗАЦИИ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6B16C-2292-46BF-848E-5C05FDCEDF63}"/>
              </a:ext>
            </a:extLst>
          </p:cNvPr>
          <p:cNvSpPr txBox="1"/>
          <p:nvPr/>
        </p:nvSpPr>
        <p:spPr>
          <a:xfrm>
            <a:off x="993475" y="5643425"/>
            <a:ext cx="9615578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Осипова Г.Л.  Поллиноз - аллергическое сезонное заболевание. РМЖ. 2000;3:151</a:t>
            </a:r>
          </a:p>
          <a:p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Мигачева Н.Б. Пыльцевая аллергия и пыльцевая сенсибилизация: новый взгляд на старую проблему, Журнал «Аллергология и иммунология  в педиатрии» №1 , март 2022</a:t>
            </a:r>
          </a:p>
          <a:p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Горячкина Е.А. и другие. Лечение поллинозов, Журнал «Лечащий врач,»,  март 2004  </a:t>
            </a:r>
          </a:p>
          <a:p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И.Б. Анготоева, к.м.н., доцент кафедры оториноларингологии ГБОУ «ДПО РМАПО» Минздрава России, Москва; «Острые респираторные инфекции взгляд оториноларинголога», журнал «Медицинский совет» 4,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3D6F93-3765-4070-90EA-6A830B968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70" t="11321" r="32288" b="18592"/>
          <a:stretch/>
        </p:blipFill>
        <p:spPr>
          <a:xfrm>
            <a:off x="8773063" y="1404475"/>
            <a:ext cx="3147301" cy="217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91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F5055-8F94-4F94-87F1-B1B0E66B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34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МЕХАНИЗМ РАЗВИТИЯ НЕМЕДЛЕННОЙ АЛЛЕРГИЧЕСКОЙ РЕАКЦИИ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82CB3E-B58E-4F67-B52F-574CA471F3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4" t="11936" r="29606" b="18476"/>
          <a:stretch/>
        </p:blipFill>
        <p:spPr>
          <a:xfrm>
            <a:off x="749934" y="1042852"/>
            <a:ext cx="6069376" cy="3860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4EFB68-7427-4BF0-9497-F3D6B8A7D5A7}"/>
              </a:ext>
            </a:extLst>
          </p:cNvPr>
          <p:cNvSpPr txBox="1"/>
          <p:nvPr/>
        </p:nvSpPr>
        <p:spPr>
          <a:xfrm>
            <a:off x="7032170" y="1030807"/>
            <a:ext cx="47635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Иммунологическая стадия 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– начинается с момента первого контакта с антигеном и заключается в образовании антител (или сенсибилизированных лимфоцитов) и их накопление (процесс сенсибилизации)</a:t>
            </a:r>
          </a:p>
          <a:p>
            <a:r>
              <a:rPr lang="ru-RU" sz="1600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Результат: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организм становится чувствительным к определенному аллергену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4B773F-612F-47B1-801A-289C20CB2252}"/>
              </a:ext>
            </a:extLst>
          </p:cNvPr>
          <p:cNvSpPr txBox="1"/>
          <p:nvPr/>
        </p:nvSpPr>
        <p:spPr>
          <a:xfrm>
            <a:off x="7032170" y="2834451"/>
            <a:ext cx="4763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При повторном попадании 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в организм этого антигена происходит образование комплекса АГ+АТ</a:t>
            </a:r>
          </a:p>
          <a:p>
            <a:r>
              <a:rPr lang="ru-RU" sz="1600" b="1" u="sng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Стадия  патологической биохимических реа</a:t>
            </a:r>
            <a:r>
              <a:rPr lang="ru-RU" sz="1600" u="sng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кций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– </a:t>
            </a:r>
          </a:p>
          <a:p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Комплекс АГ+АТ запускает сложный механизм образования медиаторов воспаления, одна из ключевых ролей принадлежит гистамину</a:t>
            </a:r>
          </a:p>
          <a:p>
            <a:r>
              <a:rPr lang="ru-RU" sz="1600" b="1" u="sng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Патофизическая стадия </a:t>
            </a:r>
            <a:r>
              <a:rPr lang="ru-RU" sz="16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– ответная гиперэргическая реакция клеток, органов и тканей на образовавшиеся в предыдущей стадии  медиаторы.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C5DC323-BE75-465D-B206-8BAB2E558E8F}"/>
              </a:ext>
            </a:extLst>
          </p:cNvPr>
          <p:cNvSpPr/>
          <p:nvPr/>
        </p:nvSpPr>
        <p:spPr>
          <a:xfrm>
            <a:off x="624588" y="5180393"/>
            <a:ext cx="6658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Bahnschrift Condensed" panose="020B0502040204020203" pitchFamily="34" charset="0"/>
              </a:rPr>
              <a:t> Гистамин играет одну из ключевых ролей в развитии аллергических реакций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18FCCC0-CB05-451A-9E45-1C9A269A5791}"/>
              </a:ext>
            </a:extLst>
          </p:cNvPr>
          <p:cNvSpPr/>
          <p:nvPr/>
        </p:nvSpPr>
        <p:spPr>
          <a:xfrm>
            <a:off x="2995748" y="3074301"/>
            <a:ext cx="1915886" cy="18286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F96457-E685-4D09-B735-041C86956176}"/>
              </a:ext>
            </a:extLst>
          </p:cNvPr>
          <p:cNvSpPr txBox="1"/>
          <p:nvPr/>
        </p:nvSpPr>
        <p:spPr>
          <a:xfrm>
            <a:off x="749934" y="5827193"/>
            <a:ext cx="7420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Осипова Г.Л.  Поллиноз - аллергическое сезонное заболевание. РМЖ. 2000;3:151</a:t>
            </a:r>
          </a:p>
          <a:p>
            <a:pPr marL="228600" indent="-228600">
              <a:buAutoNum type="arabicPeriod"/>
            </a:pPr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Горячкина Л.А., Передкова Е.В., Астафьева Н.Г. Поллинозы. Клиническая аллергология и иммунология. Руководство для практикующих врачей / Под ред. Л.А. Горячкиной, К.П. Кашкина. М., 2009. С. 351–62</a:t>
            </a:r>
          </a:p>
          <a:p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3.         Горячкина Л.А., Дробик О.С., Насунова А.Ю. Поллинозы: современный взгляд на проблему// Вестник семейной медицины 2012. № 1. С. 10–6.</a:t>
            </a:r>
          </a:p>
          <a:p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4.         Аллергический ринит и его влияние на астму (ARIA, 2008). Возможности использования в России новой версии документа // Росс. аллергол. журнал 2008. № 5. С. 3–6</a:t>
            </a:r>
            <a:b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</a:br>
            <a:endParaRPr lang="ru-RU" sz="1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8949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382B47-364E-4863-A994-C0A1846FD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48" t="29841" r="34126" b="34028"/>
          <a:stretch/>
        </p:blipFill>
        <p:spPr>
          <a:xfrm>
            <a:off x="6679096" y="140369"/>
            <a:ext cx="2832895" cy="1251107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0D6A06B-5A80-4D64-9A8D-39DCC4967F26}"/>
              </a:ext>
            </a:extLst>
          </p:cNvPr>
          <p:cNvSpPr txBox="1">
            <a:spLocks/>
          </p:cNvSpPr>
          <p:nvPr/>
        </p:nvSpPr>
        <p:spPr>
          <a:xfrm>
            <a:off x="1005839" y="83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ГИСТАМИН И ЕГО РОЛЬ В ОРГАНИЗМЕ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B21B7-AFEE-40ED-81C4-FFD685D22A60}"/>
              </a:ext>
            </a:extLst>
          </p:cNvPr>
          <p:cNvSpPr txBox="1"/>
          <p:nvPr/>
        </p:nvSpPr>
        <p:spPr>
          <a:xfrm>
            <a:off x="824683" y="1314918"/>
            <a:ext cx="10237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Помимо физиологических функций, гистамин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участвует в развитии воспалительного процесса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ЛЮБОЙ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этиологии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05838" y="652406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Карева Е.Н. Выбор антигистаминного препарата: взгляд фармаколога. Русский Медицинский Журнал, 21.06.2016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F9685B5-3EE2-7C7C-2AE1-4066E91FFFF5}"/>
              </a:ext>
            </a:extLst>
          </p:cNvPr>
          <p:cNvCxnSpPr/>
          <p:nvPr/>
        </p:nvCxnSpPr>
        <p:spPr>
          <a:xfrm>
            <a:off x="1577427" y="931534"/>
            <a:ext cx="4752528" cy="0"/>
          </a:xfrm>
          <a:prstGeom prst="line">
            <a:avLst/>
          </a:prstGeom>
          <a:ln w="28575">
            <a:solidFill>
              <a:srgbClr val="F2A1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25">
            <a:extLst>
              <a:ext uri="{FF2B5EF4-FFF2-40B4-BE49-F238E27FC236}">
                <a16:creationId xmlns:a16="http://schemas.microsoft.com/office/drawing/2014/main" id="{5442228A-6705-56D9-E278-36E9BD0BEEC5}"/>
              </a:ext>
            </a:extLst>
          </p:cNvPr>
          <p:cNvSpPr/>
          <p:nvPr/>
        </p:nvSpPr>
        <p:spPr>
          <a:xfrm>
            <a:off x="977347" y="1981568"/>
            <a:ext cx="10237305" cy="442674"/>
          </a:xfrm>
          <a:prstGeom prst="roundRect">
            <a:avLst/>
          </a:prstGeom>
          <a:solidFill>
            <a:srgbClr val="FF9C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КЛИНИЧЕСКИЕ ПРОЯВЛЕНИЯ ЭФФЕКТОВ ГИСТАМИНА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32B3C1-43E0-B028-7AA7-47D8F942965D}"/>
              </a:ext>
            </a:extLst>
          </p:cNvPr>
          <p:cNvSpPr txBox="1"/>
          <p:nvPr/>
        </p:nvSpPr>
        <p:spPr>
          <a:xfrm>
            <a:off x="4865297" y="2464796"/>
            <a:ext cx="64468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Гистамин вызывает: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зу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д, чихание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с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екрецию слизистой носа. возникновение обильных слизистых выделений из носа, сокращение гладких мышц бронхов и кишечника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гиперемию тканей, дилатацию мелких кровеносных сосудов</a:t>
            </a:r>
            <a:endParaRPr lang="ru-RU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образование воспалительного отека (заложенность носа)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Не только при аллергических заболеваниях, но и при любых патологических процессах (травма, инфекции и др) с выраженным воспалительным компонентом </a:t>
            </a:r>
            <a:r>
              <a:rPr kumimoji="0" lang="ru-RU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ВСЕГДА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повышен уровень гистамина в организме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14F3AB8-9248-5867-EF17-EB8F09180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38" y="2605292"/>
            <a:ext cx="3463445" cy="384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604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47062-BFE2-4A48-9CBE-E2FF1A615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79880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Bahnschrift Condensed" panose="020B0502040204020203" pitchFamily="34" charset="0"/>
                <a:ea typeface="+mn-ea"/>
                <a:cs typeface="+mn-cs"/>
              </a:rPr>
              <a:t>КЛИНИЧЕСКАЯ КАРТИНА ПРИ ПОЛЛИНОЗАХ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CA41A4-7E46-445B-B8F5-FBD41BE030BE}"/>
              </a:ext>
            </a:extLst>
          </p:cNvPr>
          <p:cNvSpPr txBox="1"/>
          <p:nvPr/>
        </p:nvSpPr>
        <p:spPr>
          <a:xfrm>
            <a:off x="593529" y="846436"/>
            <a:ext cx="771444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>
              <a:spcBef>
                <a:spcPct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Двухфазная аллергическая реакция:</a:t>
            </a:r>
          </a:p>
          <a:p>
            <a:pPr marL="357188">
              <a:spcBef>
                <a:spcPct val="0"/>
              </a:spcBef>
              <a:defRPr/>
            </a:pPr>
            <a:endParaRPr lang="ru-RU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700088" indent="-342900">
              <a:spcBef>
                <a:spcPct val="0"/>
              </a:spcBef>
              <a:buAutoNum type="arabicPeriod"/>
              <a:defRPr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Реакция немедленного типа (за счет активации тучных клеток и секреции медиаторов воспаления) - начинается немедленно, возникают быстро проходящие симптомы: зуд в носу, зуд век, чихание, обильные отделения из носа, слезотечение, заложенность носовых путей</a:t>
            </a:r>
          </a:p>
          <a:p>
            <a:pPr marL="700088" indent="-342900">
              <a:spcBef>
                <a:spcPct val="0"/>
              </a:spcBef>
              <a:buAutoNum type="arabicPeriod"/>
              <a:defRPr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Поздняя фаза аллергического воспаления (обусловлена эозинофилами и Т-лимфоцитами, которые скапливаются в слизистой оболочке носа, конъюнктивы, бронхиального дерева )- возникает обычно через 6–8 часов, при которой все симптомы поллиноза утяжеляются.</a:t>
            </a:r>
          </a:p>
          <a:p>
            <a:pPr marL="700088" indent="-342900">
              <a:spcBef>
                <a:spcPct val="0"/>
              </a:spcBef>
              <a:buAutoNum type="arabicPeriod"/>
              <a:defRPr/>
            </a:pPr>
            <a:endParaRPr lang="ru-RU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  <a:p>
            <a:pPr marL="357188">
              <a:spcBef>
                <a:spcPct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Наиболее частыми проявлениями поллиноза являются:</a:t>
            </a:r>
          </a:p>
          <a:p>
            <a:pPr marL="642938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аллергический ринит (95–98 %)</a:t>
            </a:r>
          </a:p>
          <a:p>
            <a:pPr marL="642938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аллергический конъюнктивит (91–95 %)</a:t>
            </a:r>
          </a:p>
          <a:p>
            <a:pPr marL="642938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пыльцевая бронхиальная астма (30–40 % больных)</a:t>
            </a:r>
          </a:p>
          <a:p>
            <a:pPr marL="357188">
              <a:spcBef>
                <a:spcPct val="0"/>
              </a:spcBef>
              <a:defRPr/>
            </a:pPr>
            <a:r>
              <a:rPr lang="ru-RU" dirty="0">
                <a:solidFill>
                  <a:srgbClr val="002060"/>
                </a:solidFill>
                <a:latin typeface="Bahnschrift Condensed" panose="020B0502040204020203" pitchFamily="34" charset="0"/>
              </a:rPr>
              <a:t>Тяжесть сезонного обострения заболевания зависит от концентрации пыльцы в воздухе, длительности пыльцевого сезона, степени индивидуальной чувствительности.</a:t>
            </a:r>
          </a:p>
          <a:p>
            <a:pPr marL="357188">
              <a:spcBef>
                <a:spcPct val="0"/>
              </a:spcBef>
              <a:defRPr/>
            </a:pPr>
            <a:endParaRPr lang="ru-RU" baseline="30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0DE77-C917-4364-9CA9-6C46DA51C54F}"/>
              </a:ext>
            </a:extLst>
          </p:cNvPr>
          <p:cNvSpPr txBox="1"/>
          <p:nvPr/>
        </p:nvSpPr>
        <p:spPr>
          <a:xfrm>
            <a:off x="565758" y="6216499"/>
            <a:ext cx="36359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1. Осипова Г.Л.  Поллиноз - аллергическое сезонное заболевание. РМЖ. 2000;3:151</a:t>
            </a:r>
          </a:p>
          <a:p>
            <a:br>
              <a:rPr lang="ru-RU" sz="1000" dirty="0">
                <a:solidFill>
                  <a:srgbClr val="002060"/>
                </a:solidFill>
                <a:latin typeface="Bahnschrift Condensed" panose="020B0502040204020203" pitchFamily="34" charset="0"/>
              </a:rPr>
            </a:br>
            <a:endParaRPr lang="ru-RU" sz="1000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B97C24-A3A6-4104-87EE-81588E514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95" t="36208" r="56051" b="19496"/>
          <a:stretch/>
        </p:blipFill>
        <p:spPr>
          <a:xfrm>
            <a:off x="8690665" y="-24569"/>
            <a:ext cx="3535818" cy="310763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705C136-03E6-4459-8B87-77FEFD6D3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74" t="20779" r="25674" b="29183"/>
          <a:stretch/>
        </p:blipFill>
        <p:spPr>
          <a:xfrm>
            <a:off x="8690665" y="2229394"/>
            <a:ext cx="3501335" cy="22193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356261-9E1E-4EFD-8AAB-0097A3659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77" t="17779" r="28905" b="35746"/>
          <a:stretch/>
        </p:blipFill>
        <p:spPr>
          <a:xfrm>
            <a:off x="8690665" y="4394364"/>
            <a:ext cx="3499780" cy="24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7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22139</TotalTime>
  <Words>3609</Words>
  <Application>Microsoft Office PowerPoint</Application>
  <PresentationFormat>Широкоэкранный</PresentationFormat>
  <Paragraphs>367</Paragraphs>
  <Slides>23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Bahnschrift Condensed</vt:lpstr>
      <vt:lpstr>Calibri</vt:lpstr>
      <vt:lpstr>Calibri Light</vt:lpstr>
      <vt:lpstr>Office Theme</vt:lpstr>
      <vt:lpstr>Современный взгляд на поллинозы и место антигистаминных препаратов в их лечении</vt:lpstr>
      <vt:lpstr>НЕМНОГО ИСТОРИИ</vt:lpstr>
      <vt:lpstr>АЛЛЕРГИЧЕСКАЯ РЕАКЦИЯ</vt:lpstr>
      <vt:lpstr>КАЛЕНДАРЬ ЦВЕТЕНИЯ (ПЫЛЕНИЯ) РАСТЕНИЙ – КЛЮЧЕВЫХ АЛЛЕРГЕНОВ В ЦЕНТРАЛЬНОЙ ПОЛОСЕ РОССИИ </vt:lpstr>
      <vt:lpstr>ЧТО ТАКОЕ ПОЛЛИНОЗ И ЕГО ЭПИДЕМИОЛОГИЯ</vt:lpstr>
      <vt:lpstr>Презентация PowerPoint</vt:lpstr>
      <vt:lpstr>МЕХАНИЗМ РАЗВИТИЯ НЕМЕДЛЕННОЙ АЛЛЕРГИЧЕСКОЙ РЕАКЦИИ</vt:lpstr>
      <vt:lpstr>Презентация PowerPoint</vt:lpstr>
      <vt:lpstr>КЛИНИЧЕСКАЯ КАРТИНА ПРИ ПОЛЛИНОЗАХ</vt:lpstr>
      <vt:lpstr>Презентация PowerPoint</vt:lpstr>
      <vt:lpstr>АНТИГИСТАМИННЫЕ ПРЕПАРАТЫ, МНН И СВОЙСТВА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Исследование на биоэквивалентность препарата Цетиризин компании ОЗОН1 и референтного (оригинального) препарата сравнения </vt:lpstr>
      <vt:lpstr>Исследование на биоэквивалентность препарата Хлоропирамин компании ОЗОН1 и референтного (оригинального) препарата сравнения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Папина Дарья Павловна</dc:creator>
  <cp:lastModifiedBy>Полушко Марина</cp:lastModifiedBy>
  <cp:revision>411</cp:revision>
  <dcterms:created xsi:type="dcterms:W3CDTF">2023-03-27T12:08:58Z</dcterms:created>
  <dcterms:modified xsi:type="dcterms:W3CDTF">2024-03-27T12:32:44Z</dcterms:modified>
</cp:coreProperties>
</file>