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39" r:id="rId3"/>
    <p:sldId id="440" r:id="rId4"/>
    <p:sldId id="441" r:id="rId5"/>
    <p:sldId id="444" r:id="rId6"/>
    <p:sldId id="446" r:id="rId7"/>
    <p:sldId id="442" r:id="rId8"/>
    <p:sldId id="459" r:id="rId9"/>
    <p:sldId id="447" r:id="rId10"/>
    <p:sldId id="448" r:id="rId11"/>
    <p:sldId id="460" r:id="rId12"/>
    <p:sldId id="461" r:id="rId13"/>
    <p:sldId id="462" r:id="rId14"/>
    <p:sldId id="463" r:id="rId15"/>
    <p:sldId id="436" r:id="rId16"/>
    <p:sldId id="470" r:id="rId17"/>
    <p:sldId id="464" r:id="rId18"/>
    <p:sldId id="466" r:id="rId19"/>
    <p:sldId id="465" r:id="rId20"/>
    <p:sldId id="469" r:id="rId21"/>
    <p:sldId id="452" r:id="rId22"/>
    <p:sldId id="453" r:id="rId23"/>
    <p:sldId id="455" r:id="rId24"/>
    <p:sldId id="456" r:id="rId25"/>
    <p:sldId id="458" r:id="rId26"/>
    <p:sldId id="457" r:id="rId27"/>
    <p:sldId id="427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EBAC5694-105A-48CA-A92D-0047E2BCAAD0}">
          <p14:sldIdLst>
            <p14:sldId id="256"/>
            <p14:sldId id="439"/>
            <p14:sldId id="440"/>
            <p14:sldId id="441"/>
            <p14:sldId id="444"/>
            <p14:sldId id="446"/>
            <p14:sldId id="442"/>
            <p14:sldId id="459"/>
            <p14:sldId id="447"/>
            <p14:sldId id="448"/>
            <p14:sldId id="460"/>
            <p14:sldId id="461"/>
            <p14:sldId id="462"/>
            <p14:sldId id="463"/>
            <p14:sldId id="436"/>
            <p14:sldId id="470"/>
            <p14:sldId id="464"/>
            <p14:sldId id="466"/>
            <p14:sldId id="465"/>
            <p14:sldId id="469"/>
            <p14:sldId id="452"/>
            <p14:sldId id="453"/>
            <p14:sldId id="455"/>
            <p14:sldId id="456"/>
            <p14:sldId id="458"/>
            <p14:sldId id="457"/>
            <p14:sldId id="427"/>
          </p14:sldIdLst>
        </p14:section>
        <p14:section name="Раздел без заголовка" id="{20EC1336-0BF3-470A-85B1-A2DD6659A33C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31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D0A15-AEA0-4E1C-A8B0-D7DD20FD2C1A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3EB41-5EB9-4545-8115-C4432C86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1244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45263-4508-4F17-93F2-D2A89EDE69E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AAA5-ABB5-4DE1-B0CD-1C482C9B4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64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175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83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30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69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484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032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208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18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86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5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73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A9CD8-CCC7-4216-A4B8-0D8F2231D29D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DC35-8209-43A9-9468-1EEFE1E29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78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108" y="2147976"/>
            <a:ext cx="6908300" cy="1452185"/>
          </a:xfrm>
        </p:spPr>
        <p:txBody>
          <a:bodyPr anchor="t"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Аптеки медицинских организаций: современные реалии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8642" y="4774692"/>
            <a:ext cx="3943880" cy="1569253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Профессор кафедры управления и экономики фармации – базовой кафедры «Аптеки Плюс»</a:t>
            </a:r>
            <a:endParaRPr lang="ru-RU" sz="1400" dirty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 algn="l"/>
            <a:r>
              <a:rPr lang="ru-RU" sz="1400" b="1" dirty="0" err="1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Гладунова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Елена Павловна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53" y="0"/>
            <a:ext cx="3987647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68343" y="4090026"/>
            <a:ext cx="236010" cy="27679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13" y="145190"/>
            <a:ext cx="4039758" cy="1347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51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077200" y="6466114"/>
            <a:ext cx="4114800" cy="391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  <p:pic>
        <p:nvPicPr>
          <p:cNvPr id="9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620" b="9864"/>
          <a:stretch/>
        </p:blipFill>
        <p:spPr>
          <a:xfrm>
            <a:off x="155575" y="1265198"/>
            <a:ext cx="11627122" cy="5200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02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Результаты анкетирования специалистов аптек МО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077200" y="6466114"/>
            <a:ext cx="4114800" cy="391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https://remedium.ru/public/detail.php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89462" y="1513296"/>
          <a:ext cx="6594416" cy="236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7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Виды аптек медицинских организаций (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n=233)</a:t>
                      </a:r>
                      <a:endParaRPr lang="ru-RU" sz="1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732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Аптека готовых лекарственных препаратов 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61,4%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Производственная с правом изготовления асептических ЛП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21,9%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Другое 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6,4%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Производственная (без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права изготовления асептических ЛП)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6,0%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Аптечный пункт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4,3%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92038" y="4433977"/>
            <a:ext cx="4528868" cy="18978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Кабинет лекарственного обеспечения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Кабинет хранения и выдачи медикаментов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Лекарственное отделение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Лекарственный отдел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Медицинский склад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Склад лекарственных препаратов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Отделение обеспечения лекарственных препаратами и медицинскими изделиями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13472" y="4132053"/>
            <a:ext cx="2216988" cy="3623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Другое: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Содержимое 22"/>
          <p:cNvGraphicFramePr>
            <a:graphicFrameLocks noGrp="1"/>
          </p:cNvGraphicFramePr>
          <p:nvPr>
            <p:ph idx="1"/>
          </p:nvPr>
        </p:nvGraphicFramePr>
        <p:xfrm>
          <a:off x="7082287" y="1515075"/>
          <a:ext cx="4787660" cy="482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8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27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Категории товаров аптечного ассортимента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1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Лекарственные препараты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99,6%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6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Перевязочные средства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95,3%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4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Шприцы, иглы, 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инфузионные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системы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79,8%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2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Средства индивидуальной защиты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74,7%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1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Дезинфицирующие средства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73,0%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70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Шовный материал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64,8%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71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Предметы ухода за больными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63,1%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01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Медицинские изделия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59,2%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72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Изделия для диагностики 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in vitro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721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Лабораторные изделия из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пластика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53,2%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27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Лабораторная посуда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43,4%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71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Медицинские газы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42,9%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71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Медицинское оборудование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20,2%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27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ЛП, проходящие клинические испытания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9,0%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27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Другое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7,7%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208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87" y="1259458"/>
            <a:ext cx="3102716" cy="8281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algn="ctr"/>
            <a:endParaRPr lang="ru-RU" sz="1600" b="1" dirty="0" smtClean="0"/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«Номенклатура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работ и услуг в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здравоохранении»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>
                <a:latin typeface="Arial" pitchFamily="34" charset="0"/>
                <a:cs typeface="Arial" pitchFamily="34" charset="0"/>
              </a:rPr>
              <a:t>(утв.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Минздравсоцразвития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РФ 12.07.2004) </a:t>
            </a:r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9E59AF-56E3-2B0D-DFC3-8465F2F586C6}"/>
              </a:ext>
            </a:extLst>
          </p:cNvPr>
          <p:cNvSpPr txBox="1"/>
          <p:nvPr/>
        </p:nvSpPr>
        <p:spPr>
          <a:xfrm>
            <a:off x="3890514" y="1105660"/>
            <a:ext cx="8301486" cy="2689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marR="65405" algn="ctr">
              <a:spcBef>
                <a:spcPts val="600"/>
              </a:spcBef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5405" algn="ctr">
              <a:spcBef>
                <a:spcPts val="600"/>
              </a:spcBef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08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Фармацевтические работы</a:t>
            </a:r>
          </a:p>
          <a:p>
            <a:pPr marR="65405">
              <a:spcBef>
                <a:spcPts val="600"/>
              </a:spcBef>
            </a:pPr>
            <a:r>
              <a:rPr lang="ru-RU" sz="1200" b="1" spc="-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 Фармацевтические работы в медицинских учреждениях(организация)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08.01.01. Работы по обеспечению и снабжению подразделений МУ (МО) </a:t>
            </a:r>
            <a:r>
              <a:rPr lang="ru-RU" sz="1200" b="1" spc="-5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лекарственными средствами и средствами лекарственного применения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08.01.01.01.Составление месячных и годовых плановых заявок на лекарственные средства и средства лекарственного применения в МУ (МО)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08.01.02. Организация хранения ЛС и СЛП в МУ (МО)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08.01.03. Обеспечение контроля за соблюдением хранения ЛС и СЛП в отделениях и кабинетах  МУ (МО) 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08.01.05. Изготовление ЛС по рецептам врачей и прописям </a:t>
            </a:r>
            <a:r>
              <a:rPr lang="en-US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extempore </a:t>
            </a: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аптеке МУ (МО)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08.01.06. Выдача ЛС пациентам МУ (МО)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08.01.07 Работы по учету, хранению и выдаче НС, ПВ, ЯСВ в МУ (МО)</a:t>
            </a:r>
            <a:endParaRPr lang="ru-RU" sz="1200" spc="-5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65405">
              <a:spcBef>
                <a:spcPts val="600"/>
              </a:spcBef>
            </a:pPr>
            <a:endParaRPr lang="ru-RU" sz="1400" spc="-5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364551" y="1345720"/>
            <a:ext cx="500083" cy="55258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29E59AF-56E3-2B0D-DFC3-8465F2F586C6}"/>
              </a:ext>
            </a:extLst>
          </p:cNvPr>
          <p:cNvSpPr txBox="1"/>
          <p:nvPr/>
        </p:nvSpPr>
        <p:spPr>
          <a:xfrm>
            <a:off x="3876135" y="3959524"/>
            <a:ext cx="8114582" cy="25189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marR="65405" algn="ctr">
              <a:spcBef>
                <a:spcPts val="600"/>
              </a:spcBef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Статья 55 .</a:t>
            </a:r>
            <a:r>
              <a:rPr lang="ru-RU" sz="1200" b="1" dirty="0" smtClean="0"/>
              <a:t>Порядок розничной торговли лекарственными препаратами</a:t>
            </a:r>
          </a:p>
          <a:p>
            <a:pPr algn="ctr">
              <a:lnSpc>
                <a:spcPct val="110000"/>
              </a:lnSpc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Аптечные организации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индивидуальные предприниматели,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имеющие лицензию на фармацевтическую деятельность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наряду с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лекарственными препаратами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имеют право </a:t>
            </a:r>
            <a:r>
              <a:rPr lang="ru-RU" sz="12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приобретать и продавать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в том числе дистанционным способом, </a:t>
            </a:r>
          </a:p>
          <a:p>
            <a:pPr>
              <a:lnSpc>
                <a:spcPct val="110000"/>
              </a:lnSpc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медицинские изделия, дезинфицирующие средства, предметы и средства личной гигиены, посуду для медицинских целей, предметы и средства, предназначенные для ухода за больными, новорожденными и детьми, не достигшими возраста трех лет, очковую оптику и средства ухода за ней, минеральные воды, продукты лечебного, детского и диетического питания, биологически активные добавки, парфюмерные и косметические средства, медицинские и санитарно-просветительные печатные издания, предназначенные для пропаганды здорового образа жизни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772"/>
            <a:ext cx="645094" cy="6699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593584" y="6498454"/>
            <a:ext cx="3598416" cy="359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91" y="4396596"/>
            <a:ext cx="3102716" cy="1072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algn="ctr"/>
            <a:endParaRPr lang="ru-RU" sz="1600" b="1" dirty="0" smtClean="0"/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Федеральный закон от 12.04.2010 N 61-ФЗ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«Об обращении лекарственных средств» </a:t>
            </a:r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387555" y="4482859"/>
            <a:ext cx="500083" cy="55258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4037153"/>
            <a:ext cx="645094" cy="669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5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2096258"/>
            <a:ext cx="11356568" cy="7775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6.11.6 Больничные аптеки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6.11.6.1 Основная задача больничных аптек - обеспечение медицинской организации медикаментами, перевязочными материалами, предметами ухода за больными и другими изделиями медицинского назначения.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460375" y="1253356"/>
            <a:ext cx="11356568" cy="719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Минстроя России от 18.02.2014 N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58/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пр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«Об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утверждении свода правил "Здания и помещения медицинских организаций. Правила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проектирования»</a:t>
            </a:r>
            <a:endParaRPr lang="ru-RU" sz="15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6" y="1031397"/>
            <a:ext cx="750577" cy="779549"/>
          </a:xfrm>
          <a:prstGeom prst="rect">
            <a:avLst/>
          </a:prstGeom>
        </p:spPr>
      </p:pic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320" t="7578" r="3506" b="24275"/>
          <a:stretch/>
        </p:blipFill>
        <p:spPr>
          <a:xfrm>
            <a:off x="1110344" y="2873828"/>
            <a:ext cx="9222376" cy="38666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593584" y="6498454"/>
            <a:ext cx="3598416" cy="359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</p:spTree>
    <p:extLst>
      <p:ext uri="{BB962C8B-B14F-4D97-AF65-F5344CB8AC3E}">
        <p14:creationId xmlns="" xmlns:p14="http://schemas.microsoft.com/office/powerpoint/2010/main" val="27048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2096258"/>
            <a:ext cx="11356568" cy="7775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6.11.6 Больничные аптеки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6.11.6.1 Основная задача больничных аптек - обеспечение медицинской организации медикаментами, перевязочными материалами, предметами ухода за больными и другими изделиями медицинского назначения.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460375" y="1253356"/>
            <a:ext cx="11356568" cy="719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Минстроя России от 18.02.2014 N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58/</a:t>
            </a:r>
            <a:r>
              <a:rPr lang="ru-RU" sz="1500" b="1" dirty="0" err="1" smtClean="0">
                <a:latin typeface="Arial" pitchFamily="34" charset="0"/>
                <a:cs typeface="Arial" pitchFamily="34" charset="0"/>
              </a:rPr>
              <a:t>пр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«Об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утверждении свода правил "Здания и помещения медицинских организаций. Правила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проектирования»</a:t>
            </a:r>
            <a:endParaRPr lang="ru-RU" sz="15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6" y="1031397"/>
            <a:ext cx="750577" cy="779549"/>
          </a:xfrm>
          <a:prstGeom prst="rect">
            <a:avLst/>
          </a:prstGeom>
        </p:spPr>
      </p:pic>
      <p:pic>
        <p:nvPicPr>
          <p:cNvPr id="11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152" t="7878" r="3337" b="22475"/>
          <a:stretch/>
        </p:blipFill>
        <p:spPr>
          <a:xfrm>
            <a:off x="1084216" y="2997596"/>
            <a:ext cx="9832789" cy="36888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593584" y="6498454"/>
            <a:ext cx="3598416" cy="359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</p:spTree>
    <p:extLst>
      <p:ext uri="{BB962C8B-B14F-4D97-AF65-F5344CB8AC3E}">
        <p14:creationId xmlns="" xmlns:p14="http://schemas.microsoft.com/office/powerpoint/2010/main" val="24048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Результаты анкетирования специалистов аптек МО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3795" t="28621" r="53643" b="17456"/>
          <a:stretch>
            <a:fillRect/>
          </a:stretch>
        </p:blipFill>
        <p:spPr bwMode="auto">
          <a:xfrm>
            <a:off x="506027" y="1712722"/>
            <a:ext cx="4110361" cy="353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Скругленный прямоугольник 19"/>
          <p:cNvSpPr/>
          <p:nvPr/>
        </p:nvSpPr>
        <p:spPr>
          <a:xfrm>
            <a:off x="330504" y="5380555"/>
            <a:ext cx="4557323" cy="5674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Возрастная структура работников аптек МО (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n=233)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132717" y="1392527"/>
          <a:ext cx="6909758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51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для расчета штатной численности аптек МО (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n=233)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Письмо </a:t>
                      </a:r>
                      <a:r>
                        <a:rPr lang="ru-RU" sz="1200" b="1" dirty="0" err="1" smtClean="0">
                          <a:latin typeface="Arial" pitchFamily="34" charset="0"/>
                          <a:cs typeface="Arial" pitchFamily="34" charset="0"/>
                        </a:rPr>
                        <a:t>Минздравмедпрома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 РФ от 15.07.1994 N 31-6/107-6</a:t>
                      </a:r>
                    </a:p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«О методических рекомендациях по нормированию труда работников аптек лечебно-профилактических учреждений, утвержденных </a:t>
                      </a:r>
                      <a:r>
                        <a:rPr lang="ru-RU" sz="1200" b="1" dirty="0" err="1" smtClean="0">
                          <a:latin typeface="Arial" pitchFamily="34" charset="0"/>
                          <a:cs typeface="Arial" pitchFamily="34" charset="0"/>
                        </a:rPr>
                        <a:t>Минздравмедпромом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 РФ 14.07.1994»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(Данный документ носит рекомендательный характер и может быть использован в качестве основы для разработки систем нормирования труда)</a:t>
                      </a:r>
                      <a:endParaRPr lang="ru-RU" sz="1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16,7%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Приказ Минздрава СССР от 23.06.1983 N 758</a:t>
                      </a:r>
                    </a:p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«О Положении и штатах хозрасчетных межбольничных (больничных) аптек»</a:t>
                      </a:r>
                    </a:p>
                    <a:p>
                      <a:r>
                        <a:rPr lang="ru-RU" sz="1200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Утратил силу </a:t>
                      </a:r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- Приказ Минздрава России от 24.08.2020 N 889</a:t>
                      </a:r>
                    </a:p>
                    <a:p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«О признании не действующими на территории Российской Федерации отдельных актов СССР и утратившими силу отдельных актов РСФСР»</a:t>
                      </a:r>
                      <a:endParaRPr lang="ru-RU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9,0%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Приказ Минздрава СССР от 06.06.1979 N 600</a:t>
                      </a:r>
                    </a:p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«О штатных нормативах медицинского, фармацевтического, педагогического персонала и работников кухонь городских и детских городских больниц, расположенных в городах с населением свыше 25 тысяч человек»</a:t>
                      </a:r>
                    </a:p>
                    <a:p>
                      <a:r>
                        <a:rPr lang="ru-RU" sz="1200" b="0" i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Утратил силу </a:t>
                      </a:r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- Приказ Минздрава России от 16.09.2016 N 708</a:t>
                      </a:r>
                    </a:p>
                    <a:p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«О признании не действующими на территории Российской Федерации приказов Министерства здравоохранения СССР …»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4,7%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Затруднились с ответом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2,6%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Другое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2,1%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077200" y="6573328"/>
            <a:ext cx="4114800" cy="284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https://remedium.ru/public/detail.php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8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818" y="1200631"/>
            <a:ext cx="9299275" cy="7920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Письмо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Минздравмедпрома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РФ от 15.07.1994 N 31-6/107-6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 методических рекомендациях по нормированию труда работников аптек лечебно-профилактических учреждений, утвержденных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Минздравмедпромом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РФ 14.07.1994  г»</a:t>
            </a:r>
          </a:p>
          <a:p>
            <a:pPr algn="ctr"/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885208" y="6498454"/>
            <a:ext cx="3306792" cy="359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9" y="997766"/>
            <a:ext cx="612741" cy="636393"/>
          </a:xfrm>
          <a:prstGeom prst="rect">
            <a:avLst/>
          </a:prstGeom>
        </p:spPr>
      </p:pic>
      <p:pic>
        <p:nvPicPr>
          <p:cNvPr id="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0755" t="42300" r="34797" b="9923"/>
          <a:stretch>
            <a:fillRect/>
          </a:stretch>
        </p:blipFill>
        <p:spPr bwMode="auto">
          <a:xfrm>
            <a:off x="250166" y="2812210"/>
            <a:ext cx="4554748" cy="3735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Скругленный прямоугольник 17"/>
          <p:cNvSpPr/>
          <p:nvPr/>
        </p:nvSpPr>
        <p:spPr>
          <a:xfrm>
            <a:off x="224287" y="2182483"/>
            <a:ext cx="4606505" cy="483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Таблица пересчета количества отпущенных ГЛП и МИ в единицы трудоемкости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/>
          <a:srcRect l="30634" t="55979" r="34574" b="23403"/>
          <a:stretch>
            <a:fillRect/>
          </a:stretch>
        </p:blipFill>
        <p:spPr bwMode="auto">
          <a:xfrm>
            <a:off x="5287991" y="2743200"/>
            <a:ext cx="5244862" cy="1449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" name="Скругленный прямоугольник 19"/>
          <p:cNvSpPr/>
          <p:nvPr/>
        </p:nvSpPr>
        <p:spPr>
          <a:xfrm>
            <a:off x="5285117" y="2136476"/>
            <a:ext cx="5247736" cy="483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Таблица пересчета количества отпущенных ГЛФ изготовленных в аптеке по требованиям в единицы трудоемкости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/>
          <a:srcRect l="30749" t="49238" r="34797" b="27150"/>
          <a:stretch>
            <a:fillRect/>
          </a:stretch>
        </p:blipFill>
        <p:spPr bwMode="auto">
          <a:xfrm>
            <a:off x="5296619" y="4183811"/>
            <a:ext cx="5227608" cy="2251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63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70" y="2087632"/>
            <a:ext cx="3260785" cy="1828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2. Должности руководителей фармацевтических организаций: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2.1. Директор (заведующий, начальник) АО;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2.2. Заведующий складом организации оптовой торговли ЛС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2.3. Заместитель директора (заведующего, начальника) АО;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2.4. Заместитель заведующего складом организации оптовой торговли ЛС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460375" y="1253356"/>
            <a:ext cx="11356568" cy="719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Приказ Минздрава России от 02.05.2023 N 205н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«Об утверждении Номенклатуры должностей медицинских работников и фармацевтических работников»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6" y="1031397"/>
            <a:ext cx="750577" cy="7795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593584" y="6498454"/>
            <a:ext cx="3598416" cy="359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042" y="2076130"/>
            <a:ext cx="3450566" cy="18575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7. Должности специалистов с высшим фармацевтическим образованием (провизоры):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7.1. Провизор;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7.2. Провизор-аналитик;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7.3. Провизор-технолог. 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11. Должность специалиста со средним фармацевтическим образованием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(средний фармацевтический персонал) - фармацевт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483379" y="3993681"/>
            <a:ext cx="11356568" cy="336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Профессиональные стандарты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53" y="4376507"/>
            <a:ext cx="4134928" cy="24814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Минтруда России от 22.05.2017 N 428н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«Об утверждении профессионального стандарта "Специалист в области управления фармацевтической деятельностью»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Исследование рынка поставщиков товаров, работ и услуг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Определение оптимальных поставщиков, организация процесса закупок 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Заключение и контроль исполнения договоров на поставку товаров, работ и услуг 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Оценка эффективности ресурсного обеспечения фармацевтической организации </a:t>
            </a:r>
          </a:p>
          <a:p>
            <a:pPr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842" y="4365006"/>
            <a:ext cx="4134928" cy="24929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Минтруда России от 09.03.2016 N 91н «Об утверждении профессионального стандарта "Провизор»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Фармацевтическая экспертиза требований;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Таксировка требований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Регистрация требований в установленном порядке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 Отпуск лекарственных препаратов и других товаров аптечного ассортимента в подразделения медицинских организаций</a:t>
            </a:r>
          </a:p>
          <a:p>
            <a:pPr lvl="0">
              <a:buFont typeface="Wingdings" pitchFamily="2" charset="2"/>
              <a:buChar char="ü"/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Информирование врачей о новых современных ЛП, синонимах и аналогах, о возможных побочных действиях ЛП, их взаимодействии</a:t>
            </a:r>
          </a:p>
          <a:p>
            <a:pPr>
              <a:buFont typeface="Wingdings" pitchFamily="2" charset="2"/>
              <a:buChar char="ü"/>
            </a:pP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655" y="4336251"/>
            <a:ext cx="3502325" cy="2237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Минтруда России от 31.05.2021 N 349н «Об утверждении профессионального стандарта "Фармацевт»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Фармацевтическая экспертиза требований</a:t>
            </a:r>
          </a:p>
          <a:p>
            <a:pPr>
              <a:buFont typeface="Wingdings" pitchFamily="2" charset="2"/>
              <a:buChar char="ü"/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……..</a:t>
            </a:r>
          </a:p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576" y="2067504"/>
            <a:ext cx="5003322" cy="18575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4. Должности руководителей структурных подразделений ФО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4.1. Заведующий медицинским складом мобилизационного резерва;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4.2. Заведующий (начальник) структурного подразделения (отдела) АО;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4.2.1. Заместитель заведующего (начальника) структурного подразделения (отдела) АО;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4.3. Заведующий (начальник структурного подразделения (отдела) организации оптовой торговли ЛА.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4.3.1. Заместитель заведующего (начальника) структурного подразделения (отдела) организации оптовой торговли ЛС</a:t>
            </a:r>
            <a:endParaRPr lang="ru-RU" sz="11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8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1196646" y="1169314"/>
            <a:ext cx="9271156" cy="617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Порядки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оказания медицинской помощи,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утвержденные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статьей Закона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N 323-ФЗ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9" y="997766"/>
            <a:ext cx="612741" cy="636393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77" y="1928096"/>
            <a:ext cx="5122752" cy="1703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Минздрава России от 19.02.2021 N 116н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оказания медицинской помощи взрослому населению при онкологических заболеваниях» </a:t>
            </a:r>
            <a:endParaRPr lang="ru-RU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В Диспансерах коечной мощностью до 250 коек предусматриваются: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г) вспомогательные подразделения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нутрибольничная аптека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490" y="3750281"/>
            <a:ext cx="5564038" cy="21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Минздрава России от 20.06.2013 N 388н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оказания скорой, в том числе скорой специализированной, медицинской помощи» 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Зав.аптекой – на 1 станцию  СМП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Провизор-технолог – на 1 станцию СМП  + 1 – на каждые 300 тыс. выездов)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Фармацевт – 1 на 25 тыс. выездов в год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 на 50 тыс.выездов в год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+1  на каждые 100 тыс. выездов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490" y="1953447"/>
            <a:ext cx="5607169" cy="16610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Приказ Минздрава России от 30.12.2015 N 1034н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«Об утверждении Порядка оказания медицинской помощи по профилю «психиатрия-наркология» Порядка диспансерного наблюдения за лицами с психическими расстройствами и (или) расстройствами поведения, связанными с употреблением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психоактивных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веществ»</a:t>
            </a:r>
          </a:p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Зав аптекой – 1 на 100 коек и более</a:t>
            </a:r>
          </a:p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Провизор-технолог – 1 на 150 коек</a:t>
            </a:r>
          </a:p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Фармацевт – 1 на 100 коек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593584" y="6498454"/>
            <a:ext cx="3598416" cy="359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32" y="3742102"/>
            <a:ext cx="5158596" cy="22361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Минздрава России от 14.10.2022 N 668н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«Об утверждении Порядка оказания медицинской помощи при психических расстройствах и расстройствах поведения»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зав.аптекой – 1 должность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Зам.зав.аптекой – 1 на 1000 и более коек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Провизор-технолог – 1 на 500 коек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Фармацевт – 1 на 300 коек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Провизор-аналитик – 0,5 в больницах более 400 коек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 – в больницах более 1000 коек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1196646" y="1169314"/>
            <a:ext cx="9271156" cy="617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Порядки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оказания медицинской помощи,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утвержденные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статьей Закона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N 323-ФЗ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9" y="997766"/>
            <a:ext cx="612741" cy="636393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818" y="1890744"/>
            <a:ext cx="9299275" cy="5677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Минздравсоцразвития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России от 31.01.2012 N 69н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«Об утверждении порядка оказания медицинской помощи взрослым больным при инфекционных заболеваниях»</a:t>
            </a:r>
          </a:p>
          <a:p>
            <a:pPr algn="ctr"/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593584" y="6498454"/>
            <a:ext cx="3598416" cy="359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  <p:pic>
        <p:nvPicPr>
          <p:cNvPr id="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1292" t="41567" r="24726" b="21071"/>
          <a:stretch>
            <a:fillRect/>
          </a:stretch>
        </p:blipFill>
        <p:spPr bwMode="auto">
          <a:xfrm>
            <a:off x="2216989" y="2570671"/>
            <a:ext cx="6547449" cy="2320506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/>
          <a:srcRect l="21266" t="44679" r="24761" b="38668"/>
          <a:stretch>
            <a:fillRect/>
          </a:stretch>
        </p:blipFill>
        <p:spPr bwMode="auto">
          <a:xfrm>
            <a:off x="2216989" y="4908429"/>
            <a:ext cx="6547449" cy="112143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63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1982"/>
            <a:ext cx="10515600" cy="1097607"/>
          </a:xfrm>
        </p:spPr>
        <p:txBody>
          <a:bodyPr>
            <a:noAutofit/>
          </a:bodyPr>
          <a:lstStyle/>
          <a:p>
            <a:pPr marL="540000" algn="ctr"/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Актуальность вопроса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586" y="1513573"/>
            <a:ext cx="4993482" cy="18283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>
              <a:tabLst>
                <a:tab pos="270510" algn="l"/>
              </a:tabLs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данным Росздравнадзора, в России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  201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г. насчитывалось 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3408 аптек МО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70510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2019 г. –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4542 аптеки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(2419 аптеки готовых лекарственных форм (ГЛФ),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325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с правом изготовления асептических ЛП 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226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с правом изготовления ЛП,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1541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аптечный пункт 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аптечный киоск).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70510" algn="l"/>
              </a:tabLs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2020 г. –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2685 аптек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566057" y="1513572"/>
            <a:ext cx="5998029" cy="18283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marL="63500" marR="65405">
              <a:spcBef>
                <a:spcPts val="600"/>
              </a:spcBef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«Если врачи – это руки, ноги, голова, сердце и душа клиники, то аптека в ней, безусловно, - кровь и лимфа, поставляющая все необходимые ингредиенты для нормального функционирования этих органов»</a:t>
            </a: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1009753"/>
            <a:ext cx="807801" cy="838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8" y="1099529"/>
            <a:ext cx="797309" cy="828085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/>
          </p:cNvPicPr>
          <p:nvPr>
            <p:ph idx="1"/>
          </p:nvPr>
        </p:nvPicPr>
        <p:blipFill rotWithShape="1">
          <a:blip r:embed="rId5"/>
          <a:srcRect l="50333" t="42062" r="10815" b="5154"/>
          <a:stretch/>
        </p:blipFill>
        <p:spPr bwMode="auto">
          <a:xfrm>
            <a:off x="155575" y="3614057"/>
            <a:ext cx="4579711" cy="2688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4073" y="6268323"/>
            <a:ext cx="4557323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тендерных закупок ЛС, медоборудования и расходных материалов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522898" y="6495691"/>
            <a:ext cx="3669102" cy="362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https://www.hwcompany.ru/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/>
          <a:srcRect l="24724" t="22871" r="17512" b="24593"/>
          <a:stretch>
            <a:fillRect/>
          </a:stretch>
        </p:blipFill>
        <p:spPr bwMode="auto">
          <a:xfrm>
            <a:off x="5564038" y="3519575"/>
            <a:ext cx="6176513" cy="260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Скругленный прямоугольник 18"/>
          <p:cNvSpPr/>
          <p:nvPr/>
        </p:nvSpPr>
        <p:spPr>
          <a:xfrm>
            <a:off x="5624423" y="6274075"/>
            <a:ext cx="283809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Больничные организации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4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85" y="4994734"/>
            <a:ext cx="8876581" cy="9316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4. Должности руководителей структурных подразделений фармацевтических организаций: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4.2. Заведующий (начальник) структурного подразделения (отдела) аптечной организации;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4.2.1. Заместитель заведующего (начальника) структурного подразделения (отдела) аптечной организации…</a:t>
            </a:r>
            <a:endParaRPr lang="ru-RU" sz="1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451749" y="4212218"/>
            <a:ext cx="11356568" cy="719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Приказ Минздрава России от 02.05.2023 N 205н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«Об утверждении Номенклатуры должностей медицинских работников и фармацевтических работников»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388189" y="1190093"/>
            <a:ext cx="11589781" cy="8716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«Единые рекомендации по установлению на федеральном, региональном и местном уровнях систем оплаты труда работников государственных и муниципальных учреждений на 2024 год»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(утв. решением Российской трехсторонней комиссии по регулированию социально-трудовых отношений от 22.12.2023, протокол N 11</a:t>
            </a:r>
            <a:r>
              <a:rPr lang="ru-RU" sz="1400" dirty="0" smtClean="0"/>
              <a:t>) </a:t>
            </a:r>
            <a:endParaRPr lang="ru-RU" sz="1400" b="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748"/>
            <a:ext cx="750577" cy="779549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1" y="2179648"/>
            <a:ext cx="11481758" cy="18057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X. Особенности формирования систем оплаты труда работников государственных и муниципальных учреждений здравоохранения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о) формирование штатных расписаний учреждений здравоохранения осуществляется с учетом потребности в кадрах врачебного, среднего, младшего медицинского персонала, иных категорий работников, исходя из необходимости обеспечения качества и объемов оказываемых медицинских услуг с учетом рекомендуемых штатных нормативов медицинской организации, предусмотренных в порядках оказания медицинской помощи с учетом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Номенклатуры должностей медицинских работников и фармацевтических работников, утвержденной приказом Минздрава России от 2 мая 2023 г. N 205н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0" dirty="0"/>
          </a:p>
        </p:txBody>
      </p:sp>
      <p:sp>
        <p:nvSpPr>
          <p:cNvPr id="22" name="Стрелка вверх 21"/>
          <p:cNvSpPr/>
          <p:nvPr/>
        </p:nvSpPr>
        <p:spPr>
          <a:xfrm>
            <a:off x="5555410" y="3864636"/>
            <a:ext cx="552091" cy="3364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992036" y="6047117"/>
            <a:ext cx="10032521" cy="664234"/>
          </a:xfrm>
          <a:prstGeom prst="rect">
            <a:avLst/>
          </a:prstGeom>
          <a:solidFill>
            <a:schemeClr val="bg2"/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Письмо  ФФОМС от 04.06.2020 N 6136/30-4/4039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«Об оплате труда штатных фармацевтов и провизоров за счет средств обязательного медицинского страхования»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8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1213899" y="1315964"/>
            <a:ext cx="9620878" cy="4179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Хранение  лекарственных средств (статья 58 Федерального закона 61-ФЗ)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15" y="1919472"/>
            <a:ext cx="2769081" cy="1479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Минздрава России от 31.08.2016 N 646н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Правил надлежащей практики хранения и перевозки ЛП для медицинского применения»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347" y="1893593"/>
            <a:ext cx="2316275" cy="1479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Минздравсоцразвития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РФ от 23.08.2010 N 706н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Правил хранения ЛС» 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1503" y="1933849"/>
            <a:ext cx="3457840" cy="1479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«ОФС.1.1.0010. Общая фармакопейная статья. Хранение лекарственных средств»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(утв. и введена в действие Приказом Минздрава России от 20.07.2023 N 377)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(«Государственная фармакопея Российской Федерации. XV издание») 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88" y="1899343"/>
            <a:ext cx="2784978" cy="1479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30.04.2022 N 809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 хранении наркотических средств, психотропных веществ и их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прекурсоров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08" y="3509605"/>
            <a:ext cx="3062377" cy="17093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Минздрава России от 26.11.2021 N 1103н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специальных требований к условиям хранения наркотических и психотропных ЛС, предназначенных для медицинского применения»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567" y="3498102"/>
            <a:ext cx="4554746" cy="1703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Постановление Главного государственного санитарного врача РФ от 24.12.2020 N 44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санитарных правил СП 2.1.3678-20 "Санитарно-эпидемиологические 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услуг»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339" y="3489477"/>
            <a:ext cx="3807125" cy="17640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Главного государственного санитарного врача РФ от 28.01.2021 N 4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санитарных правил и норм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СанПиН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3.3686-21 «Санитарно-эпидемиологические требования по профилактике инфекционных болезней»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(Раздел 48 – Условия транспортирования и хранения ИЛП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3721" y="5378666"/>
            <a:ext cx="3743864" cy="12464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31.03.2022 N 526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"Об утверждении Правил перевозки наркотических средств, психотропных веществ и их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прекурсоров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на территории  РФ»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501" y="5335533"/>
            <a:ext cx="4140679" cy="128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«ОФС.1.1.0037. Общая фармакопейная статья. Перевозка лекарственных средств»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(утв. и введена в действие Приказом Минздрава России от 20.07.2023 N 377)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(«Государственная фармакопея РФ. XV издание)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(с 01.09.2023г.) 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3" y="988057"/>
            <a:ext cx="657834" cy="625084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06" y="5357003"/>
            <a:ext cx="3505200" cy="1250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15.10.2021 N 1752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Правил производства, переработки, хранения, реализации, приобретения, использования, перевозки и уничтожения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прекурсоров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НС и ПВ..»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974785" y="1315964"/>
            <a:ext cx="10575985" cy="4179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Отпуск лекарственных препаратов для медицинского применения (Федеральный закон 61-ФЗ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738558" y="6504316"/>
            <a:ext cx="3453442" cy="353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88" y="1899343"/>
            <a:ext cx="5588564" cy="1479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Минздрава России от 24.11.2021 N 1093н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Правил отпуска ЛП для медицинского применения аптечными организациями, индивидуальными предпринимателями, имеющими лицензию на осуществление фармацевтической деятельности,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медицинскими организациями, имеющими лицензию на осуществление фармацевтической деятельности, и их обособленными подразделениями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…»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198" y="1870586"/>
            <a:ext cx="6005507" cy="1485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Минздрава России от 24.11.2021 N 1094н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Порядка назначения ЛП, форм рецептурных бланков на ЛП, Порядка оформления указанных бланков, их учета и хранения, форм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 бланков рецептов, в том числе в форме электронных документов» 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65" y="3500981"/>
            <a:ext cx="5341273" cy="138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Статья 4 Федерального закона № 61-ФЗ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54)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требование медицинской организации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…- документ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установленной формы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который выписан медицинским работником …, имеющими на это право, и содержит в письменной форме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указание аптечной организации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… об отпуске лекарственного препарата или о его изготовлении и об отпуске для обеспечения лечебного процесса в медицинской организации.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720" y="3483727"/>
            <a:ext cx="2976113" cy="1398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Минздравсоцразвития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России от 12.02.2007 № 110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 порядке назначения и выписывания ЛП, изделий медицинского назначения и специализированных продуктов лечебного питания» 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5581292" y="3942272"/>
            <a:ext cx="32780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931653" y="4925684"/>
            <a:ext cx="431321" cy="301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8762" y="3480850"/>
            <a:ext cx="2711570" cy="1398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Письмо от 27.04.22  г.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N 25-4/3812</a:t>
            </a:r>
            <a:r>
              <a:rPr lang="ru-RU" sz="1100" i="1" dirty="0" smtClean="0">
                <a:latin typeface="Arial" pitchFamily="34" charset="0"/>
                <a:cs typeface="Arial" pitchFamily="34" charset="0"/>
              </a:rPr>
              <a:t> (дата в штампе, п. 15 приказа 1093н) 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Письмо  от 11.11.22 г.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№ 25-4/11281 </a:t>
            </a:r>
            <a:r>
              <a:rPr lang="ru-RU" sz="1100" i="1" dirty="0" smtClean="0">
                <a:latin typeface="Arial" pitchFamily="34" charset="0"/>
                <a:cs typeface="Arial" pitchFamily="34" charset="0"/>
              </a:rPr>
              <a:t>(п. 29, п. 5 Приказа 1093н – сроки хранения требований)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8882333" y="3930770"/>
            <a:ext cx="32780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8610" y="4981848"/>
            <a:ext cx="3761117" cy="1444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06.12.2011 N 402-ФЗ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«О бухгалтерском учете»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Приказ Минфина России от 30.03.2015 N 52н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«Об утверждении форм первичных учетных документов и регистров бухгалтерского учета, применяемых …государственными (муниципальными) учреждениями …»</a:t>
            </a:r>
          </a:p>
          <a:p>
            <a:pPr algn="ctr"/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6" y="914400"/>
            <a:ext cx="666459" cy="603849"/>
          </a:xfrm>
          <a:prstGeom prst="rect">
            <a:avLst/>
          </a:prstGeom>
        </p:spPr>
      </p:pic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39" y="5232014"/>
            <a:ext cx="2004204" cy="1358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Приказ Минздрава России от 22.04.2014 N 183н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Приказ Минздрава России от 01.09.2023 N 459н</a:t>
            </a:r>
          </a:p>
          <a:p>
            <a:endParaRPr lang="ru-RU" sz="1200" dirty="0" smtClean="0"/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258574" y="4896929"/>
            <a:ext cx="431321" cy="301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85" y="5229138"/>
            <a:ext cx="5848709" cy="13959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Постановление Правительства РФ от 30.11.2021 г. N 2117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(регистрация операций, связанных с оборотом НС и ПВ»)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Постановление Правительства РФ  от 28.10.2021 N 1846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(регистрация операций, связанных с оборотом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прекурсоров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НС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иПВ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Федеральный закон от 25.12.2023 N 670-ФЗ -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хранение журнала 5 лет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Минздрава России от 17.06.2013 г. N 378н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правил регистрации операций, связанных с обращением ЛС..(ПКУ)»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200" dirty="0" smtClean="0"/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3027870" y="2385639"/>
            <a:ext cx="5978105" cy="4179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Изготовление лекарственных препаратов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02" y="1173192"/>
            <a:ext cx="3174521" cy="10869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Минфина России от 13.01.2023 N 4н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Федерального стандарта бухгалтерского учета ФСБУ 28/2023 «Инвентаризация»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  01.04.2025 г.)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413" y="1155939"/>
            <a:ext cx="4130700" cy="11128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Минздравмедпрома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РФ от 15.07.1994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N 31-6/107-6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«О методических рекомендациях по нормированию труда работников аптек лечебно-профилактических учреждений»,  утвержденных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Минздравмедпромом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РФ 14.07.1994 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9" y="2917260"/>
            <a:ext cx="3781246" cy="123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Минздрава России от 22.05.2023 N 249н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правил изготовления и отпуска ЛП для медицинского применения аптечными организациями, имеющими лицензию на фармацевтическую деятельность»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498" y="1178944"/>
            <a:ext cx="4321836" cy="10639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Росархива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от 20.12.2019 N 236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Перечня типовых управленческих архивных документов, образующихся в процессе деятельности государственных органов…указанием сроков их хранения»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56" y="2041562"/>
            <a:ext cx="612741" cy="636393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08" y="4208346"/>
            <a:ext cx="3732363" cy="11055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Минздрава России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от 25.08.2023 N 448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общих фармакопейных статей и фармакопейных статей..» 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Начало действия документа - 25.08.2023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pPr algn="ctr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002658" y="4494363"/>
            <a:ext cx="32780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966" y="2863970"/>
            <a:ext cx="7565366" cy="24240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ОФС.1.8.0001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«Лекарственные препараты аптечного изготовления»,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ОФС.1.8.0003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 «Нестерильные лекарственные препараты аптечного изготовления в виде жидких лекарственных форм»,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ОФС.1.8.0004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«Нестерильные лекарственные препараты аптечного изготовления в виде мягких лекарственных форм»,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ОФС.1.8.0005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«Нестерильные лекарственные препараты аптечного изготовления в виде твёрдых лекарственных форм»,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ОФС.1.8.0006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«Стерильные лекарственные препараты аптечного изготовления»,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ОФС.1.8.0002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«Лекарственные препараты аптечного изготовления для детей»,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ОФС.1.4.1.004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3 «Выбор лекарственных форм для детей»,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ОФС.1.11.0004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1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Радиофармацевтические</a:t>
            </a:r>
            <a:r>
              <a:rPr lang="ru-RU" sz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лекарственные препараты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экстемпорального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изготовления»,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ОФС.1.8.0007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«Гомеопатические лекарственные препараты аптечного изготовления»,</a:t>
            </a: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ОФС.1.4.1.001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8 «Настои и отвары»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8" y="5483524"/>
            <a:ext cx="4721525" cy="8913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Минздрава России от 12.11.2020 N 1218н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Порядка изготовления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радиофармацевтических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лекарственных препаратов непосредственно в медицинских организациях»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838" y="5489275"/>
            <a:ext cx="6763109" cy="8683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Постановление Главного государственного санитарного врача РФ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от 07.07.2009 N 47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СанПиН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2.6.1.2523-09» (вместе с "НРБ-99/2009.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СанПиН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2.6.1.2523-09. Нормы радиационной безопасности. Санитарные правила и нормативы») 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738558" y="6504316"/>
            <a:ext cx="3453442" cy="353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="" xmlns:p14="http://schemas.microsoft.com/office/powerpoint/2010/main" val="463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2260120" y="1255579"/>
            <a:ext cx="7090913" cy="3058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Санитарные требования и производственный контроль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077200" y="6389914"/>
            <a:ext cx="4114800" cy="4680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81" y="1729688"/>
            <a:ext cx="5986731" cy="1703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Постановление Главного государственного санитарного врача РФ от 24.12.2020 г. N 44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 «Об утверждении санитарных правил </a:t>
            </a:r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СП 2.1.3678-20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«Санитарно-эпидемиологические требования к эксплуатации помещений, зданий, сооружений, оборудования и транспорта, а также условиям деятельности хозяйствующих субъектов, осуществляющих продажу товаров, выполнение работ или оказание услуг»</a:t>
            </a:r>
          </a:p>
          <a:p>
            <a:pPr algn="ctr"/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Раздел </a:t>
            </a:r>
            <a:r>
              <a:rPr lang="en-US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Общие требования; </a:t>
            </a:r>
          </a:p>
          <a:p>
            <a:pPr algn="ctr"/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Раздел </a:t>
            </a:r>
            <a:r>
              <a:rPr lang="en-US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СЭТ при предоставлении услуг  аптечными организациями</a:t>
            </a: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26" y="3498103"/>
            <a:ext cx="5049329" cy="15914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Постановление Главного государственного санитарного врача РФ от 28 01.2021 г. N 4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 «Об утверждении санитарных правил и норм </a:t>
            </a:r>
            <a:r>
              <a:rPr lang="ru-RU" sz="11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СанПиН</a:t>
            </a:r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3.3686-21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«Санитарно-эпидемиологические требования по профилактике инфекционных болезней»</a:t>
            </a:r>
          </a:p>
          <a:p>
            <a:pPr algn="ctr"/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Раздел3. СЭТ к организации и осуществлению дезинфекционной, </a:t>
            </a:r>
            <a:r>
              <a:rPr lang="ru-RU" sz="11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дератизационной</a:t>
            </a:r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 дезинсекционной деятельности </a:t>
            </a:r>
          </a:p>
          <a:p>
            <a:pPr algn="ctr"/>
            <a:r>
              <a:rPr lang="ru-RU" sz="11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Раздел 48 – Условия транспортирования и хранения ИЛП</a:t>
            </a:r>
          </a:p>
          <a:p>
            <a:pPr algn="ctr"/>
            <a:endParaRPr lang="ru-RU" sz="11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2883" y="3510951"/>
            <a:ext cx="6556075" cy="15182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Постановление Главного государственного санитарного врача РФ от 28.01.2021 г. N 3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«Об утверждении санитарных правил и норм </a:t>
            </a:r>
            <a:r>
              <a:rPr lang="ru-RU" sz="11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СанПиН</a:t>
            </a:r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2.1.3684-21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«Санитарно-эпидемиологические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мероприятий»</a:t>
            </a:r>
          </a:p>
          <a:p>
            <a:pPr algn="ctr"/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Раздел </a:t>
            </a:r>
            <a:r>
              <a:rPr lang="en-US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СЭТ к содержанию территорий  городских и сельских поселений</a:t>
            </a:r>
          </a:p>
          <a:p>
            <a:pPr algn="ctr"/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35" y="867286"/>
            <a:ext cx="657834" cy="625084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6254153" y="2303253"/>
            <a:ext cx="32780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082" y="1735439"/>
            <a:ext cx="5336875" cy="16604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Методические рекомендации МР 2.1.0246-21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«Методические рекомендации по обеспечению санитарно-эпидемиологических требований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мероприятий»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790" y="5163004"/>
            <a:ext cx="5624422" cy="1099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Постановление Главного государственного санитарного врача РФ от 2.12.2020 г. N 40 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«Об утверждении санитарных правил СП 2.2.3670-20 «Санитарно-эпидемиологические требования к условиям труда»</a:t>
            </a: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77" y="5174508"/>
            <a:ext cx="5775469" cy="11055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Постановление Главного государственного санитарного врача РФ от 28.01.2021 г. N 2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 «Об утверждении санитарных правил и норм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СанПиН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1.2.3685-21 «Гигиенические нормативы и требования к обеспечению безопасности и (или) безвредности для человека факторов среды обитания»</a:t>
            </a: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2260120" y="1255579"/>
            <a:ext cx="7090913" cy="3058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Санитарные требования и производственный контроль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402128" y="6495690"/>
            <a:ext cx="3789872" cy="362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80" y="1729688"/>
            <a:ext cx="6254151" cy="13585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1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Постановление Главного государственного санитарного врача РФ от 13.07.2001 г. N 18 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«О введении в действие санитарных правил - СП 1.1.1058-01» Санитарные правила СП 1.1.1058-01</a:t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1100" dirty="0" smtClean="0">
                <a:latin typeface="Arial" pitchFamily="34" charset="0"/>
                <a:cs typeface="Arial" pitchFamily="34" charset="0"/>
              </a:rPr>
              <a:t>«Организация и проведение производственного контроля за соблюдением санитарных правил и выполнением санитарно-противоэпидемических (профилактических) мероприятий» </a:t>
            </a:r>
          </a:p>
          <a:p>
            <a:pPr algn="ctr"/>
            <a:r>
              <a:rPr lang="ru-RU" sz="105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(не включено в Перечень Постановления Правительства РФ от 31.12.2020  г. № 2467)</a:t>
            </a:r>
          </a:p>
          <a:p>
            <a:pPr algn="ctr"/>
            <a:endParaRPr lang="ru-RU" sz="11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52" y="3213431"/>
            <a:ext cx="6231148" cy="11429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Приказ Министерства труда и социальной защиты РФ и Министерства здравоохранения РФ от 31.12.2020 г. N 988н/1420н 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«Об утверждении перечня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осмотры»</a:t>
            </a:r>
          </a:p>
          <a:p>
            <a:pPr algn="ctr"/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35" y="867286"/>
            <a:ext cx="657834" cy="625084"/>
          </a:xfrm>
          <a:prstGeom prst="rect">
            <a:avLst/>
          </a:prstGeom>
        </p:spPr>
      </p:pic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082" y="1735439"/>
            <a:ext cx="5336875" cy="13441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1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Постановление Главного государственного санитарного врача РФ  от 30.07.2002 г. N 26  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«О введении программ производственного контроля» </a:t>
            </a:r>
            <a:endParaRPr lang="ru-RU" sz="11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(не включено в Перечень Постановления Правительства РФ  от 31.12.2020 г. № 2467)</a:t>
            </a:r>
            <a:endParaRPr lang="ru-RU" sz="11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833" y="3800031"/>
            <a:ext cx="5357005" cy="5218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Федеральный закон от 28 декабря 2013 г. N 426-ФЗ «О специальной оценке условий труда»</a:t>
            </a: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37" y="4424010"/>
            <a:ext cx="6180910" cy="13901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Приказ Министерства здравоохранения РФ от 28.01.2021 г. N 29н</a:t>
            </a:r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«Об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осмотры»</a:t>
            </a: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459" y="3181803"/>
            <a:ext cx="5336875" cy="570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1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Методические рекомендации МР 2.2.0244-21</a:t>
            </a:r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Методические рекомендации по обеспечению санитарно-эпидемиологических требований к условиям труда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2210" y="4392378"/>
            <a:ext cx="5357005" cy="5218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Методические указания МУ 3.5.1.3674-20</a:t>
            </a:r>
          </a:p>
          <a:p>
            <a:pPr algn="ctr"/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«Обеззараживание рук медицинских работников и кожных покровов пациентов при оказании медицинской помощи» </a:t>
            </a: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708" y="5027857"/>
            <a:ext cx="5357005" cy="13729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Постановление Главного государственного санитарного врача РФ от 20.11.2020 г. N 36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 «Об утверждении санитарно-эпидемиологических правил СП 2.3.6.3668-20 «Санитарно-эпидемиологические требования к условиям деятельности торговых объектов и рынков, реализующих пищевую продукцию»</a:t>
            </a:r>
          </a:p>
          <a:p>
            <a:pPr algn="ctr"/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XI. Требования к личной гигиене работников торговых объектов</a:t>
            </a: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55" y="5873246"/>
            <a:ext cx="6190892" cy="8208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Федеральный закон от 2.01.2000 г. N 29-ФЗ «О качестве и безопасности пищевых продуктов»</a:t>
            </a: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Приказ Минздрава РФ от 290.06.2000 г. N 229 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«О профессиональной гигиенической подготовке и аттестации должностных лиц и работников организаций»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2260120" y="1255579"/>
            <a:ext cx="7090913" cy="3058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Обращение с медицинскими отходами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402128" y="6521570"/>
            <a:ext cx="3789872" cy="336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80" y="1729688"/>
            <a:ext cx="6254151" cy="6080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1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Федеральный закон от 24.06.1998 г. № 89-ФЗ </a:t>
            </a:r>
          </a:p>
          <a:p>
            <a:pPr algn="ctr"/>
            <a:r>
              <a:rPr lang="ru-RU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«Об отходах производства и потребления» </a:t>
            </a:r>
          </a:p>
          <a:p>
            <a:pPr algn="ctr"/>
            <a:endParaRPr lang="ru-RU" sz="12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26" y="2549196"/>
            <a:ext cx="6231148" cy="17553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Постановление Главного государственного санитарного врача РФ </a:t>
            </a:r>
          </a:p>
          <a:p>
            <a:pPr algn="ctr"/>
            <a:r>
              <a:rPr lang="ru-RU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от 28.01. 2021 г. N 3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 «Об утверждении санитарных правил и норм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СанПиН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2.1.3684-21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мероприятий»</a:t>
            </a:r>
          </a:p>
          <a:p>
            <a:pPr algn="ctr"/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35" y="867286"/>
            <a:ext cx="657834" cy="625084"/>
          </a:xfrm>
          <a:prstGeom prst="rect">
            <a:avLst/>
          </a:prstGeom>
        </p:spPr>
      </p:pic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082" y="1735438"/>
            <a:ext cx="5336875" cy="6281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1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Федеральный закон от 21.11.2011 г. N 323-ФЗ</a:t>
            </a:r>
          </a:p>
          <a:p>
            <a:pPr algn="ctr"/>
            <a:r>
              <a:rPr lang="ru-RU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«Об основах охраны здоровья граждан в Российской Федерации» 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955" y="3774152"/>
            <a:ext cx="5357005" cy="4872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33CC"/>
                </a:solidFill>
              </a:rPr>
              <a:t>Письмо </a:t>
            </a:r>
            <a:r>
              <a:rPr lang="ru-RU" sz="1100" b="1" dirty="0" err="1" smtClean="0">
                <a:solidFill>
                  <a:srgbClr val="0033CC"/>
                </a:solidFill>
              </a:rPr>
              <a:t>Роспотребнадзора</a:t>
            </a:r>
            <a:r>
              <a:rPr lang="ru-RU" sz="1100" b="1" dirty="0" smtClean="0">
                <a:solidFill>
                  <a:srgbClr val="0033CC"/>
                </a:solidFill>
              </a:rPr>
              <a:t> от 04.03.2021 г. № 02/4246-2021-30</a:t>
            </a:r>
          </a:p>
          <a:p>
            <a:pPr algn="ctr"/>
            <a:endParaRPr lang="ru-RU" sz="11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22" y="5269398"/>
            <a:ext cx="6180910" cy="13901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Приказ Минздрава России от 22.10.2021 N 1004н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инструкции по уничтожению наркотических средств и психотропных веществ, входящих в списки II и III перечня наркотических средств, психотропных веществ и их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прекурсоров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подлежащих контролю в Российской Федерации, дальнейшее использование которых в медицинской практике признано нецелесообразным»</a:t>
            </a: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206" y="2655590"/>
            <a:ext cx="5336875" cy="10106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1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Постановление Правительства РФ от 04.07.2012 г. № 681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 «Об утверждении критериев разделения медицинских отходов на классы по степени их эпидемиологической, токсикологической, радиационной опасности, а также негативного воздействия на среду обитания»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968" y="5272271"/>
            <a:ext cx="5357005" cy="1119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Постановление Правительства РФ от 15.09.2020 N 1447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«Об утверждении Правил уничтожения изъятых фальсифицированных лекарственных средств, недоброкачественных лекарственных средств и контрафактных лекарственных средств»</a:t>
            </a: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81" y="4425351"/>
            <a:ext cx="11723298" cy="741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1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Приказ Федеральной службы по надзору в сфере защиты прав потребителей и благополучия человека от 20.01.2022 г. N 18 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«Об утверждении форм проверочных листов …..применяемых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Роспотребнадзором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…при проведении плановых контрольных (надзорных) мероприятий (рейдовых осмотров, выездных проверок) при осуществлении федерального государственного санитарно-эпидемиологического контроля (надзора) за эксплуатацией...»</a:t>
            </a: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Вступил в силу с 1 марта 2022 г.  Приложение 11 (аптеки), Приложение 10 (</a:t>
            </a:r>
            <a:r>
              <a:rPr lang="ru-RU" sz="11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медицинские организации)</a:t>
            </a:r>
            <a:endParaRPr lang="ru-RU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20F780D-8A3C-3848-8504-7E5E4EB50A07}"/>
              </a:ext>
            </a:extLst>
          </p:cNvPr>
          <p:cNvSpPr txBox="1"/>
          <p:nvPr/>
        </p:nvSpPr>
        <p:spPr>
          <a:xfrm>
            <a:off x="1163869" y="3352601"/>
            <a:ext cx="9521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Благодарим за внимание!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66" y="119384"/>
            <a:ext cx="6430221" cy="2144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195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41672" y="1394564"/>
            <a:ext cx="9271156" cy="2382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marL="63500" marR="65405">
              <a:spcBef>
                <a:spcPts val="600"/>
              </a:spcBef>
            </a:pPr>
            <a:endParaRPr lang="ru-RU" sz="1200" dirty="0" smtClean="0"/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Фармацевтическая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деятельность, включающая в себя оптовую торговлю лекарственными средствами, их хранение, перевозку и (или) розничную торговлю лекарственными препаратами, в том числе дистанционным способом, их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отпуск, хранение,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перевозку, изготовление лекарственных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препаратов</a:t>
            </a:r>
          </a:p>
          <a:p>
            <a:pPr algn="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(п.33. статья 4, федеральный закон 61-ФЗ</a:t>
            </a:r>
            <a:r>
              <a:rPr lang="ru-RU" i="1" dirty="0" smtClean="0"/>
              <a:t>)</a:t>
            </a:r>
            <a:endParaRPr lang="ru-RU" b="0" i="1" dirty="0">
              <a:effectLst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105321"/>
            <a:ext cx="797309" cy="8280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077200" y="6389914"/>
            <a:ext cx="4114800" cy="4680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229" y="3964259"/>
            <a:ext cx="9731829" cy="22387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>
              <a:spcBef>
                <a:spcPts val="600"/>
              </a:spcBef>
              <a:tabLst>
                <a:tab pos="270510" algn="l"/>
              </a:tabLst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Аптечная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организация</a:t>
            </a:r>
            <a:r>
              <a:rPr lang="ru-RU" dirty="0">
                <a:latin typeface="Arial" pitchFamily="34" charset="0"/>
                <a:cs typeface="Arial" pitchFamily="34" charset="0"/>
              </a:rPr>
              <a:t> - организация,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структурное подразделение медицинской организации</a:t>
            </a:r>
            <a:r>
              <a:rPr lang="ru-RU" dirty="0">
                <a:latin typeface="Arial" pitchFamily="34" charset="0"/>
                <a:cs typeface="Arial" pitchFamily="34" charset="0"/>
              </a:rPr>
              <a:t>, осуществляющие розничную торговлю лекарственными препаратами, в том числе дистанционным способом, хранение, перевозку, изготовление и отпуск лекарственных препаратов для медицинского применения в соответствии с требованиями настоящего Федерального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закона</a:t>
            </a:r>
          </a:p>
          <a:p>
            <a:pPr algn="r">
              <a:spcBef>
                <a:spcPts val="600"/>
              </a:spcBef>
              <a:tabLst>
                <a:tab pos="270510" algn="l"/>
              </a:tabLst>
            </a:pPr>
            <a:r>
              <a:rPr lang="ru-RU" i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п.35.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статья 4, федеральный закон 61-ФЗ)</a:t>
            </a:r>
          </a:p>
          <a:p>
            <a:pPr algn="r">
              <a:spcBef>
                <a:spcPts val="600"/>
              </a:spcBef>
              <a:tabLst>
                <a:tab pos="270510" algn="l"/>
              </a:tabLs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77" y="3742300"/>
            <a:ext cx="750577" cy="779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82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554228" y="1394564"/>
            <a:ext cx="5951075" cy="14966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marL="63500" marR="65405">
              <a:spcBef>
                <a:spcPts val="600"/>
              </a:spcBef>
            </a:pPr>
            <a:endParaRPr lang="ru-RU" sz="1200" dirty="0" smtClean="0"/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Статья 53. Продажа, передача лекарственных средств организациями оптовой торговли лекарственными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средствами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(Федеральный закон от 12.04.2010 г. 61-ФЗ)</a:t>
            </a:r>
            <a:endParaRPr lang="ru-RU" sz="14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025997"/>
            <a:ext cx="797309" cy="8280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508275" y="6505303"/>
            <a:ext cx="3683726" cy="352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3189195"/>
            <a:ext cx="2898259" cy="3464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t" anchorCtr="0">
            <a:noAutofit/>
          </a:bodyPr>
          <a:lstStyle/>
          <a:p>
            <a:pPr algn="ctr">
              <a:tabLst>
                <a:tab pos="270510" algn="l"/>
              </a:tabLst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Минздравсоцразвития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 РФ от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27.07.2010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553н 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70510" algn="l"/>
              </a:tabLst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видов аптечных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организаций»</a:t>
            </a:r>
          </a:p>
          <a:p>
            <a:pPr algn="ctr">
              <a:tabLst>
                <a:tab pos="270510" algn="l"/>
              </a:tabLst>
            </a:pPr>
            <a:endParaRPr lang="ru-RU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 Аптека: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готовых лекарственных форм;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производственная;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с правом изготовления асептических лекарственных препаратов.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 Аптечный пункт.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 Аптечный киоск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7384868" y="1394564"/>
            <a:ext cx="4480559" cy="14966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marL="63500" marR="65405">
              <a:spcBef>
                <a:spcPts val="600"/>
              </a:spcBef>
            </a:pPr>
            <a:endParaRPr lang="ru-RU" sz="1200" dirty="0" smtClean="0"/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Статья 29. Продажа лекарственных средств организациями оптовой торговли лекарственными средствами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(Федеральный закон от 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22.06.1998 N 86-ФЗ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31" y="1062024"/>
            <a:ext cx="797309" cy="828085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961" y="3179557"/>
            <a:ext cx="4008588" cy="32551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t" anchorCtr="0">
            <a:noAutofit/>
          </a:bodyPr>
          <a:lstStyle/>
          <a:p>
            <a:pPr algn="ctr">
              <a:tabLst>
                <a:tab pos="270510" algn="l"/>
              </a:tabLs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Минздравсоцразвития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РФ от 03.05.2005 N 319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70510" algn="l"/>
              </a:tabLst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видов аптечных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учреждений»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Аптека: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готовых лекарственных форм;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производственная;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производственные с правом изготовления асептических препаратов; 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 больничная;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 межбольничная;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 учреждения здравоохранения;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гомеопатическая;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центральная, районная,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городская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9422683" y="2879283"/>
            <a:ext cx="653143" cy="264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598049" y="2924220"/>
            <a:ext cx="653143" cy="264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963911" y="2909591"/>
            <a:ext cx="653143" cy="264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636" y="3189195"/>
            <a:ext cx="4037735" cy="3464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t" anchorCtr="0">
            <a:noAutofit/>
          </a:bodyPr>
          <a:lstStyle/>
          <a:p>
            <a:pPr algn="ctr">
              <a:tabLst>
                <a:tab pos="270510" algn="l"/>
              </a:tabLs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Минздрава России от 31.07.2020 N 780н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70510" algn="l"/>
              </a:tabLs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видов аптечных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организаций»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Аптека как структурное подразделение медицинской организации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готовых лекарственных форм;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с правом изготовления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ЛП;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с правом изготовления асептических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ЛП;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с правом изготовления радиофармацевтических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ЛП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70510" algn="l"/>
              </a:tabLst>
            </a:pPr>
            <a:endParaRPr lang="ru-RU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70510" algn="l"/>
              </a:tabLst>
            </a:pP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053834" y="4660014"/>
            <a:ext cx="397802" cy="52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77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1213899" y="1315963"/>
            <a:ext cx="9271156" cy="617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Порядки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оказания медицинской помощи,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утвержденные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статьей Закона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N 323-ФЗ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8" y="997766"/>
            <a:ext cx="612741" cy="636393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2143758"/>
            <a:ext cx="3345710" cy="20108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Минздрава России от 19.02.2021 N 116н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оказания медицинской помощи взрослому населению при онкологических заболеваниях» </a:t>
            </a:r>
            <a:endParaRPr lang="ru-RU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В Диспансерах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предусматриваются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г) вспомогательные подразделения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нутрибольничная аптека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565" y="2143758"/>
            <a:ext cx="2600687" cy="20108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Минздрава России от 20.06.2013 N 388н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оказания скорой, в том числе скорой специализированной, медицинской помощи» 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рекомендуется предусмотреть: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аптека(аптечный склад)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645" y="4297624"/>
            <a:ext cx="2458611" cy="22829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Приказ Минздрава России от 20.10.2020 N 1130н</a:t>
            </a:r>
          </a:p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оказания медицинской помощи по профилю "акушерство и гинекология» 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структуре родильного дома 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перинатального центра)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 могут предусматриваться: 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аптека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97" y="4294108"/>
            <a:ext cx="2764724" cy="22829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Приказ Минздрава России от 05.02.2021 N 55н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«Об утверждении Порядка оказания медицинской помощи по профилю «</a:t>
            </a:r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детская онкология и гематология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Вступает в силу с 01.09.2024 г.</a:t>
            </a:r>
          </a:p>
          <a:p>
            <a:pPr algn="ctr"/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Аптека не предусмотрена даже в качестве рекомендованного структурного подразделения</a:t>
            </a:r>
            <a:endParaRPr lang="en-US" sz="11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975" y="2135690"/>
            <a:ext cx="2991924" cy="20136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Приказ Минздрава России от 30.12.2015 N 1034н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«Об утверждении Порядка оказания медицинской помощи по профилю «психиатрия-наркология» Порядка диспансерного наблюдения за лицами с психическими расстройствами и (или) расстройствами поведения, связанными с употреблением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психоактивных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веществ«»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3604" y="4271633"/>
            <a:ext cx="2776366" cy="22829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100" b="1" dirty="0" err="1" smtClean="0">
                <a:latin typeface="Arial" pitchFamily="34" charset="0"/>
                <a:cs typeface="Arial" pitchFamily="34" charset="0"/>
              </a:rPr>
              <a:t>Минздравсоцразвития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России от 31.01.2012 N 69н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«Об утверждении порядка оказания медицинской помощи взрослым больным при инфекционных заболеваниях»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Предусмотреть в том числе:</a:t>
            </a:r>
          </a:p>
          <a:p>
            <a:pPr algn="ctr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стерилизационное отделение</a:t>
            </a:r>
          </a:p>
          <a:p>
            <a:pPr algn="ctr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аптеку</a:t>
            </a:r>
          </a:p>
          <a:p>
            <a:pPr algn="ctr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пищеблок</a:t>
            </a:r>
          </a:p>
          <a:p>
            <a:pPr algn="ctr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прачечную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7773" y="4291651"/>
            <a:ext cx="3604084" cy="22955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Приказ Минздрава России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08.11.2012 N 689н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оказания медицинской помощи взрослому населению при заболевании, вызываемом вирусом иммунодефицита человека (ВИЧ-инфекции)»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обеспечения функций центра СПИД в его структуре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рекомендуется предусматривать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аптеку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593584" y="6498454"/>
            <a:ext cx="3598416" cy="359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819" y="2146048"/>
            <a:ext cx="2654423" cy="20136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Приказ Минздрава России от 14.10.2022 N 668н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«Об утверждении Порядка оказания медицинской помощи при психических расстройствах и расстройствах поведения»</a:t>
            </a:r>
          </a:p>
          <a:p>
            <a:pPr algn="ctr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рекомендуется предусмотреть: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аптеку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-8855"/>
            <a:ext cx="9066361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857" y="-8855"/>
            <a:ext cx="3160143" cy="11384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6596" y="1328468"/>
            <a:ext cx="42528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МЗ СССР от 23.06.1983 г.№ 758 «О положении штатах хозрасчетных межбольничных (больничных) аптек» </a:t>
            </a: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Приказ МЗ СССР  от 02.06.1987 г. № 747 «Об утверждении «Инструкции по учету медикаментов, перевязочных средств и изделий медицинского назначения в ЛПУ здравоохранения, состоящих на бюджете СССР»</a:t>
            </a:r>
          </a:p>
          <a:p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Приказ МЗ СССР от 30.08.1991 г. № 245 «О нормативах потребления этилового спирта для учреждений здравоохранения и социального обеспечения»</a:t>
            </a:r>
          </a:p>
          <a:p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Приказ Минздрава СССР от 06.06.1979 N 600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 штатных нормативах медицинского, фармацевтического, педагогического персонала и работников кухонь городских и детских городских больниц, расположенных в городах с населением свыше 25 тысяч человек»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6834" y="219806"/>
            <a:ext cx="8778110" cy="651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Недействующие нормативные документы, регулировавшие деятельность аптек МО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82552" y="1354347"/>
            <a:ext cx="40910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Приказ Министерства здравоохранения и медицинской промышленности РФ от 20.02.1995 № 35 «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 оплате труда работников здравоохранения Российской Федерации»</a:t>
            </a:r>
          </a:p>
          <a:p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Приложение 1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Разряды оплаты труда Единой тарифной сетки по должностям работников здравоохранения РФ:</a:t>
            </a:r>
          </a:p>
          <a:p>
            <a:endParaRPr lang="ru-RU" sz="1400" b="1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Работники аптечных учреждений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Провизор-интерн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Провизор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Фармацевт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Младший фармацевт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Продавец оптики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Фасовщица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Тарифно-квалификационные характеристики по должностям работников здравоохранения РФ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4203" y="1255611"/>
            <a:ext cx="379445" cy="3794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44" name="Овал 43"/>
          <p:cNvSpPr/>
          <p:nvPr/>
        </p:nvSpPr>
        <p:spPr>
          <a:xfrm>
            <a:off x="156952" y="2164222"/>
            <a:ext cx="379445" cy="3794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45" name="Овал 44"/>
          <p:cNvSpPr/>
          <p:nvPr/>
        </p:nvSpPr>
        <p:spPr>
          <a:xfrm>
            <a:off x="172799" y="3664481"/>
            <a:ext cx="370637" cy="3963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46" name="Овал 45"/>
          <p:cNvSpPr/>
          <p:nvPr/>
        </p:nvSpPr>
        <p:spPr>
          <a:xfrm>
            <a:off x="162230" y="4700772"/>
            <a:ext cx="379445" cy="3794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924" t="41839" r="22438" b="18827"/>
          <a:stretch/>
        </p:blipFill>
        <p:spPr>
          <a:xfrm>
            <a:off x="9049109" y="4037162"/>
            <a:ext cx="3142891" cy="2820838"/>
          </a:xfrm>
          <a:prstGeom prst="rect">
            <a:avLst/>
          </a:prstGeom>
        </p:spPr>
      </p:pic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4799" t="22078" r="54981" b="18249"/>
          <a:stretch>
            <a:fillRect/>
          </a:stretch>
        </p:blipFill>
        <p:spPr bwMode="auto">
          <a:xfrm>
            <a:off x="9023230" y="1135511"/>
            <a:ext cx="3168769" cy="328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4550200" y="1290463"/>
            <a:ext cx="379445" cy="3794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5409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02" y="1371600"/>
            <a:ext cx="3102716" cy="1095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algn="ctr"/>
            <a:endParaRPr lang="ru-RU" sz="1600" b="1" dirty="0" smtClean="0"/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«Номенклатура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работ и услуг в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здравоохранении»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(утв.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Минздравсоцразвития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РФ 12.07.2004) </a:t>
            </a:r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9E59AF-56E3-2B0D-DFC3-8465F2F586C6}"/>
              </a:ext>
            </a:extLst>
          </p:cNvPr>
          <p:cNvSpPr txBox="1"/>
          <p:nvPr/>
        </p:nvSpPr>
        <p:spPr>
          <a:xfrm>
            <a:off x="4313208" y="1252309"/>
            <a:ext cx="7617123" cy="2905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marR="65405" algn="ctr">
              <a:spcBef>
                <a:spcPts val="600"/>
              </a:spcBef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5405" algn="ctr">
              <a:spcBef>
                <a:spcPts val="600"/>
              </a:spcBef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08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Фармацевтические работы</a:t>
            </a:r>
          </a:p>
          <a:p>
            <a:pPr marR="65405">
              <a:spcBef>
                <a:spcPts val="600"/>
              </a:spcBef>
            </a:pPr>
            <a:r>
              <a:rPr lang="ru-RU" sz="1200" b="1" spc="-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 Фармацевтические работы в медицинских учреждениях(организация)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08.01.01. Работы по обеспечению и снабжению подразделений МУ (МО) </a:t>
            </a:r>
            <a:r>
              <a:rPr lang="ru-RU" sz="1200" b="1" spc="-5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лекарственными средствами и средствами лекарственного применения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08.01.01.01.Составление месячных и годовых плановых заявок на лекарственные средства и средства лекарственного применения в МУ (МО)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08.01.02. Организация хранения ЛС и СЛП в МУ (МО)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08.01.03. Обеспечение контроля за соблюдением хранения ЛС и СЛП в отделениях и кабинетах  МУ (МО) 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08.01.05. Изготовление ЛС по рецептам врачей и прописям </a:t>
            </a:r>
            <a:r>
              <a:rPr lang="en-US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extempore </a:t>
            </a: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аптеке МУ (МО)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08.01.06. Выдача ЛС пациентам МУ (МО)</a:t>
            </a:r>
          </a:p>
          <a:p>
            <a:pPr marR="65405">
              <a:spcBef>
                <a:spcPts val="600"/>
              </a:spcBef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08.01.07 Работы по учету, хранению и выдаче НС, ПВ, ЯСВ в МУ (МО)</a:t>
            </a:r>
            <a:endParaRPr lang="ru-RU" sz="1200" spc="-5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65405">
              <a:spcBef>
                <a:spcPts val="600"/>
              </a:spcBef>
            </a:pPr>
            <a:endParaRPr lang="ru-RU" sz="1400" spc="-5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6" y="885635"/>
            <a:ext cx="797309" cy="828085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901" y="2807142"/>
            <a:ext cx="3089963" cy="1109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Приказ Минздрава России от 13.10.2017 N 804н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«Об утверждении номенклатуры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медицинских услуг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883494" y="2449902"/>
            <a:ext cx="687178" cy="310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795872" y="1725282"/>
            <a:ext cx="500083" cy="55258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38" y="4408780"/>
            <a:ext cx="3049706" cy="1948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Постановление Правительства РФ от 31.03.2022 N 547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«Об утверждении Положения о лицензировании фармацевтической деятельности»</a:t>
            </a: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758491" y="5095335"/>
            <a:ext cx="500083" cy="55258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29E59AF-56E3-2B0D-DFC3-8465F2F586C6}"/>
              </a:ext>
            </a:extLst>
          </p:cNvPr>
          <p:cNvSpPr txBox="1"/>
          <p:nvPr/>
        </p:nvSpPr>
        <p:spPr>
          <a:xfrm>
            <a:off x="4307456" y="4382219"/>
            <a:ext cx="7657381" cy="2268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marR="65405" algn="ctr">
              <a:spcBef>
                <a:spcPts val="600"/>
              </a:spcBef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ПЕРЕЧЕНЬ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ВЫПОЛНЯЕМЫХ РАБОТ, ОКАЗЫВАЕМЫХ УСЛУГ, СОСТАВЛЯЮЩИХ 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ФАРМАЦЕВТИЧЕСКУЮ ДЕЯТЕЛЬНОСТЬ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2. Хранение лекарственных средств для медицинского применения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3. Хранение лекарственных препаратов для медицинского применения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4. Перевозка лекарственных средств для медицинского применения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5. Перевозка лекарственных препаратов для медицинского применения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7. Отпуск лекарственных препаратов для медицинского применения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8. Изготовление лекарственных препаратов для медицинского применения, за исключением изготовления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радиофармацевтических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лекарственных препаратов для медицинского применения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9. Изготовление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радиофармацевтических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лекарственных препаратов для медицинского применения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0" y="4057281"/>
            <a:ext cx="797309" cy="8280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593584" y="6498454"/>
            <a:ext cx="3598416" cy="359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</p:spTree>
    <p:extLst>
      <p:ext uri="{BB962C8B-B14F-4D97-AF65-F5344CB8AC3E}">
        <p14:creationId xmlns="" xmlns:p14="http://schemas.microsoft.com/office/powerpoint/2010/main" val="24855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Виды работ и услуг, выполняемых аптеками медицинских организаций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9E59AF-56E3-2B0D-DFC3-8465F2F586C6}"/>
              </a:ext>
            </a:extLst>
          </p:cNvPr>
          <p:cNvSpPr txBox="1"/>
          <p:nvPr/>
        </p:nvSpPr>
        <p:spPr>
          <a:xfrm>
            <a:off x="560716" y="1138687"/>
            <a:ext cx="6392175" cy="5572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marR="65405" algn="ctr">
              <a:spcBef>
                <a:spcPts val="600"/>
              </a:spcBef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5405"/>
            <a:endParaRPr lang="ru-RU" sz="1200" spc="-5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Экспертиза заявок поданных структурными подразделениями МО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Составление сводной заявки на закупку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технического задания на закупку, определение и обоснование начальной максимальной цены контракта,  формирование лотов, составление заявки на закупку (подготовка комплекта аукционной документации)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Заказ товаров в рамках заключенных контрактов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Приемка товаров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Хранение ЛС, МИ и т.д.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Изготовление лекарственных препаратов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Осуществление деятельности в части оборота наркотических и психотропных ЛП и </a:t>
            </a:r>
            <a:r>
              <a:rPr lang="ru-RU" sz="1200" spc="-5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прекурсоров</a:t>
            </a: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НС и ПВ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Отпуск в отделения ЛП,  т.д.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учета движения товарно-материальных запасов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Контроль за соблюдением условий хранения ЛС, МИ и т.д. в отделениях МО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Контроль за соблюдением сроков годности ЛС и МИ в структурных подразделениях МО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мероприятий по обнаружению и предотвращению распространения недоброкачественных, фальсифицированных и контрафактных ЛС в медицинской организации 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уничтожения ЛС и МИ ( в т.ч. НПЛП)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в разработке локальных нормативных документов, в части обращения ЛС и МИ в медицинской организации (положение о НС и ПВ, ПКУ, формирование запасов и …)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Предоставление информации врачам для врачей об имеющихся в аптеке и временно отсутствующих ЛП, поступлениях новых ЛП, </a:t>
            </a:r>
            <a:r>
              <a:rPr lang="ru-RU" sz="1200" spc="-5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дефектуре</a:t>
            </a: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ЛП на фармацевтическом рынке.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Предоставление консультативной и информационной помощи медицинским работников МО</a:t>
            </a:r>
          </a:p>
          <a:p>
            <a:pPr marR="65405">
              <a:buFont typeface="Wingdings" pitchFamily="2" charset="2"/>
              <a:buChar char="ü"/>
            </a:pPr>
            <a:r>
              <a:rPr lang="ru-RU" sz="1200" spc="-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в проведение клинических исследований</a:t>
            </a:r>
          </a:p>
          <a:p>
            <a:pPr marR="65405">
              <a:spcBef>
                <a:spcPts val="600"/>
              </a:spcBef>
            </a:pPr>
            <a:endParaRPr lang="ru-RU" sz="1200" spc="-5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65405">
              <a:spcBef>
                <a:spcPts val="600"/>
              </a:spcBef>
            </a:pPr>
            <a:endParaRPr lang="ru-RU" sz="1400" spc="-5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997"/>
            <a:ext cx="797309" cy="828085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D69D0F4F-63AE-3806-87E7-C8067FBE2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034" y="1268765"/>
            <a:ext cx="4986068" cy="8964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288000" tIns="144000" rIns="288000" bIns="144000" anchor="ctr" anchorCtr="0">
            <a:no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Постановление Правительства РФ от 31.03.2022 N 547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«Об утверждении Положения о лицензировании фармацевтической деятельности»</a:t>
            </a: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600"/>
              </a:spcBef>
              <a:tabLst>
                <a:tab pos="27051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29E59AF-56E3-2B0D-DFC3-8465F2F586C6}"/>
              </a:ext>
            </a:extLst>
          </p:cNvPr>
          <p:cNvSpPr txBox="1"/>
          <p:nvPr/>
        </p:nvSpPr>
        <p:spPr>
          <a:xfrm>
            <a:off x="7090913" y="2225616"/>
            <a:ext cx="4934310" cy="39508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marR="65405" algn="ctr">
              <a:spcBef>
                <a:spcPts val="600"/>
              </a:spcBef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ПЕРЕЧЕНЬ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ВЫПОЛНЯЕМЫХ РАБОТ, ОКАЗЫВАЕМЫХ УСЛУГ, СОСТАВЛЯЮЩИХ </a:t>
            </a:r>
          </a:p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ФАРМАЦЕВТИЧЕСКУЮ ДЕЯТЕЛЬНОСТЬ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2. Хранение лекарственных средств для медицинского применения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3. Хранение лекарственных препаратов для медицинского применения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4. Перевозка лекарственных средств для медицинского применения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5. Перевозка лекарственных препаратов для медицинского применения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7. Отпуск лекарственных препаратов для медицинского применения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8. Изготовление лекарственных препаратов для медицинского применения, за исключением изготовления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радиофармацевтических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лекарственных препаратов для медицинского применения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9. Изготовление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радиофармацевтических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лекарственных препаратов для медицинского применения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593584" y="6498454"/>
            <a:ext cx="3598416" cy="359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</p:spTree>
    <p:extLst>
      <p:ext uri="{BB962C8B-B14F-4D97-AF65-F5344CB8AC3E}">
        <p14:creationId xmlns="" xmlns:p14="http://schemas.microsoft.com/office/powerpoint/2010/main" val="24855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-8855"/>
            <a:ext cx="8778110" cy="1138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11" y="-8855"/>
            <a:ext cx="3413889" cy="1138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120"/>
            <a:ext cx="8778110" cy="651510"/>
          </a:xfrm>
        </p:spPr>
        <p:txBody>
          <a:bodyPr>
            <a:noAutofit/>
          </a:bodyPr>
          <a:lstStyle/>
          <a:p>
            <a:pPr marL="540000" algn="ctr"/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Особенности нормативно-правового  регулирования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vdomettem.ru/upload/iblock/84a/84a31c5b6be02a6a9b741cd86346ac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097451-DCA7-3725-FAF1-146B09FCB4BA}"/>
              </a:ext>
            </a:extLst>
          </p:cNvPr>
          <p:cNvSpPr txBox="1"/>
          <p:nvPr/>
        </p:nvSpPr>
        <p:spPr>
          <a:xfrm>
            <a:off x="8264106" y="6466114"/>
            <a:ext cx="3927893" cy="391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288000" tIns="144000" rIns="288000" bIns="144000" anchor="ctr" anchorCtr="0">
            <a:no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://publication.pravo.gov.ru/</a:t>
            </a:r>
          </a:p>
        </p:txBody>
      </p:sp>
      <p:pic>
        <p:nvPicPr>
          <p:cNvPr id="11" name="Объект 1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377" b="5394"/>
          <a:stretch/>
        </p:blipFill>
        <p:spPr>
          <a:xfrm>
            <a:off x="307975" y="1225371"/>
            <a:ext cx="11156859" cy="5240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44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амГМУ01цвет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66DB4"/>
      </a:accent1>
      <a:accent2>
        <a:srgbClr val="50B1BB"/>
      </a:accent2>
      <a:accent3>
        <a:srgbClr val="4AABE1"/>
      </a:accent3>
      <a:accent4>
        <a:srgbClr val="E62947"/>
      </a:accent4>
      <a:accent5>
        <a:srgbClr val="4BACC6"/>
      </a:accent5>
      <a:accent6>
        <a:srgbClr val="EC6655"/>
      </a:accent6>
      <a:hlink>
        <a:srgbClr val="595959"/>
      </a:hlink>
      <a:folHlink>
        <a:srgbClr val="BFBFBF"/>
      </a:folHlink>
    </a:clrScheme>
    <a:fontScheme name="СамГМУ шри0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5845</TotalTime>
  <Words>4297</Words>
  <Application>Microsoft Office PowerPoint</Application>
  <PresentationFormat>Произвольный</PresentationFormat>
  <Paragraphs>685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Аптеки медицинских организаций: современные реалии</vt:lpstr>
      <vt:lpstr>Актуальность вопроса</vt:lpstr>
      <vt:lpstr>Особенности нормативно-правового  регулирования</vt:lpstr>
      <vt:lpstr>Особенности нормативно-правового  регулирования</vt:lpstr>
      <vt:lpstr>Особенности нормативно-правового  регулирования</vt:lpstr>
      <vt:lpstr>Слайд 6</vt:lpstr>
      <vt:lpstr>Особенности нормативно-правового  регулирования</vt:lpstr>
      <vt:lpstr>Виды работ и услуг, выполняемых аптеками медицинских организаций</vt:lpstr>
      <vt:lpstr>Особенности нормативно-правового  регулирования</vt:lpstr>
      <vt:lpstr>Особенности нормативно-правового  регулирования</vt:lpstr>
      <vt:lpstr>Результаты анкетирования специалистов аптек МО</vt:lpstr>
      <vt:lpstr>Особенности нормативно-правового  регулирования</vt:lpstr>
      <vt:lpstr>Особенности нормативно-правового  регулирования</vt:lpstr>
      <vt:lpstr>Особенности нормативно-правового  регулирования</vt:lpstr>
      <vt:lpstr>Результаты анкетирования специалистов аптек МО</vt:lpstr>
      <vt:lpstr>Особенности нормативно-правового  регулирования</vt:lpstr>
      <vt:lpstr>Особенности нормативно-правового  регулирования</vt:lpstr>
      <vt:lpstr>Особенности нормативно-правового  регулирования</vt:lpstr>
      <vt:lpstr>Особенности нормативно-правового  регулирования</vt:lpstr>
      <vt:lpstr>Особенности нормативно-правового  регулирования</vt:lpstr>
      <vt:lpstr>Особенности нормативно-правового  регулирования</vt:lpstr>
      <vt:lpstr>Особенности нормативно-правового  регулирования</vt:lpstr>
      <vt:lpstr>Особенности нормативно-правового  регулирования</vt:lpstr>
      <vt:lpstr>Особенности нормативно-правового  регулирования</vt:lpstr>
      <vt:lpstr>Особенности нормативно-правового  регулирования</vt:lpstr>
      <vt:lpstr>Особенности нормативно-правового  регулирования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 СамГМУ</dc:creator>
  <cp:lastModifiedBy>yurist</cp:lastModifiedBy>
  <cp:revision>200</cp:revision>
  <cp:lastPrinted>2024-05-23T13:23:17Z</cp:lastPrinted>
  <dcterms:created xsi:type="dcterms:W3CDTF">2021-04-12T06:23:54Z</dcterms:created>
  <dcterms:modified xsi:type="dcterms:W3CDTF">2024-05-31T09:25:41Z</dcterms:modified>
</cp:coreProperties>
</file>