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65" r:id="rId3"/>
    <p:sldId id="553" r:id="rId4"/>
    <p:sldId id="256" r:id="rId5"/>
    <p:sldId id="555" r:id="rId6"/>
    <p:sldId id="554" r:id="rId7"/>
    <p:sldId id="508" r:id="rId8"/>
    <p:sldId id="428" r:id="rId9"/>
    <p:sldId id="436" r:id="rId10"/>
    <p:sldId id="273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E5CDDE"/>
    <a:srgbClr val="D3BFCD"/>
    <a:srgbClr val="E0D2DC"/>
    <a:srgbClr val="6600CC"/>
    <a:srgbClr val="0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91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76E91-7E34-4863-AF0B-8D595D9B47D5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0A288-6439-4087-AD57-3F946A6C1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AA2064-ECEF-435C-B86D-3664B0F9DA8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45C23F85-A83E-8EB8-D637-789F43B952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19C19BF3-9C96-91FB-0AC2-F80E7B8395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EB6722D2-2C87-0D83-563F-145602BC34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A07CFF3-4DDA-A9D1-51E4-C18221D360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60264FDF-0F6B-4EE0-52BF-807EBF4B05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2CAAFBB-DBE8-7A04-F876-248CFF2102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yurist@apteka245.ru" TargetMode="External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katrenstyle.ru/articles/journal/check/riskovannaya_rabot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11188" y="2349500"/>
            <a:ext cx="7772400" cy="20796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b="1" dirty="0" err="1">
                <a:solidFill>
                  <a:srgbClr val="660066"/>
                </a:solidFill>
              </a:rPr>
              <a:t>Онлайн-конференция</a:t>
            </a:r>
            <a:r>
              <a:rPr lang="ru-RU" sz="4000" b="1" dirty="0">
                <a:solidFill>
                  <a:srgbClr val="660066"/>
                </a:solidFill>
              </a:rPr>
              <a:t> </a:t>
            </a:r>
            <a:br>
              <a:rPr lang="ru-RU" sz="4000" b="1" dirty="0">
                <a:solidFill>
                  <a:srgbClr val="660066"/>
                </a:solidFill>
              </a:rPr>
            </a:br>
            <a:r>
              <a:rPr lang="ru-RU" sz="3200" b="1" dirty="0">
                <a:solidFill>
                  <a:srgbClr val="660066"/>
                </a:solidFill>
              </a:rPr>
              <a:t>«Рациональное фармацевтическое консультирование в XXI веке: традиции, инновации, приоритеты»</a:t>
            </a:r>
            <a:endParaRPr lang="ru-RU" sz="3200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5373688"/>
            <a:ext cx="3271838" cy="1150937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1400" b="1" i="1" u="sng" dirty="0">
                <a:solidFill>
                  <a:srgbClr val="500050"/>
                </a:solidFill>
              </a:rPr>
              <a:t>Мероприятие  аккредитовано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1400" i="1" dirty="0">
                <a:solidFill>
                  <a:srgbClr val="500050"/>
                </a:solidFill>
              </a:rPr>
              <a:t>Координационным советом по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1400" i="1" dirty="0">
                <a:solidFill>
                  <a:srgbClr val="500050"/>
                </a:solidFill>
              </a:rPr>
              <a:t>развитию НМФО </a:t>
            </a:r>
            <a:r>
              <a:rPr lang="ru-RU" sz="1400" b="1" i="1" u="sng" dirty="0">
                <a:solidFill>
                  <a:srgbClr val="500050"/>
                </a:solidFill>
              </a:rPr>
              <a:t>с начислением 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1400" b="1" i="1" u="sng" dirty="0">
                <a:solidFill>
                  <a:srgbClr val="500050"/>
                </a:solidFill>
              </a:rPr>
              <a:t>4 балла его участникам</a:t>
            </a:r>
            <a:endParaRPr lang="ru-RU" sz="1400" b="1" dirty="0">
              <a:solidFill>
                <a:srgbClr val="50005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05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76250"/>
            <a:ext cx="33369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Прямоугольник 5"/>
          <p:cNvSpPr>
            <a:spLocks noChangeArrowheads="1"/>
          </p:cNvSpPr>
          <p:nvPr/>
        </p:nvSpPr>
        <p:spPr bwMode="auto">
          <a:xfrm>
            <a:off x="5786438" y="4714875"/>
            <a:ext cx="25717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003300"/>
                </a:solidFill>
                <a:latin typeface="Calibri" pitchFamily="34" charset="0"/>
              </a:rPr>
              <a:t>27 октября 2022 года</a:t>
            </a:r>
            <a:endParaRPr lang="ru-RU" sz="2000" dirty="0">
              <a:latin typeface="Calibri" pitchFamily="34" charset="0"/>
            </a:endParaRPr>
          </a:p>
        </p:txBody>
      </p:sp>
      <p:pic>
        <p:nvPicPr>
          <p:cNvPr id="2054" name="Рисунок 6" descr="25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0"/>
            <a:ext cx="2700337" cy="211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38" y="285750"/>
            <a:ext cx="252095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Прямоугольник 4"/>
          <p:cNvSpPr>
            <a:spLocks noChangeArrowheads="1"/>
          </p:cNvSpPr>
          <p:nvPr/>
        </p:nvSpPr>
        <p:spPr bwMode="auto">
          <a:xfrm>
            <a:off x="285734" y="2092745"/>
            <a:ext cx="87153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  <a:latin typeface="Calibri" pitchFamily="34" charset="0"/>
              </a:rPr>
              <a:t>Спасибо за внимание!</a:t>
            </a:r>
          </a:p>
        </p:txBody>
      </p:sp>
      <p:sp>
        <p:nvSpPr>
          <p:cNvPr id="20484" name="Прямоугольник 5"/>
          <p:cNvSpPr>
            <a:spLocks noChangeArrowheads="1"/>
          </p:cNvSpPr>
          <p:nvPr/>
        </p:nvSpPr>
        <p:spPr bwMode="auto">
          <a:xfrm>
            <a:off x="1357290" y="3143248"/>
            <a:ext cx="3286132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i="1" u="sng" dirty="0">
                <a:solidFill>
                  <a:srgbClr val="003300"/>
                </a:solidFill>
                <a:cs typeface="Times New Roman" pitchFamily="18" charset="0"/>
              </a:rPr>
              <a:t> </a:t>
            </a:r>
            <a:endParaRPr lang="en-US" b="1" i="1" u="sng" dirty="0">
              <a:solidFill>
                <a:srgbClr val="003300"/>
              </a:solidFill>
              <a:cs typeface="Times New Roman" pitchFamily="18" charset="0"/>
            </a:endParaRPr>
          </a:p>
          <a:p>
            <a:r>
              <a:rPr lang="ru-RU" b="1" i="1" u="sng" dirty="0">
                <a:solidFill>
                  <a:srgbClr val="003300"/>
                </a:solidFill>
                <a:cs typeface="Times New Roman" pitchFamily="18" charset="0"/>
              </a:rPr>
              <a:t>+7 (8482) 67-4</a:t>
            </a:r>
            <a:r>
              <a:rPr lang="en-US" b="1" i="1" u="sng" dirty="0">
                <a:solidFill>
                  <a:srgbClr val="003300"/>
                </a:solidFill>
                <a:cs typeface="Times New Roman" pitchFamily="18" charset="0"/>
              </a:rPr>
              <a:t>4</a:t>
            </a:r>
            <a:r>
              <a:rPr lang="ru-RU" b="1" i="1" u="sng" dirty="0">
                <a:solidFill>
                  <a:srgbClr val="003300"/>
                </a:solidFill>
                <a:cs typeface="Times New Roman" pitchFamily="18" charset="0"/>
              </a:rPr>
              <a:t>-</a:t>
            </a:r>
            <a:r>
              <a:rPr lang="en-US" b="1" i="1" u="sng" dirty="0">
                <a:solidFill>
                  <a:srgbClr val="003300"/>
                </a:solidFill>
                <a:cs typeface="Times New Roman" pitchFamily="18" charset="0"/>
              </a:rPr>
              <a:t>26</a:t>
            </a:r>
            <a:r>
              <a:rPr lang="ru-RU" b="1" i="1" u="sng" dirty="0">
                <a:solidFill>
                  <a:srgbClr val="003300"/>
                </a:solidFill>
                <a:cs typeface="Times New Roman" pitchFamily="18" charset="0"/>
              </a:rPr>
              <a:t> г.Тольятти</a:t>
            </a:r>
          </a:p>
          <a:p>
            <a:endParaRPr lang="ru-RU" b="1" i="1" u="sng" dirty="0">
              <a:solidFill>
                <a:srgbClr val="003300"/>
              </a:solidFill>
              <a:cs typeface="Times New Roman" pitchFamily="18" charset="0"/>
            </a:endParaRPr>
          </a:p>
          <a:p>
            <a:endParaRPr lang="ru-RU" b="1" i="1" u="sng" dirty="0">
              <a:solidFill>
                <a:srgbClr val="003300"/>
              </a:solidFill>
              <a:cs typeface="Times New Roman" pitchFamily="18" charset="0"/>
            </a:endParaRPr>
          </a:p>
          <a:p>
            <a:endParaRPr lang="ru-RU" b="1" i="1" u="sng" dirty="0">
              <a:solidFill>
                <a:srgbClr val="003300"/>
              </a:solidFill>
              <a:cs typeface="Times New Roman" pitchFamily="18" charset="0"/>
            </a:endParaRPr>
          </a:p>
          <a:p>
            <a:r>
              <a:rPr lang="ru-RU" b="1" i="1" u="sng" dirty="0">
                <a:solidFill>
                  <a:srgbClr val="003300"/>
                </a:solidFill>
                <a:cs typeface="Times New Roman" pitchFamily="18" charset="0"/>
              </a:rPr>
              <a:t>е</a:t>
            </a:r>
            <a:r>
              <a:rPr lang="en-US" b="1" i="1" u="sng" dirty="0">
                <a:solidFill>
                  <a:srgbClr val="003300"/>
                </a:solidFill>
                <a:cs typeface="Times New Roman" pitchFamily="18" charset="0"/>
              </a:rPr>
              <a:t>-mail</a:t>
            </a:r>
            <a:r>
              <a:rPr lang="ru-RU" b="1" i="1" u="sng" dirty="0">
                <a:solidFill>
                  <a:srgbClr val="003300"/>
                </a:solidFill>
                <a:cs typeface="Times New Roman" pitchFamily="18" charset="0"/>
              </a:rPr>
              <a:t>: </a:t>
            </a:r>
            <a:r>
              <a:rPr lang="en-US" b="1" i="1" u="sng" dirty="0">
                <a:solidFill>
                  <a:srgbClr val="0000FF"/>
                </a:solidFill>
                <a:cs typeface="Times New Roman" pitchFamily="18" charset="0"/>
                <a:hlinkClick r:id="rId3"/>
              </a:rPr>
              <a:t>yurist@apteka245.ru</a:t>
            </a:r>
            <a:endParaRPr lang="ru-RU" b="1" i="1" u="sng" dirty="0">
              <a:solidFill>
                <a:srgbClr val="0000FF"/>
              </a:solidFill>
              <a:cs typeface="Times New Roman" pitchFamily="18" charset="0"/>
            </a:endParaRPr>
          </a:p>
          <a:p>
            <a:endParaRPr lang="ru-RU" b="1" i="1" u="sng" dirty="0">
              <a:solidFill>
                <a:srgbClr val="0000FF"/>
              </a:solidFill>
              <a:cs typeface="Times New Roman" pitchFamily="18" charset="0"/>
            </a:endParaRPr>
          </a:p>
          <a:p>
            <a:endParaRPr lang="ru-RU" b="1" i="1" u="sng" dirty="0">
              <a:solidFill>
                <a:srgbClr val="0000FF"/>
              </a:solidFill>
              <a:cs typeface="Times New Roman" pitchFamily="18" charset="0"/>
            </a:endParaRPr>
          </a:p>
          <a:p>
            <a:r>
              <a:rPr lang="en-US" b="1" i="1" u="sng" dirty="0">
                <a:solidFill>
                  <a:srgbClr val="0000FF"/>
                </a:solidFill>
                <a:cs typeface="Times New Roman" pitchFamily="18" charset="0"/>
              </a:rPr>
              <a:t>https://sopha.ru</a:t>
            </a:r>
          </a:p>
          <a:p>
            <a:endParaRPr lang="en-US" b="1" i="1" u="sng" dirty="0">
              <a:solidFill>
                <a:srgbClr val="0000FF"/>
              </a:solidFill>
              <a:cs typeface="Times New Roman" pitchFamily="18" charset="0"/>
            </a:endParaRPr>
          </a:p>
        </p:txBody>
      </p:sp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357562"/>
            <a:ext cx="6111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4429132"/>
            <a:ext cx="6429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5286388"/>
            <a:ext cx="57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86446" y="3357562"/>
            <a:ext cx="2886871" cy="2867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286380" y="3000372"/>
            <a:ext cx="37147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Оплата членского взноса в ОО «СОФА»</a:t>
            </a:r>
            <a:endParaRPr kumimoji="0" lang="ru-RU" sz="1600" b="1" i="0" u="sng" strike="noStrike" cap="none" normalizeH="0" baseline="0" dirty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C9E554-EE5F-5D61-7100-F0859F917B46}"/>
              </a:ext>
            </a:extLst>
          </p:cNvPr>
          <p:cNvSpPr txBox="1"/>
          <p:nvPr/>
        </p:nvSpPr>
        <p:spPr>
          <a:xfrm>
            <a:off x="265112" y="173741"/>
            <a:ext cx="596240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>
              <a:defRPr/>
            </a:pPr>
            <a:r>
              <a:rPr lang="ru-RU" sz="2400" dirty="0">
                <a:solidFill>
                  <a:srgbClr val="FF0000"/>
                </a:solidFill>
              </a:rPr>
              <a:t>Наш девиз:  </a:t>
            </a:r>
          </a:p>
          <a:p>
            <a:pPr indent="457200">
              <a:defRPr/>
            </a:pPr>
            <a:endParaRPr lang="ru-RU" sz="2400" dirty="0">
              <a:solidFill>
                <a:srgbClr val="FF0000"/>
              </a:solidFill>
            </a:endParaRPr>
          </a:p>
          <a:p>
            <a:pPr indent="457200">
              <a:defRPr/>
            </a:pP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u="sng" dirty="0">
                <a:solidFill>
                  <a:srgbClr val="FF0000"/>
                </a:solidFill>
              </a:rPr>
              <a:t>«Профессионалы, объединяйтесь!»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0063" y="4214813"/>
            <a:ext cx="6500812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Гладкова Елена Валерьевна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ru-RU" sz="800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</a:br>
            <a:r>
              <a:rPr lang="ru-RU" sz="1400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президент общественной организации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«Самарская областная фармацевтическая ассоциация»,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i="1" dirty="0">
              <a:solidFill>
                <a:srgbClr val="0033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Председатель </a:t>
            </a:r>
            <a:r>
              <a:rPr lang="ru-RU" sz="14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аккредитационной</a:t>
            </a:r>
            <a:r>
              <a:rPr lang="ru-RU" sz="14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комиссии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по специальности «Фармация» по Самарской области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i="1" dirty="0">
              <a:solidFill>
                <a:srgbClr val="0033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генеральный директор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ООО «Аптека 245», </a:t>
            </a:r>
            <a:r>
              <a:rPr lang="ru-RU" sz="1400" i="1" dirty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г.Тольятти</a:t>
            </a:r>
          </a:p>
        </p:txBody>
      </p:sp>
      <p:pic>
        <p:nvPicPr>
          <p:cNvPr id="307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33369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3" descr="C:\Users\secretar\Desktop\Untitled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0"/>
            <a:ext cx="2087562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Прямоугольник 5"/>
          <p:cNvSpPr>
            <a:spLocks noChangeArrowheads="1"/>
          </p:cNvSpPr>
          <p:nvPr/>
        </p:nvSpPr>
        <p:spPr bwMode="auto">
          <a:xfrm>
            <a:off x="500063" y="2228671"/>
            <a:ext cx="79295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R="0" algn="ctr" rtl="0"/>
            <a:r>
              <a:rPr lang="ru-RU" sz="2400" b="1" i="0" u="none" strike="noStrike" baseline="0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Обзор новшеств законодательства в сфере фармацевтической деятельности и </a:t>
            </a:r>
          </a:p>
          <a:p>
            <a:pPr marR="0" algn="ctr" rtl="0"/>
            <a:r>
              <a:rPr lang="ru-RU" sz="2400" b="1" i="0" u="none" strike="noStrike" baseline="0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новостей фармацевтического рынка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181896" y="1700808"/>
            <a:ext cx="39098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i="1" u="sng" dirty="0">
                <a:solidFill>
                  <a:srgbClr val="0000FF"/>
                </a:solidFill>
              </a:rPr>
              <a:t>https://portal.egisz.rosminzdrav.ru/landing</a:t>
            </a:r>
            <a:endParaRPr lang="ru-RU" sz="1600" b="1" i="1" u="sng" dirty="0">
              <a:solidFill>
                <a:srgbClr val="0000FF"/>
              </a:solidFill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325809" y="279400"/>
            <a:ext cx="8492382" cy="5381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defRPr/>
            </a:pPr>
            <a:endParaRPr lang="ru-RU" b="1" dirty="0">
              <a:solidFill>
                <a:srgbClr val="660066"/>
              </a:solidFill>
              <a:ea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ru-RU" b="1" dirty="0">
                <a:solidFill>
                  <a:srgbClr val="660066"/>
                </a:solidFill>
                <a:ea typeface="Times New Roman" panose="02020603050405020304" pitchFamily="18" charset="0"/>
              </a:rPr>
              <a:t>Федеральный закон от 14.07.2022 N 275-ФЗ вносит изменения в Федеральный закон "Об охране здоровья граждан в РФ" </a:t>
            </a:r>
          </a:p>
          <a:p>
            <a:pPr lvl="0" algn="ctr">
              <a:defRPr/>
            </a:pPr>
            <a:r>
              <a:rPr lang="ru-RU" b="1" dirty="0">
                <a:solidFill>
                  <a:srgbClr val="660066"/>
                </a:solidFill>
                <a:ea typeface="Times New Roman" panose="02020603050405020304" pitchFamily="18" charset="0"/>
              </a:rPr>
              <a:t>от 21.11.2011 № 323-ФЗ (</a:t>
            </a:r>
            <a:r>
              <a:rPr lang="ru-RU" sz="1600" dirty="0">
                <a:solidFill>
                  <a:srgbClr val="660066"/>
                </a:solidFill>
                <a:ea typeface="Times New Roman" panose="02020603050405020304" pitchFamily="18" charset="0"/>
              </a:rPr>
              <a:t>персонифицированный учет </a:t>
            </a:r>
            <a:r>
              <a:rPr lang="ru-RU" sz="1600" dirty="0" err="1">
                <a:solidFill>
                  <a:srgbClr val="660066"/>
                </a:solidFill>
                <a:ea typeface="Times New Roman" panose="02020603050405020304" pitchFamily="18" charset="0"/>
              </a:rPr>
              <a:t>фармработников</a:t>
            </a:r>
            <a:r>
              <a:rPr lang="ru-RU" sz="1600" dirty="0">
                <a:solidFill>
                  <a:srgbClr val="660066"/>
                </a:solidFill>
                <a:ea typeface="Times New Roman" panose="02020603050405020304" pitchFamily="18" charset="0"/>
              </a:rPr>
              <a:t>)</a:t>
            </a:r>
            <a:endParaRPr lang="ru-RU" sz="1600" b="1" dirty="0">
              <a:solidFill>
                <a:srgbClr val="660066"/>
              </a:solidFill>
              <a:ea typeface="Times New Roman" panose="02020603050405020304" pitchFamily="18" charset="0"/>
            </a:endParaRPr>
          </a:p>
          <a:p>
            <a:pPr lvl="0" algn="ctr"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itchFamily="18" charset="0"/>
            </a:endParaRPr>
          </a:p>
          <a:p>
            <a:pPr lvl="0" algn="ctr"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u="sng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 1 марта 2023г</a:t>
            </a:r>
            <a:r>
              <a:rPr lang="ru-RU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Федеральный регистр медицинских работников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(ФРМР)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вносим личные данные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(СНИЛС, сведения об образовании, занимаемой должности и 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членстве в профессиональных НКО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)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сотрудников фармацевтических организаций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анализа кадрового состава и предоставления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специалистам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доступа к электронным сервисам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endParaRPr lang="ru-RU" sz="1600" b="1" dirty="0">
              <a:latin typeface="Times New Roman" panose="02020603050405020304" pitchFamily="18" charset="0"/>
              <a:ea typeface="+mn-ea"/>
              <a:cs typeface="Times New Roman" pitchFamily="18" charset="0"/>
            </a:endParaRPr>
          </a:p>
          <a:p>
            <a:pPr lvl="0" algn="ctr"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itchFamily="18" charset="0"/>
            </a:endParaRPr>
          </a:p>
          <a:p>
            <a:pPr lvl="0" algn="ctr">
              <a:defRPr/>
            </a:pPr>
            <a:r>
              <a:rPr kumimoji="0" lang="ru-RU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Федеральный реестр медицинских организаций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(ФРМО)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1" i="0" u="sng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регистрация для аптек с 12.04.22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110D557-337E-C82F-2F78-E75284EE4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5857875"/>
            <a:ext cx="18589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E7E69FBB-A51B-CCB6-8BAC-E3D41DC8C1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004" y="2146985"/>
            <a:ext cx="8487960" cy="65731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357166"/>
            <a:ext cx="85725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660066"/>
                </a:solidFill>
              </a:rPr>
              <a:t>Мораторий на проверки на 2023 год</a:t>
            </a:r>
          </a:p>
          <a:p>
            <a:pPr algn="just"/>
            <a:endParaRPr lang="ru-RU" sz="800" dirty="0"/>
          </a:p>
          <a:p>
            <a:pPr algn="just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Обеспечить подготовку следующего этапа реформы контрольно-надзорной деятельности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предусмотрев, в частности,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отмену контрольных (надзорных) мероприятий и проверок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проводимых в отношении субъектов предпринимательства,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деятельность которых не относится к чрезвычайно высокой и высокой категориям риска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причинения вреда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расширение применения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риск-ориентированного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подхода и внесение в законодательство Российской Федерации соответствующих изменений.» </a:t>
            </a: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Перечень Поручений Президента Российской Федерации </a:t>
            </a:r>
          </a:p>
          <a:p>
            <a:pPr algn="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от  20 июля 2022г. № Пр-1269 (п.1 «е») 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78761" y="2799596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Принято постановление Правительства </a:t>
            </a:r>
          </a:p>
          <a:p>
            <a:pPr algn="ctr"/>
            <a:r>
              <a:rPr lang="ru-RU" b="1" dirty="0"/>
              <a:t>Российской Федерации от 1 октября 2022 г. № 1743: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773222"/>
              </p:ext>
            </p:extLst>
          </p:nvPr>
        </p:nvGraphicFramePr>
        <p:xfrm>
          <a:off x="535753" y="3694400"/>
          <a:ext cx="828680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1504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Плановые</a:t>
                      </a:r>
                      <a:r>
                        <a:rPr lang="ru-RU" sz="16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проверки 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только в отношении объектов контроля отнесенных </a:t>
                      </a:r>
                      <a:r>
                        <a:rPr lang="ru-RU" sz="16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 чрезвычайно высокой и высокой категории рисков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5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71472" y="4447758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отношении аптечных организаций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может проводиться профилактический</a:t>
            </a:r>
            <a:r>
              <a:rPr lang="ru-RU" sz="1600" b="1" baseline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визит, </a:t>
            </a:r>
            <a:r>
              <a:rPr lang="ru-RU" sz="1600" b="0" baseline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которого нельзя отказаться, и в рамках которого </a:t>
            </a:r>
            <a:r>
              <a:rPr lang="ru-RU" sz="1600" b="1" baseline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допускается выдача предписаний, но нельзя оштрафовать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6F44C924-5F52-3FA1-AA95-4CC746DCA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5857875"/>
            <a:ext cx="18589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F4F07F-C5CE-EEE2-7D84-85CAC0F3B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00" y="133434"/>
            <a:ext cx="8229600" cy="994122"/>
          </a:xfrm>
        </p:spPr>
        <p:txBody>
          <a:bodyPr>
            <a:normAutofit/>
          </a:bodyPr>
          <a:lstStyle/>
          <a:p>
            <a:r>
              <a:rPr lang="ru-RU" sz="1800" b="1" i="0" dirty="0">
                <a:solidFill>
                  <a:srgbClr val="660066"/>
                </a:solidFill>
                <a:effectLst/>
                <a:latin typeface="+mn-lt"/>
              </a:rPr>
              <a:t>Постановление Правительства от 15 октября 2012 г. № 1043 </a:t>
            </a:r>
            <a:br>
              <a:rPr lang="ru-RU" sz="1800" b="1" i="0" dirty="0">
                <a:solidFill>
                  <a:srgbClr val="660066"/>
                </a:solidFill>
                <a:effectLst/>
                <a:latin typeface="+mn-lt"/>
              </a:rPr>
            </a:br>
            <a:r>
              <a:rPr lang="ru-RU" sz="1800" b="1" i="0" dirty="0">
                <a:solidFill>
                  <a:srgbClr val="660066"/>
                </a:solidFill>
                <a:effectLst/>
                <a:latin typeface="+mn-lt"/>
              </a:rPr>
              <a:t>"Об утверждении Положения о федеральном государственном надзоре </a:t>
            </a:r>
            <a:br>
              <a:rPr lang="ru-RU" sz="1800" b="1" i="0" dirty="0">
                <a:solidFill>
                  <a:srgbClr val="660066"/>
                </a:solidFill>
                <a:effectLst/>
                <a:latin typeface="+mn-lt"/>
              </a:rPr>
            </a:br>
            <a:r>
              <a:rPr lang="ru-RU" sz="1800" b="1" i="0" dirty="0">
                <a:solidFill>
                  <a:srgbClr val="660066"/>
                </a:solidFill>
                <a:effectLst/>
                <a:latin typeface="+mn-lt"/>
              </a:rPr>
              <a:t>в сфере обращения лекарственных средств"</a:t>
            </a:r>
            <a:r>
              <a:rPr lang="ru-RU" sz="1600" b="1" i="0" dirty="0">
                <a:solidFill>
                  <a:srgbClr val="660066"/>
                </a:solidFill>
                <a:effectLst/>
                <a:latin typeface="+mn-lt"/>
              </a:rPr>
              <a:t> </a:t>
            </a:r>
            <a:endParaRPr lang="ru-RU" sz="1600" b="1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D8EC69-7E48-C8B5-CF1A-D354B4ABC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404" y="1340835"/>
            <a:ext cx="8229600" cy="1872141"/>
          </a:xfrm>
        </p:spPr>
        <p:txBody>
          <a:bodyPr>
            <a:normAutofit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ru-RU" sz="1800" i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категории риска</a:t>
            </a:r>
            <a:r>
              <a:rPr lang="ru-RU" sz="1800" i="1" dirty="0"/>
              <a:t>:                              </a:t>
            </a:r>
            <a:r>
              <a:rPr lang="en-US" sz="1800" i="1" dirty="0">
                <a:solidFill>
                  <a:srgbClr val="0000FF"/>
                </a:solidFill>
              </a:rPr>
              <a:t>http://roszdravnadzor.ru/services/rom_reestr</a:t>
            </a:r>
            <a:endParaRPr lang="ru-RU" sz="1800" dirty="0"/>
          </a:p>
          <a:p>
            <a:pPr marL="0" indent="457200">
              <a:spcBef>
                <a:spcPts val="0"/>
              </a:spcBef>
              <a:buNone/>
            </a:pPr>
            <a:r>
              <a:rPr lang="ru-RU" sz="1600" b="1" i="1" u="sng" dirty="0"/>
              <a:t>З</a:t>
            </a:r>
            <a:r>
              <a:rPr lang="ru-RU" sz="1600" b="1" i="1" u="sng" dirty="0">
                <a:effectLst/>
              </a:rPr>
              <a:t>начительный</a:t>
            </a:r>
            <a:r>
              <a:rPr lang="ru-RU" sz="1600" b="0" i="0" dirty="0">
                <a:effectLst/>
              </a:rPr>
              <a:t> — плановые проверки проводятся раз в 3 года 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1600" b="1" i="1" u="sng" dirty="0"/>
              <a:t>С</a:t>
            </a:r>
            <a:r>
              <a:rPr lang="ru-RU" sz="1600" b="1" i="1" u="sng" dirty="0">
                <a:effectLst/>
              </a:rPr>
              <a:t>редней</a:t>
            </a:r>
            <a:r>
              <a:rPr lang="ru-RU" sz="1600" b="0" i="0" dirty="0">
                <a:effectLst/>
              </a:rPr>
              <a:t> — не чаще одного раза в 5 лет 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1600" b="1" i="1" u="sng" dirty="0">
                <a:effectLst/>
              </a:rPr>
              <a:t>Умеренный</a:t>
            </a:r>
            <a:r>
              <a:rPr lang="ru-RU" sz="1600" b="0" i="0" dirty="0">
                <a:effectLst/>
              </a:rPr>
              <a:t> — не реже одного раза в 6 лет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1600" dirty="0">
                <a:effectLst/>
                <a:ea typeface="Calibri" panose="020F0502020204030204" pitchFamily="34" charset="0"/>
              </a:rPr>
              <a:t>Если </a:t>
            </a:r>
            <a:r>
              <a:rPr lang="ru-RU" sz="1600" i="1" u="sng" dirty="0">
                <a:effectLst/>
                <a:ea typeface="Calibri" panose="020F0502020204030204" pitchFamily="34" charset="0"/>
              </a:rPr>
              <a:t>категория риска не присвоена</a:t>
            </a:r>
            <a:r>
              <a:rPr lang="ru-RU" sz="1600" dirty="0">
                <a:effectLst/>
                <a:ea typeface="Calibri" panose="020F0502020204030204" pitchFamily="34" charset="0"/>
              </a:rPr>
              <a:t>, то организация считается отнесенной к </a:t>
            </a:r>
            <a:r>
              <a:rPr lang="ru-RU" sz="1600" b="1" i="1" u="sng" dirty="0">
                <a:effectLst/>
                <a:ea typeface="Calibri" panose="020F0502020204030204" pitchFamily="34" charset="0"/>
              </a:rPr>
              <a:t>низшей категории</a:t>
            </a:r>
            <a:r>
              <a:rPr lang="ru-RU" sz="1600" dirty="0">
                <a:effectLst/>
                <a:ea typeface="Calibri" panose="020F0502020204030204" pitchFamily="34" charset="0"/>
              </a:rPr>
              <a:t> риска и плановые проверки </a:t>
            </a:r>
            <a:r>
              <a:rPr lang="ru-RU" sz="1600" i="1" u="sng" dirty="0">
                <a:effectLst/>
                <a:ea typeface="Calibri" panose="020F0502020204030204" pitchFamily="34" charset="0"/>
              </a:rPr>
              <a:t>не проводятся.</a:t>
            </a:r>
            <a:endParaRPr lang="ru-RU" sz="1600" i="1" u="sng" dirty="0"/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361FA007-2C5C-EDDF-818D-506CC8D8C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75" y="5857875"/>
            <a:ext cx="18589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83EB0A0-0E64-318A-B6AD-8DC9FFD065A4}"/>
              </a:ext>
            </a:extLst>
          </p:cNvPr>
          <p:cNvSpPr txBox="1"/>
          <p:nvPr/>
        </p:nvSpPr>
        <p:spPr>
          <a:xfrm>
            <a:off x="296366" y="3449932"/>
            <a:ext cx="8575676" cy="20672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660066"/>
                </a:solidFill>
                <a:effectLst/>
                <a:ea typeface="Calibri" panose="020F0502020204030204" pitchFamily="34" charset="0"/>
                <a:cs typeface="TimesNewRomanPSMT"/>
              </a:rPr>
              <a:t>Распоряжение Правительства РФ от 24.08.2022 № 2419-р </a:t>
            </a:r>
          </a:p>
          <a:p>
            <a:pPr algn="ctr"/>
            <a:r>
              <a:rPr lang="ru-RU" sz="1700" b="1" dirty="0">
                <a:solidFill>
                  <a:srgbClr val="660066"/>
                </a:solidFill>
                <a:effectLst/>
                <a:ea typeface="Calibri" panose="020F0502020204030204" pitchFamily="34" charset="0"/>
                <a:cs typeface="TimesNewRomanPSMT"/>
              </a:rPr>
              <a:t>«О внесении изменений в распоряжение Правительства РФ от 12.10.2019 № 2406-р»</a:t>
            </a:r>
            <a:r>
              <a:rPr lang="ru-RU" b="1" dirty="0">
                <a:solidFill>
                  <a:srgbClr val="660066"/>
                </a:solidFill>
                <a:effectLst/>
                <a:ea typeface="Calibri" panose="020F0502020204030204" pitchFamily="34" charset="0"/>
                <a:cs typeface="TimesNewRomanPSMT"/>
              </a:rPr>
              <a:t> </a:t>
            </a:r>
          </a:p>
          <a:p>
            <a:pPr algn="ctr"/>
            <a:r>
              <a:rPr lang="ru-RU" b="1" dirty="0">
                <a:effectLst/>
                <a:ea typeface="Calibri" panose="020F0502020204030204" pitchFamily="34" charset="0"/>
                <a:cs typeface="TimesNewRomanPSMT"/>
              </a:rPr>
              <a:t>2 сентября 2022 года вступило в силу</a:t>
            </a:r>
            <a:endParaRPr lang="ru-RU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ru-RU" b="1" dirty="0">
                <a:solidFill>
                  <a:srgbClr val="660066"/>
                </a:solidFill>
                <a:effectLst/>
                <a:ea typeface="Calibri" panose="020F0502020204030204" pitchFamily="34" charset="0"/>
                <a:cs typeface="TimesNewRomanPSMT"/>
              </a:rPr>
              <a:t> </a:t>
            </a:r>
            <a:r>
              <a:rPr lang="ru-RU" sz="1600" b="1" dirty="0">
                <a:solidFill>
                  <a:srgbClr val="660066"/>
                </a:solidFill>
                <a:effectLst/>
                <a:ea typeface="Calibri" panose="020F0502020204030204" pitchFamily="34" charset="0"/>
                <a:cs typeface="TimesNewRomanPSMT"/>
              </a:rPr>
              <a:t>Федеральный закон от 12.04.2010 № 61-ФЗ «Об обращении лекарственных средств</a:t>
            </a:r>
            <a:r>
              <a:rPr lang="ru-RU" sz="1600" b="1" dirty="0">
                <a:solidFill>
                  <a:srgbClr val="660066"/>
                </a:solidFill>
                <a:ea typeface="Calibri" panose="020F0502020204030204" pitchFamily="34" charset="0"/>
                <a:cs typeface="TimesNewRomanPSMT"/>
              </a:rPr>
              <a:t>» ч.8 ст.61 </a:t>
            </a:r>
            <a:endParaRPr lang="ru-RU" sz="1600" b="1" dirty="0">
              <a:solidFill>
                <a:srgbClr val="66006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ru-RU" sz="1600" dirty="0">
                <a:effectLst/>
                <a:ea typeface="Calibri" panose="020F0502020204030204" pitchFamily="34" charset="0"/>
                <a:cs typeface="TimesNewRomanPSMT"/>
              </a:rPr>
              <a:t>        Реализация и отпуск организациями оптовой торговли и организациями розничной торговли лекарственных препаратов, включенных в перечень ЖНВЛП запрещены до государственной регистрации их предельных отпускных цен производителей.</a:t>
            </a:r>
            <a:endParaRPr lang="ru-RU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226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962B94-99FD-156C-75B8-E90670F35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006" y="1340768"/>
            <a:ext cx="3898776" cy="3096344"/>
          </a:xfrm>
        </p:spPr>
        <p:txBody>
          <a:bodyPr>
            <a:normAutofit fontScale="90000"/>
          </a:bodyPr>
          <a:lstStyle/>
          <a:p>
            <a:pPr algn="l" fontAlgn="base">
              <a:lnSpc>
                <a:spcPts val="1950"/>
              </a:lnSpc>
              <a:spcAft>
                <a:spcPts val="1000"/>
              </a:spcAft>
            </a:pPr>
            <a:r>
              <a:rPr lang="ru-RU" sz="18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 1 ноября 2022 года</a:t>
            </a:r>
            <a:br>
              <a:rPr lang="ru-RU" sz="1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Появляется обязанность передачи сведений об обороте маркированной воды (объемно-сортовой учет)</a:t>
            </a:r>
            <a:br>
              <a:rPr lang="ru-RU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Появляется обязанность передачи сведений в систему цифровой маркировки Честный ЗНАК о выводе из оборота по прочим причинам (не являющимся продажей в розницу)</a:t>
            </a:r>
            <a:br>
              <a:rPr lang="ru-RU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001F269-F57E-119E-C2ED-D72176FB1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46" y="4937666"/>
            <a:ext cx="9144000" cy="1908477"/>
          </a:xfrm>
          <a:prstGeom prst="rect">
            <a:avLst/>
          </a:prstGeom>
        </p:spPr>
      </p:pic>
      <p:sp>
        <p:nvSpPr>
          <p:cNvPr id="9" name="Объект 8">
            <a:extLst>
              <a:ext uri="{FF2B5EF4-FFF2-40B4-BE49-F238E27FC236}">
                <a16:creationId xmlns:a16="http://schemas.microsoft.com/office/drawing/2014/main" id="{56F585F4-50F9-4031-1212-100B46D9B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76" y="332656"/>
            <a:ext cx="8640848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b="1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№ 841 от 31.05.21 </a:t>
            </a:r>
          </a:p>
          <a:p>
            <a:pPr marL="0" indent="0" algn="ctr">
              <a:buNone/>
            </a:pPr>
            <a:r>
              <a:rPr lang="ru-RU" sz="1800" b="1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устанавливает </a:t>
            </a:r>
            <a:r>
              <a:rPr lang="ru-RU" sz="1800" b="1" u="sng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сроки обязательной маркировки упакованной воды </a:t>
            </a:r>
            <a:r>
              <a:rPr lang="ru-RU" sz="1800" b="1" dirty="0">
                <a:solidFill>
                  <a:srgbClr val="66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 этапам</a:t>
            </a:r>
            <a:endParaRPr lang="ru-RU" b="1" dirty="0">
              <a:solidFill>
                <a:srgbClr val="660066"/>
              </a:solidFill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9958D0C8-F04A-041E-0069-E590A369CCC7}"/>
              </a:ext>
            </a:extLst>
          </p:cNvPr>
          <p:cNvSpPr txBox="1">
            <a:spLocks/>
          </p:cNvSpPr>
          <p:nvPr/>
        </p:nvSpPr>
        <p:spPr>
          <a:xfrm>
            <a:off x="4366320" y="1048197"/>
            <a:ext cx="4454152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b="1" dirty="0">
                <a:latin typeface="+mn-lt"/>
              </a:rPr>
              <a:t>1 марта 2023 года</a:t>
            </a:r>
            <a:br>
              <a:rPr lang="ru-RU" sz="1600" b="1" dirty="0">
                <a:latin typeface="+mn-lt"/>
              </a:rPr>
            </a:br>
            <a:r>
              <a:rPr lang="ru-RU" sz="1600" b="1" dirty="0">
                <a:latin typeface="+mn-lt"/>
              </a:rPr>
              <a:t>Вывод товара из оборота путем розничной реализации</a:t>
            </a:r>
            <a:br>
              <a:rPr lang="ru-RU" sz="1600" b="1" dirty="0">
                <a:latin typeface="+mn-lt"/>
              </a:rPr>
            </a:br>
            <a:r>
              <a:rPr lang="ru-RU" sz="1600" dirty="0">
                <a:latin typeface="+mn-lt"/>
              </a:rPr>
              <a:t>Для этого необходимо:</a:t>
            </a:r>
            <a:br>
              <a:rPr lang="ru-RU" sz="1600" dirty="0">
                <a:latin typeface="+mn-lt"/>
              </a:rPr>
            </a:br>
            <a:r>
              <a:rPr lang="ru-RU" sz="1600" dirty="0">
                <a:latin typeface="+mn-lt"/>
              </a:rPr>
              <a:t>- обновить прошивку онлайн-кассы и кассовое программное обеспечение</a:t>
            </a:r>
            <a:br>
              <a:rPr lang="ru-RU" sz="1600" dirty="0">
                <a:latin typeface="+mn-lt"/>
              </a:rPr>
            </a:br>
            <a:r>
              <a:rPr lang="ru-RU" sz="1600" dirty="0">
                <a:latin typeface="+mn-lt"/>
              </a:rPr>
              <a:t>- подключить 2D-сканер для считывания кодов маркировки</a:t>
            </a:r>
            <a:br>
              <a:rPr lang="ru-RU" sz="1600" dirty="0">
                <a:latin typeface="+mn-lt"/>
              </a:rPr>
            </a:br>
            <a:r>
              <a:rPr lang="ru-RU" sz="1600" dirty="0">
                <a:latin typeface="+mn-lt"/>
              </a:rPr>
              <a:t>- розница с этой даты должна сканировать коды - маркировки на кассе при продаже маркированной продукции для</a:t>
            </a:r>
            <a:br>
              <a:rPr lang="ru-RU" sz="1600" dirty="0">
                <a:latin typeface="+mn-lt"/>
              </a:rPr>
            </a:br>
            <a:r>
              <a:rPr lang="ru-RU" sz="1600" dirty="0">
                <a:latin typeface="+mn-lt"/>
              </a:rPr>
              <a:t>передачи сведений о продажах в систему маркировки с использованием контрольно-кассовой техники через</a:t>
            </a:r>
            <a:br>
              <a:rPr lang="ru-RU" sz="1600" dirty="0">
                <a:latin typeface="+mn-lt"/>
              </a:rPr>
            </a:br>
            <a:r>
              <a:rPr lang="ru-RU" sz="1600" dirty="0">
                <a:latin typeface="+mn-lt"/>
              </a:rPr>
              <a:t>операторов фискальных данных</a:t>
            </a:r>
          </a:p>
        </p:txBody>
      </p:sp>
    </p:spTree>
    <p:extLst>
      <p:ext uri="{BB962C8B-B14F-4D97-AF65-F5344CB8AC3E}">
        <p14:creationId xmlns:p14="http://schemas.microsoft.com/office/powerpoint/2010/main" val="3601322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6">
            <a:extLst>
              <a:ext uri="{FF2B5EF4-FFF2-40B4-BE49-F238E27FC236}">
                <a16:creationId xmlns:a16="http://schemas.microsoft.com/office/drawing/2014/main" id="{05FFD021-1003-9B6A-B48E-1307182BD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333692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3" descr="C:\Users\secretar\Desktop\Untitled-1.png">
            <a:extLst>
              <a:ext uri="{FF2B5EF4-FFF2-40B4-BE49-F238E27FC236}">
                <a16:creationId xmlns:a16="http://schemas.microsoft.com/office/drawing/2014/main" id="{99ED7FF2-000E-913B-67F1-46418A76F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0"/>
            <a:ext cx="2087562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7E9EE5A-823C-8E56-30DC-2E49C6C1CCFE}"/>
              </a:ext>
            </a:extLst>
          </p:cNvPr>
          <p:cNvSpPr txBox="1"/>
          <p:nvPr/>
        </p:nvSpPr>
        <p:spPr>
          <a:xfrm>
            <a:off x="287524" y="1844824"/>
            <a:ext cx="8568952" cy="42368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20000"/>
              </a:lnSpc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Уважаемые члены общественной  организации         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ctr">
              <a:lnSpc>
                <a:spcPct val="120000"/>
              </a:lnSpc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«Самарская областная фармацевтическая ассоциация»!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ctr">
              <a:lnSpc>
                <a:spcPct val="120000"/>
              </a:lnSpc>
            </a:pPr>
            <a:r>
              <a:rPr lang="ru-RU" sz="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20000"/>
              </a:lnSpc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 ноября 2022 года в 10-00 час. в отеле «</a:t>
            </a:r>
            <a:r>
              <a:rPr lang="ru-RU" sz="1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Холидей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Инн Самара»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 адресу: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г. Самара, ул. Алексея Толстого, д. 99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остоится очередное собрание членов ОО «СОФА»</a:t>
            </a:r>
          </a:p>
          <a:p>
            <a:pPr indent="450215" algn="just">
              <a:lnSpc>
                <a:spcPct val="120000"/>
              </a:lnSpc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Регламент общего собрания: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20000"/>
              </a:lnSpc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09-00 - 10-00  Регистрация участников. </a:t>
            </a:r>
          </a:p>
          <a:p>
            <a:pPr indent="450215" algn="just">
              <a:lnSpc>
                <a:spcPct val="120000"/>
              </a:lnSpc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10-00 - 11-00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вопросы повестки дня общего собрания: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20000"/>
              </a:lnSpc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утверждение отчетов Совета ассоциации, ревизионной комиссии за 2019-2022 гг.;</a:t>
            </a:r>
          </a:p>
          <a:p>
            <a:pPr indent="450215" algn="just">
              <a:lnSpc>
                <a:spcPct val="120000"/>
              </a:lnSpc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внесение изменений в Устав Ассоциации;</a:t>
            </a:r>
          </a:p>
          <a:p>
            <a:pPr indent="450215" algn="just">
              <a:lnSpc>
                <a:spcPct val="120000"/>
              </a:lnSpc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избрание Совета ассоциации, президента и вице-президента Ассоциации, членов ревизионной комиссии на следующий 4-хлетний срок;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утверждение приоритетных направлений деятельности на 2023-2026 гг.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Убедительная просьба: погасить задолженность по </a:t>
            </a:r>
          </a:p>
          <a:p>
            <a:pPr algn="ctr">
              <a:lnSpc>
                <a:spcPct val="120000"/>
              </a:lnSpc>
            </a:pP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членским взносам до 1 ноября!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8" name="Rectangle 66">
            <a:extLst>
              <a:ext uri="{FF2B5EF4-FFF2-40B4-BE49-F238E27FC236}">
                <a16:creationId xmlns:a16="http://schemas.microsoft.com/office/drawing/2014/main" id="{85D3B98E-CBEF-5DDB-367C-DA31A96A4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052513"/>
            <a:ext cx="8569325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 sz="24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F4210D5B-4FB9-9388-D077-E51D7C4B9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9188" y="1857375"/>
            <a:ext cx="4116387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 sz="24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6" name="Заголовок 4">
            <a:extLst>
              <a:ext uri="{FF2B5EF4-FFF2-40B4-BE49-F238E27FC236}">
                <a16:creationId xmlns:a16="http://schemas.microsoft.com/office/drawing/2014/main" id="{08643511-7CB7-3AFD-459A-D01E44B97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715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1800" b="1" dirty="0">
                <a:solidFill>
                  <a:srgbClr val="660066"/>
                </a:solidFill>
              </a:rPr>
              <a:t>Основные направления в работе Ассоциации</a:t>
            </a:r>
          </a:p>
        </p:txBody>
      </p:sp>
      <p:sp>
        <p:nvSpPr>
          <p:cNvPr id="29701" name="Прямоугольник 10">
            <a:extLst>
              <a:ext uri="{FF2B5EF4-FFF2-40B4-BE49-F238E27FC236}">
                <a16:creationId xmlns:a16="http://schemas.microsoft.com/office/drawing/2014/main" id="{C47E59BB-7B16-D359-6A76-B014543B4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1000125"/>
            <a:ext cx="842962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endParaRPr lang="ru-RU" altLang="ru-RU" sz="1800" dirty="0"/>
          </a:p>
          <a:p>
            <a:pPr algn="just" eaLnBrk="1" hangingPunct="1"/>
            <a:endParaRPr lang="ru-RU" altLang="ru-RU" sz="1800" dirty="0"/>
          </a:p>
          <a:p>
            <a:pPr algn="just" eaLnBrk="1" hangingPunct="1"/>
            <a:endParaRPr lang="ru-RU" altLang="ru-RU" sz="1800" dirty="0"/>
          </a:p>
          <a:p>
            <a:pPr algn="just" eaLnBrk="1" hangingPunct="1"/>
            <a:endParaRPr lang="ru-RU" altLang="ru-RU" sz="1800" dirty="0"/>
          </a:p>
          <a:p>
            <a:pPr algn="just" eaLnBrk="1" hangingPunct="1"/>
            <a:r>
              <a:rPr lang="ru-RU" altLang="ru-RU" sz="1800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C00465-EE15-0813-8DC1-C9CAA367C45C}"/>
              </a:ext>
            </a:extLst>
          </p:cNvPr>
          <p:cNvSpPr txBox="1"/>
          <p:nvPr/>
        </p:nvSpPr>
        <p:spPr>
          <a:xfrm>
            <a:off x="346745" y="645519"/>
            <a:ext cx="8429624" cy="51344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4500" algn="just">
              <a:lnSpc>
                <a:spcPct val="115000"/>
              </a:lnSpc>
              <a:spcAft>
                <a:spcPts val="75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и </a:t>
            </a:r>
            <a:r>
              <a:rPr lang="ru-RU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аккредитованных учебных мероприятий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рамках системы НМФО (</a:t>
            </a:r>
            <a:r>
              <a:rPr lang="ru-RU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гарантией получения баллов по его итогам членам ОО «СОФА»)</a:t>
            </a:r>
            <a:endParaRPr lang="ru-RU" sz="1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4500" algn="just">
              <a:lnSpc>
                <a:spcPct val="115000"/>
              </a:lnSpc>
              <a:spcAft>
                <a:spcPts val="75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 членов ассоциации </a:t>
            </a:r>
            <a:r>
              <a:rPr lang="ru-RU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первичной и первичной специализированной аккредитации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фармацевтических специалистов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4500" algn="just">
              <a:lnSpc>
                <a:spcPct val="115000"/>
              </a:lnSpc>
              <a:spcAft>
                <a:spcPts val="75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Консультирование и </a:t>
            </a:r>
            <a:r>
              <a:rPr lang="ru-RU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помощь в прохождении профессиональной аккредитации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фармацевтов и провизоров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4500" algn="just">
              <a:lnSpc>
                <a:spcPct val="115000"/>
              </a:lnSpc>
              <a:spcAft>
                <a:spcPts val="75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Регулярная электронная </a:t>
            </a:r>
            <a:r>
              <a:rPr lang="ru-RU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рассылка новостей с актуальной информацией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предстоящих и произошедших изменениях в нормативно-правовом регулировании 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фармдеятельности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4500" algn="just">
              <a:lnSpc>
                <a:spcPct val="115000"/>
              </a:lnSpc>
              <a:spcAft>
                <a:spcPts val="75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Активное постоянное </a:t>
            </a:r>
            <a:r>
              <a:rPr lang="ru-RU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в нормотворческой деятельности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путем выдвижения инициатив и обсуждения проектов законов и иных нормативных актов в сфере охраны здоровья граждан, обращения лекарственных средств, регулирования фармацевтической деятельности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4500" algn="just">
              <a:lnSpc>
                <a:spcPct val="115000"/>
              </a:lnSpc>
              <a:spcAft>
                <a:spcPts val="75"/>
              </a:spcAft>
            </a:pPr>
            <a:r>
              <a:rPr lang="ru-RU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в работе оперативных штабов, комитетов, комиссий и т.д. при государственных и муниципальных органах власти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 предоставлением отчетов, прогнозов и экспертного мнения по вопросам фармации в рамках меняющихся социально-экономических и эпидемиологических условий.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4500" algn="just">
              <a:lnSpc>
                <a:spcPct val="115000"/>
              </a:lnSpc>
              <a:spcAft>
                <a:spcPts val="75"/>
              </a:spcAft>
            </a:pPr>
            <a:r>
              <a:rPr lang="ru-RU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Сотрудничество с некоммерческими профессиональными объединениями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целях решения общих проблем и вопросов фармации и медицины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4500" algn="just">
              <a:lnSpc>
                <a:spcPct val="115000"/>
              </a:lnSpc>
              <a:spcAft>
                <a:spcPts val="75"/>
              </a:spcAft>
            </a:pPr>
            <a:r>
              <a:rPr lang="ru-RU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Представление фармацевтического сообщества Самарской области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профессиональных конференциях, форумах, съездах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4500" algn="just">
              <a:lnSpc>
                <a:spcPct val="115000"/>
              </a:lnSpc>
              <a:spcAft>
                <a:spcPts val="75"/>
              </a:spcAft>
            </a:pPr>
            <a:r>
              <a:rPr lang="ru-RU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Представление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лучших работников отрасли, являющихся членами Ассоциации, </a:t>
            </a:r>
            <a:r>
              <a:rPr lang="ru-RU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награждению ведомственными наградами и наградами государственных органов исполнительной власти</a:t>
            </a:r>
            <a:endParaRPr lang="ru-RU" sz="1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78DC2E5B-D16D-00B9-2F1A-F911153205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75" y="5857875"/>
            <a:ext cx="18589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8" name="Rectangle 66">
            <a:extLst>
              <a:ext uri="{FF2B5EF4-FFF2-40B4-BE49-F238E27FC236}">
                <a16:creationId xmlns:a16="http://schemas.microsoft.com/office/drawing/2014/main" id="{6D54D299-FBEE-FF77-26C9-6C3E9E17D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214313"/>
            <a:ext cx="856932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br>
              <a:rPr lang="ru-RU" sz="1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endParaRPr lang="ru-RU" sz="10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sz="3000" b="1" dirty="0"/>
          </a:p>
          <a:p>
            <a:pPr algn="ctr">
              <a:defRPr/>
            </a:pPr>
            <a:endParaRPr lang="ru-RU" sz="3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C392AB-B93E-3CD3-75FF-67C9EFC26F1B}"/>
              </a:ext>
            </a:extLst>
          </p:cNvPr>
          <p:cNvSpPr txBox="1"/>
          <p:nvPr/>
        </p:nvSpPr>
        <p:spPr>
          <a:xfrm>
            <a:off x="212693" y="1712913"/>
            <a:ext cx="8715436" cy="461665"/>
          </a:xfrm>
          <a:prstGeom prst="rect">
            <a:avLst/>
          </a:prstGeom>
          <a:solidFill>
            <a:srgbClr val="D3BFCD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rgbClr val="FF0000"/>
                </a:solidFill>
              </a:rPr>
              <a:t>Ассоциация важна!</a:t>
            </a:r>
          </a:p>
        </p:txBody>
      </p:sp>
      <p:sp>
        <p:nvSpPr>
          <p:cNvPr id="30726" name="TextBox 4">
            <a:extLst>
              <a:ext uri="{FF2B5EF4-FFF2-40B4-BE49-F238E27FC236}">
                <a16:creationId xmlns:a16="http://schemas.microsoft.com/office/drawing/2014/main" id="{E00D5ADE-FA69-5803-4F44-2D6660DA4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85750" y="1214438"/>
            <a:ext cx="5643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5B410F-7DFD-A229-BBCE-39CDA5A3DB4D}"/>
              </a:ext>
            </a:extLst>
          </p:cNvPr>
          <p:cNvSpPr txBox="1"/>
          <p:nvPr/>
        </p:nvSpPr>
        <p:spPr>
          <a:xfrm>
            <a:off x="212693" y="2443346"/>
            <a:ext cx="8715436" cy="1346331"/>
          </a:xfrm>
          <a:prstGeom prst="rect">
            <a:avLst/>
          </a:prstGeom>
          <a:solidFill>
            <a:srgbClr val="E5CDDE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indent="444500" algn="just">
              <a:lnSpc>
                <a:spcPct val="115000"/>
              </a:lnSpc>
              <a:spcAft>
                <a:spcPts val="75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профессионального общения, обмена идеями, видением перспектив развития отрасли, выявления проблемных вопросов: только совместными усилиями и с привлечением других профессиональных объединений мы можем эффективно решать проблемы отрасли.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FD1272-E77D-6986-2FDF-6BB5D5052DCA}"/>
              </a:ext>
            </a:extLst>
          </p:cNvPr>
          <p:cNvSpPr txBox="1"/>
          <p:nvPr/>
        </p:nvSpPr>
        <p:spPr>
          <a:xfrm>
            <a:off x="212694" y="4152703"/>
            <a:ext cx="8715435" cy="1027782"/>
          </a:xfrm>
          <a:prstGeom prst="rect">
            <a:avLst/>
          </a:prstGeom>
          <a:solidFill>
            <a:srgbClr val="D3BFCD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444500" algn="just">
              <a:lnSpc>
                <a:spcPct val="115000"/>
              </a:lnSpc>
              <a:spcAft>
                <a:spcPts val="75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обеспечения непрерывной передачи опыта новому поколению и самореализации каждого специалиста с активной жизненной позицией: только объединившись, мы можем почувствовать себя частью целого сообщества.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81DB40-0CE3-97CF-F7DF-FE066FD16849}"/>
              </a:ext>
            </a:extLst>
          </p:cNvPr>
          <p:cNvSpPr txBox="1"/>
          <p:nvPr/>
        </p:nvSpPr>
        <p:spPr>
          <a:xfrm>
            <a:off x="212694" y="5482469"/>
            <a:ext cx="8715436" cy="1027782"/>
          </a:xfrm>
          <a:prstGeom prst="rect">
            <a:avLst/>
          </a:prstGeom>
          <a:solidFill>
            <a:srgbClr val="E5CDDE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indent="444500" algn="just">
              <a:lnSpc>
                <a:spcPct val="115000"/>
              </a:lnSpc>
              <a:spcAft>
                <a:spcPts val="75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Для повышения престижа профессии провизора и фармацевта и профессионального статуса в обществе: никто не защитит нашу профессию, кроме нас самих.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8F26DD9F-2E65-4A3A-EBD0-658F6E08C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60350"/>
            <a:ext cx="333692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Users\secretar\Desktop\Untitled-1.png">
            <a:extLst>
              <a:ext uri="{FF2B5EF4-FFF2-40B4-BE49-F238E27FC236}">
                <a16:creationId xmlns:a16="http://schemas.microsoft.com/office/drawing/2014/main" id="{B19D6F0A-D6D9-F934-37A1-7850E62A2D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15888"/>
            <a:ext cx="187325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18206</TotalTime>
  <Words>1041</Words>
  <Application>Microsoft Office PowerPoint</Application>
  <PresentationFormat>Экран (4:3)</PresentationFormat>
  <Paragraphs>108</Paragraphs>
  <Slides>10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Тема Office</vt:lpstr>
      <vt:lpstr>Онлайн-конференция  «Рациональное фармацевтическое консультирование в XXI веке: традиции, инновации, приоритеты»</vt:lpstr>
      <vt:lpstr>Презентация PowerPoint</vt:lpstr>
      <vt:lpstr>Презентация PowerPoint</vt:lpstr>
      <vt:lpstr>Презентация PowerPoint</vt:lpstr>
      <vt:lpstr>Постановление Правительства от 15 октября 2012 г. № 1043  "Об утверждении Положения о федеральном государственном надзоре  в сфере обращения лекарственных средств" </vt:lpstr>
      <vt:lpstr>c 1 ноября 2022 года  Появляется обязанность передачи сведений об обороте маркированной воды (объемно-сортовой учет)  Появляется обязанность передачи сведений в систему цифровой маркировки Честный ЗНАК о выводе из оборота по прочим причинам (не являющимся продажей в розницу) </vt:lpstr>
      <vt:lpstr>Презентация PowerPoint</vt:lpstr>
      <vt:lpstr>Основные направления в работе Ассоциации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Перечень фармацевтических специальностей</dc:title>
  <dc:creator>Секретарь</dc:creator>
  <cp:lastModifiedBy>Гладкова Елена</cp:lastModifiedBy>
  <cp:revision>142</cp:revision>
  <cp:lastPrinted>2022-10-24T14:04:11Z</cp:lastPrinted>
  <dcterms:created xsi:type="dcterms:W3CDTF">2021-11-15T06:16:00Z</dcterms:created>
  <dcterms:modified xsi:type="dcterms:W3CDTF">2022-10-26T13:29:06Z</dcterms:modified>
</cp:coreProperties>
</file>