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90" r:id="rId3"/>
    <p:sldId id="291" r:id="rId4"/>
    <p:sldId id="293" r:id="rId5"/>
    <p:sldId id="258" r:id="rId6"/>
    <p:sldId id="259" r:id="rId7"/>
    <p:sldId id="256" r:id="rId8"/>
    <p:sldId id="295" r:id="rId9"/>
    <p:sldId id="294" r:id="rId10"/>
    <p:sldId id="273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76E91-7E34-4863-AF0B-8D595D9B47D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A288-6439-4087-AD57-3F946A6C1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A2064-ECEF-435C-B86D-3664B0F9DA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0A288-6439-4087-AD57-3F946A6C1A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0A288-6439-4087-AD57-3F946A6C1A6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yurist@apteka245.ru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lication.pravo.gov.ru/Document/View/0001202106110081?index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1990973"/>
            <a:ext cx="7772400" cy="2079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err="1">
                <a:solidFill>
                  <a:srgbClr val="660066"/>
                </a:solidFill>
              </a:rPr>
              <a:t>Онлайн-конференция</a:t>
            </a:r>
            <a:r>
              <a:rPr lang="ru-RU" sz="4000" b="1" dirty="0">
                <a:solidFill>
                  <a:srgbClr val="660066"/>
                </a:solidFill>
              </a:rPr>
              <a:t> </a:t>
            </a:r>
            <a:br>
              <a:rPr lang="ru-RU" sz="4000" b="1" dirty="0">
                <a:solidFill>
                  <a:srgbClr val="660066"/>
                </a:solidFill>
              </a:rPr>
            </a:br>
            <a:r>
              <a:rPr lang="ru-RU" sz="3200" b="1" dirty="0">
                <a:solidFill>
                  <a:srgbClr val="660066"/>
                </a:solidFill>
              </a:rPr>
              <a:t>«Рациональное фармацевтическое консультирование в XXI веке: традиции, инновации, приоритеты»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33369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 descr="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0"/>
            <a:ext cx="270033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641BA-07C8-4389-880E-661B5A48B352}"/>
              </a:ext>
            </a:extLst>
          </p:cNvPr>
          <p:cNvSpPr txBox="1"/>
          <p:nvPr/>
        </p:nvSpPr>
        <p:spPr>
          <a:xfrm>
            <a:off x="308055" y="4293096"/>
            <a:ext cx="698445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Гладкова Елена Валерьевна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10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ru-RU" sz="16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Президент общественной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«Самарская областная фармацевтическая ассоциация»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Председатель </a:t>
            </a:r>
            <a:r>
              <a:rPr lang="ru-RU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аккредитационной комиссии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по специальности «Фармация» по Самарской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Генеральный директор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аптечной сети </a:t>
            </a:r>
            <a:r>
              <a:rPr lang="ru-RU" sz="16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«Дежурная Аптека 245» 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06" y="364333"/>
            <a:ext cx="25209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357290" y="3143248"/>
            <a:ext cx="328613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en-US" b="1" i="1" u="sng" dirty="0">
              <a:solidFill>
                <a:srgbClr val="003300"/>
              </a:solidFill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003300"/>
                </a:solidFill>
                <a:cs typeface="Times New Roman" pitchFamily="18" charset="0"/>
              </a:rPr>
              <a:t>+7 (8482) 67-4</a:t>
            </a:r>
            <a:r>
              <a:rPr lang="en-US" b="1" i="1" u="sng" dirty="0">
                <a:solidFill>
                  <a:srgbClr val="003300"/>
                </a:solidFill>
                <a:cs typeface="Times New Roman" pitchFamily="18" charset="0"/>
              </a:rPr>
              <a:t>4</a:t>
            </a:r>
            <a:r>
              <a:rPr lang="ru-RU" b="1" i="1" u="sng" dirty="0">
                <a:solidFill>
                  <a:srgbClr val="003300"/>
                </a:solidFill>
                <a:cs typeface="Times New Roman" pitchFamily="18" charset="0"/>
              </a:rPr>
              <a:t>-</a:t>
            </a:r>
            <a:r>
              <a:rPr lang="en-US" b="1" i="1" u="sng" dirty="0">
                <a:solidFill>
                  <a:srgbClr val="003300"/>
                </a:solidFill>
                <a:cs typeface="Times New Roman" pitchFamily="18" charset="0"/>
              </a:rPr>
              <a:t>26</a:t>
            </a:r>
            <a:r>
              <a:rPr lang="ru-RU" b="1" i="1" u="sng" dirty="0">
                <a:solidFill>
                  <a:srgbClr val="003300"/>
                </a:solidFill>
                <a:cs typeface="Times New Roman" pitchFamily="18" charset="0"/>
              </a:rPr>
              <a:t> г.Тольятти</a:t>
            </a:r>
          </a:p>
          <a:p>
            <a:endParaRPr lang="ru-RU" b="1" i="1" u="sng" dirty="0">
              <a:solidFill>
                <a:srgbClr val="003300"/>
              </a:solidFill>
              <a:cs typeface="Times New Roman" pitchFamily="18" charset="0"/>
            </a:endParaRPr>
          </a:p>
          <a:p>
            <a:endParaRPr lang="ru-RU" b="1" i="1" u="sng" dirty="0">
              <a:solidFill>
                <a:srgbClr val="003300"/>
              </a:solidFill>
              <a:cs typeface="Times New Roman" pitchFamily="18" charset="0"/>
            </a:endParaRPr>
          </a:p>
          <a:p>
            <a:endParaRPr lang="ru-RU" b="1" i="1" u="sng" dirty="0">
              <a:solidFill>
                <a:srgbClr val="003300"/>
              </a:solidFill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003300"/>
                </a:solidFill>
                <a:cs typeface="Times New Roman" pitchFamily="18" charset="0"/>
              </a:rPr>
              <a:t>е</a:t>
            </a:r>
            <a:r>
              <a:rPr lang="en-US" b="1" i="1" u="sng" dirty="0">
                <a:solidFill>
                  <a:srgbClr val="003300"/>
                </a:solidFill>
                <a:cs typeface="Times New Roman" pitchFamily="18" charset="0"/>
              </a:rPr>
              <a:t>-mail</a:t>
            </a:r>
            <a:r>
              <a:rPr lang="ru-RU" b="1" i="1" u="sng" dirty="0">
                <a:solidFill>
                  <a:srgbClr val="003300"/>
                </a:solidFill>
                <a:cs typeface="Times New Roman" pitchFamily="18" charset="0"/>
              </a:rPr>
              <a:t>: </a:t>
            </a:r>
            <a:r>
              <a:rPr lang="en-US" b="1" i="1" u="sng" dirty="0">
                <a:solidFill>
                  <a:srgbClr val="0000FF"/>
                </a:solidFill>
                <a:cs typeface="Times New Roman" pitchFamily="18" charset="0"/>
                <a:hlinkClick r:id="rId3"/>
              </a:rPr>
              <a:t>yurist@apteka245.ru</a:t>
            </a:r>
            <a:endParaRPr lang="ru-RU" b="1" i="1" u="sng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ru-RU" b="1" i="1" u="sng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ru-RU" b="1" i="1" u="sng" dirty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b="1" i="1" u="sng" dirty="0">
                <a:solidFill>
                  <a:srgbClr val="0000FF"/>
                </a:solidFill>
                <a:cs typeface="Times New Roman" pitchFamily="18" charset="0"/>
              </a:rPr>
              <a:t>https://sopha.ru</a:t>
            </a:r>
          </a:p>
          <a:p>
            <a:endParaRPr lang="en-US" b="1" i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611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642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286388"/>
            <a:ext cx="571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357562"/>
            <a:ext cx="2886871" cy="2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286380" y="3000372"/>
            <a:ext cx="3714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Оплата членского взноса в ОО «СОФА»</a:t>
            </a:r>
            <a:endParaRPr kumimoji="0" lang="ru-RU" sz="1600" b="1" i="0" u="sng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" name="Рисунок 6" descr="25.jpg">
            <a:extLst>
              <a:ext uri="{FF2B5EF4-FFF2-40B4-BE49-F238E27FC236}">
                <a16:creationId xmlns:a16="http://schemas.microsoft.com/office/drawing/2014/main" id="{14E2902F-1C00-44D6-8528-79F1B878CAE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116632"/>
            <a:ext cx="2051655" cy="161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537F0-ABD5-467E-9916-D6BC81CC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№ 547 от 31.03.2022 «Об утверждении Положения о лицензировании фармацевтической деятельности» </a:t>
            </a:r>
            <a:br>
              <a:rPr lang="ru-RU" sz="180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strike="sngStrike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№ 1081 от 2011 года</a:t>
            </a:r>
            <a:endParaRPr lang="ru-RU" strike="sngStrike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63943-9755-4819-9B55-E3E1D0A1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8593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руководителя аптечной организации, непосредственно занимающегося розничной торговлей лекарственными препаратами (их отпуском, хранением, перевозкой и изготовлением), полностью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исключены требования об образовании, квалификации и стаже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предусмотрена обязанность к наличию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штате ответственного лица за внедрение и обеспечение системы качества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при подаче документов на лицензирование.</a:t>
            </a:r>
          </a:p>
          <a:p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привлечении аптеки за грубое нарушение лицензионных требований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учитываться последствия в виде возникновения угрозы причинения вреда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жизни, здоровью граждан, чрезвычайных ситуаций техногенного характера, человеческие жертвы. </a:t>
            </a:r>
          </a:p>
          <a:p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принятия решения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выдаче либо отказе в предоставлении лицензии сокращены с 45 до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рабочих дней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вступает в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 с 1 сентября 2022 года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будет действовать </a:t>
            </a: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шесть лет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93AED8F-3B89-4128-AE2D-AC26F5B4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857875"/>
            <a:ext cx="185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26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245ED-B413-4A5D-80FE-F3359DDC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Росздравнадзор объединил однотипные лицензии </a:t>
            </a:r>
            <a:br>
              <a:rPr lang="ru-RU" sz="20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единую реестровую запись </a:t>
            </a:r>
            <a:br>
              <a:rPr lang="ru-RU" sz="20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части 3 статьи 136 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Федерального закона от 11.06.2021 № 170‑ФЗ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 внесении изменений в отдельные законодательные акты Российской Федерации 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связи с принятием Федерального закона “О государственном контроле (надзоре) и муниципальном контроле в Российской Федерации”»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1C66C-9964-4849-A8A4-06356D72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21" y="2633209"/>
            <a:ext cx="8229600" cy="2803213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и более лицензии на осуществление одного и того же лицензируемого вида деятельности объединены в единую запись в реестре лицензий.</a:t>
            </a:r>
          </a:p>
          <a:p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регистрационным номером лицензии и датой предоставления лицензии считаются соответственно номер записи в реестре лицензий и дата предоставления лицензии, выданной в более ранний срок.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 остальных лицензиях, в том числе о регистрационных номерах и датах их предоставления, также внесены в указанную единую запись в реестре лицензий.</a:t>
            </a:r>
          </a:p>
          <a:p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B92C8DB-3B13-4592-8375-770B57AD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857875"/>
            <a:ext cx="185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9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C790F8-2480-442F-9355-35E006C39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22" y="13065"/>
            <a:ext cx="9074956" cy="41531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786D54-D1CB-4EA5-8764-906099341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" y="4163585"/>
            <a:ext cx="9144000" cy="14566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EDB2DE-7CF2-4A6D-ABFB-C2885AE18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05668"/>
            <a:ext cx="9144000" cy="12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Квалификационные требования к фармацевтическим работникам со средним образованием, с учетом требований </a:t>
            </a:r>
            <a:b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профессиональных стандартов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282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10 февраля 2016г. № 83н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 утверждении Квалификационных требований к медицинским и фармацевтическим работникам со средним медицинским и фармацевтическим образованием» 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 Минтруда России от 22 мая 2017г. № 428н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 утверждении профессионального стандарта «Специалист в области управления фармацевтической деятельностью»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14579"/>
              </p:ext>
            </p:extLst>
          </p:nvPr>
        </p:nvGraphicFramePr>
        <p:xfrm>
          <a:off x="357158" y="2714620"/>
          <a:ext cx="8352928" cy="26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4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Должности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Фармация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Фармацевт,</a:t>
                      </a:r>
                    </a:p>
                    <a:p>
                      <a:r>
                        <a:rPr lang="ru-RU" sz="1600" strike="sngStrike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600" strike="sngStrike" baseline="0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фармацевт</a:t>
                      </a:r>
                    </a:p>
                    <a:p>
                      <a:r>
                        <a:rPr lang="ru-RU" sz="1600" strike="sngStrike" baseline="0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фармацевт </a:t>
                      </a:r>
                      <a:r>
                        <a:rPr lang="ru-RU" sz="1600" baseline="0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1 марта 2022г. не предусмотрены </a:t>
                      </a:r>
                      <a:r>
                        <a:rPr lang="ru-RU" sz="1400" baseline="0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проф. стандартом в соответствии с приказом Минтруда России от 31 мая 2021 г. № 349н.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Директор (заведующий, начальник) аптечной организации; заместитель директора (заведующего, начальника) аптечной организации;  зав. складом организации оптовой торговли ЛС; зам.зав. складом организации оптовой торговли ЛС; заведующий (начальник) структурного подразделения (отдела) аптечной организации</a:t>
                      </a:r>
                      <a:endParaRPr lang="ru-RU" sz="160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857875"/>
            <a:ext cx="185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Квалификационные требования к фармацевтическим должностям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64291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Приказ МЗ РФ от 8 октября 2015 г. № 707н «Об утверждении Квалификационных требований к медицинским и фармацевтическим работникам с высшим образованием по направлению подготовки «Здравоохранение и медицинские науки»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26370"/>
              </p:ext>
            </p:extLst>
          </p:nvPr>
        </p:nvGraphicFramePr>
        <p:xfrm>
          <a:off x="428596" y="1428736"/>
          <a:ext cx="8352928" cy="429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88">
                <a:tc>
                  <a:txBody>
                    <a:bodyPr/>
                    <a:lstStyle/>
                    <a:p>
                      <a:r>
                        <a:rPr lang="ru-RU" sz="16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Должности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r>
                        <a:rPr lang="ru-RU" sz="1600" dirty="0"/>
                        <a:t>Управление и экономика фармации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Директор (заведующий, начальник) аптечной организации; заместитель директора (заведующего, начальника) аптечной организации; заведующий (начальник) структурного подразделения (отдела) аптечной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r>
                        <a:rPr lang="ru-RU" sz="1600" dirty="0"/>
                        <a:t>Фармацевтическая технология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Провизор-технолог;</a:t>
                      </a:r>
                      <a:r>
                        <a:rPr lang="ru-RU" sz="1600" baseline="0" dirty="0"/>
                        <a:t> заведующий (начальник) структурного подразделения (отдела) аптечной организации, </a:t>
                      </a:r>
                      <a:r>
                        <a:rPr lang="ru-RU" sz="1600" strike="sngStrike" baseline="0" dirty="0">
                          <a:solidFill>
                            <a:srgbClr val="660066"/>
                          </a:solidFill>
                        </a:rPr>
                        <a:t>провизор</a:t>
                      </a:r>
                      <a:r>
                        <a:rPr lang="ru-RU" sz="1600" baseline="0" dirty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aseline="0" dirty="0">
                          <a:solidFill>
                            <a:srgbClr val="660066"/>
                          </a:solidFill>
                        </a:rPr>
                        <a:t>исключен с 01.07.2018г. согласно приказа Минтруда России от 09 апреля 2018г. № 214н </a:t>
                      </a:r>
                      <a:endParaRPr lang="ru-RU" sz="1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r>
                        <a:rPr lang="ru-RU" sz="1600" dirty="0"/>
                        <a:t>Фармацевтическая химия и фармакогнозия</a:t>
                      </a:r>
                      <a:r>
                        <a:rPr lang="ru-RU" sz="1600" baseline="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Провизор</a:t>
                      </a:r>
                      <a:r>
                        <a:rPr lang="ru-RU" sz="1600" baseline="0" dirty="0"/>
                        <a:t>-аналитик; заведующий (начальник) структурного подразделения (отдела) аптечной организации, </a:t>
                      </a:r>
                      <a:r>
                        <a:rPr lang="ru-RU" sz="1600" strike="sngStrike" baseline="0" dirty="0">
                          <a:solidFill>
                            <a:srgbClr val="660066"/>
                          </a:solidFill>
                        </a:rPr>
                        <a:t>провизор</a:t>
                      </a:r>
                      <a:r>
                        <a:rPr lang="ru-RU" sz="1600" baseline="0" dirty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aseline="0" dirty="0">
                          <a:solidFill>
                            <a:srgbClr val="660066"/>
                          </a:solidFill>
                        </a:rPr>
                        <a:t>исключен с 01.07.2018г. согласно приказа Минтруда России от 09 апреля 2018г. № 214н </a:t>
                      </a:r>
                      <a:endParaRPr lang="ru-RU" sz="14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88">
                <a:tc>
                  <a:txBody>
                    <a:bodyPr/>
                    <a:lstStyle/>
                    <a:p>
                      <a:r>
                        <a:rPr lang="ru-RU" sz="1600" dirty="0"/>
                        <a:t>Фармация (для провизоров, прошедших первичную</a:t>
                      </a:r>
                      <a:r>
                        <a:rPr lang="ru-RU" sz="1600" baseline="0" dirty="0"/>
                        <a:t> аккредитацию)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Провизор, провизор-технолог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857875"/>
            <a:ext cx="185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ваша фармацевтическая специальность не соответствует занимаемой вами должности?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124745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регулируется Приказом Минздравсоцразвития РФ от 3 августа 2012г. №66н «Об утверждении порядка и сроков совершенствования медицинскими и фармацевтическими работниками профессиональных знаний…» пункт 8</a:t>
            </a:r>
          </a:p>
          <a:p>
            <a:pPr indent="45720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дополнительного профессионального образования работников, имеющих среднее и/или высшее медицинское и/или фармацевтическое образование,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соответствующее квалификационным характеристикам и квалификационным требованиям,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в абзаце третьем пункта 5 настоящих  Порядка и сроков,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имеющих </a:t>
            </a:r>
            <a:r>
              <a:rPr lang="ru-RU" sz="1600" b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стаж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практической работы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или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фармацевтической специальности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более 5 лет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организуется: 	 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работников,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стаж работы 10 лет и более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программам дополнительного профессионального образования в виде повышения квалификации (нормативный срок прохождения подготовки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любой форме обучения составляет от 100 до 500 часов); </a:t>
            </a:r>
          </a:p>
          <a:p>
            <a:pPr algn="just">
              <a:buFontTx/>
              <a:buChar char="-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работников, имеющих стаж работы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до 10 лет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программам дополнительного профессионального образования в виде профессиональной переподготовки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подготовки при любой форме обучения составляет свыше 500 часов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A294587-D411-417B-952F-4D967F51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517" y="5866826"/>
            <a:ext cx="185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670D11-0B3C-4EE6-8029-A5447A62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4" y="324022"/>
            <a:ext cx="2428564" cy="12961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F73429-8A3E-40EB-826E-B1D7CF0C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40" y="0"/>
            <a:ext cx="6712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411" y="146257"/>
            <a:ext cx="25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>
                <a:solidFill>
                  <a:srgbClr val="0000FF"/>
                </a:solidFill>
              </a:rPr>
              <a:t>https://esia.gosuslugi.ru</a:t>
            </a:r>
            <a:endParaRPr lang="ru-RU" b="1" i="1" u="sng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0C592-A32D-4F53-AB24-A51E3A88D0AA}"/>
              </a:ext>
            </a:extLst>
          </p:cNvPr>
          <p:cNvSpPr txBox="1"/>
          <p:nvPr/>
        </p:nvSpPr>
        <p:spPr>
          <a:xfrm>
            <a:off x="5248375" y="6133322"/>
            <a:ext cx="3850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на почту</a:t>
            </a:r>
            <a:r>
              <a:rPr lang="ru-RU" sz="1800" b="1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strike="noStrike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egisz@rt-eu.ru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73221-113D-4BFD-818D-1177826C70CD}"/>
              </a:ext>
            </a:extLst>
          </p:cNvPr>
          <p:cNvSpPr txBox="1"/>
          <p:nvPr/>
        </p:nvSpPr>
        <p:spPr>
          <a:xfrm>
            <a:off x="361012" y="929802"/>
            <a:ext cx="8640960" cy="510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в  </a:t>
            </a:r>
            <a:r>
              <a:rPr lang="ru-RU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Единой</a:t>
            </a: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</a:t>
            </a: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</a:t>
            </a: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</a:t>
            </a: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сфере </a:t>
            </a:r>
            <a:r>
              <a:rPr lang="ru-RU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</a:t>
            </a: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(ЕГИСЗ)</a:t>
            </a:r>
            <a:r>
              <a:rPr lang="ru-RU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аптечных организаций с 12.04.2022г.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8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зарегистрировать организацию в ЕГСИЗ с включением ее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реестр медицинских организаций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(ФРМО)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заявку 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ФРМО/ФРМР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регистр медицинских работников)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еобходимо указать роль Работник ФО(ФРМО)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аботодатель самостоятельно назначает лицо, ответственного за ввод информации в ФРМО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предоставляется только к организации.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работниках фармацевтических организаций не вносятся.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данный момент нет требований вносить данные сотрудников фармацевтических организаций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BE0949-13EB-4759-8253-CEF65E06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32" y="138473"/>
            <a:ext cx="3610479" cy="609685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066BEEB4-B763-4CFF-B4C5-B0E31A2520CC}"/>
              </a:ext>
            </a:extLst>
          </p:cNvPr>
          <p:cNvSpPr/>
          <p:nvPr/>
        </p:nvSpPr>
        <p:spPr>
          <a:xfrm>
            <a:off x="4903438" y="6032224"/>
            <a:ext cx="4071909" cy="571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18181</TotalTime>
  <Words>945</Words>
  <Application>Microsoft Office PowerPoint</Application>
  <PresentationFormat>Экран (4:3)</PresentationFormat>
  <Paragraphs>82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Тема Office</vt:lpstr>
      <vt:lpstr>Онлайн-конференция  «Рациональное фармацевтическое консультирование в XXI веке: традиции, инновации, приоритеты»</vt:lpstr>
      <vt:lpstr>Постановление Правительства № 547 от 31.03.2022 «Об утверждении Положения о лицензировании фармацевтической деятельности»  Постановление Правительства № 1081 от 2011 года</vt:lpstr>
      <vt:lpstr>Росздравнадзор объединил однотипные лицензии  в единую реестровую запись    требование части 3 статьи 136 Федерального закона от 11.06.2021 № 170‑ФЗ  «О внесении изменений в отдельные законодательные акты Российской Федерации  в связи с принятием Федерального закона “О государственном контроле (надзоре) и муниципальном контроле в Российской Федерации”»</vt:lpstr>
      <vt:lpstr>Презентация PowerPoint</vt:lpstr>
      <vt:lpstr>Квалификационные требования к фармацевтическим работникам со средним образованием, с учетом требований  профессиональных стандартов</vt:lpstr>
      <vt:lpstr>Квалификационные требования к фармацевтическим должностям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фармацевтических специальностей</dc:title>
  <dc:creator>Секретарь</dc:creator>
  <cp:lastModifiedBy>Гладкова Елена</cp:lastModifiedBy>
  <cp:revision>144</cp:revision>
  <cp:lastPrinted>2022-04-19T14:42:34Z</cp:lastPrinted>
  <dcterms:created xsi:type="dcterms:W3CDTF">2021-11-15T06:16:00Z</dcterms:created>
  <dcterms:modified xsi:type="dcterms:W3CDTF">2022-04-20T14:15:23Z</dcterms:modified>
</cp:coreProperties>
</file>