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558" r:id="rId3"/>
    <p:sldId id="559" r:id="rId4"/>
    <p:sldId id="256" r:id="rId5"/>
    <p:sldId id="560" r:id="rId6"/>
    <p:sldId id="553" r:id="rId7"/>
    <p:sldId id="294" r:id="rId8"/>
    <p:sldId id="557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E5CDDE"/>
    <a:srgbClr val="D3BFCD"/>
    <a:srgbClr val="E0D2DC"/>
    <a:srgbClr val="6600CC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76E91-7E34-4863-AF0B-8D595D9B47D5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A288-6439-4087-AD57-3F946A6C1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yurist@apteka245.ru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63" y="4214813"/>
            <a:ext cx="6500812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Гладкова Елена Валерьевна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ru-RU" sz="8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</a:br>
            <a:r>
              <a:rPr lang="ru-RU" sz="14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президент общественной организации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«Самарская областная фармацевтическая ассоциация»,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Председатель </a:t>
            </a:r>
            <a:r>
              <a:rPr lang="ru-RU" sz="14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аккредитационной</a:t>
            </a: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комиссии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по специальности «Фармация» по Самарской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генеральный директор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ООО «Аптека 245», </a:t>
            </a:r>
            <a:r>
              <a:rPr lang="ru-RU" sz="14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г.Тольятти</a:t>
            </a:r>
          </a:p>
        </p:txBody>
      </p:sp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3369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 descr="C:\Users\secretar\Desktop\Untitled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0"/>
            <a:ext cx="2087562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500063" y="2228671"/>
            <a:ext cx="79295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R="0" algn="ctr" rtl="0"/>
            <a:r>
              <a:rPr lang="ru-RU" sz="2400" b="1" i="0" u="none" strike="noStrike" baseline="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новшеств законодательства в сфере фармацевтической деятельности и </a:t>
            </a:r>
          </a:p>
          <a:p>
            <a:pPr marR="0" algn="ctr" rtl="0"/>
            <a:r>
              <a:rPr lang="ru-RU" sz="2400" b="1" i="0" u="none" strike="noStrike" baseline="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новостей фармацевтического рынка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357166"/>
            <a:ext cx="85725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Приказ Минздрава РФ от 28.10.2022 № 709н  </a:t>
            </a:r>
          </a:p>
          <a:p>
            <a:pPr algn="ctr"/>
            <a:r>
              <a:rPr lang="ru-RU" b="1" dirty="0">
                <a:solidFill>
                  <a:srgbClr val="660066"/>
                </a:solidFill>
                <a:ea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Об утверждении Положения об аккредитации специалистов»</a:t>
            </a:r>
          </a:p>
          <a:p>
            <a:pPr algn="just"/>
            <a:endParaRPr lang="ru-RU" sz="800" dirty="0"/>
          </a:p>
          <a:p>
            <a:r>
              <a:rPr lang="ru-RU" sz="1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вступает в силу с 1 января 2023 года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действует до 1 января 2029 года</a:t>
            </a:r>
          </a:p>
          <a:p>
            <a:endParaRPr lang="ru-RU" sz="1400" dirty="0">
              <a:solidFill>
                <a:srgbClr val="3A3A3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ериодическая аккредитация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сохранены основные принципы проведения процедуры, действующие сегодня: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добровольное участие фармацевтических работников в освоении входящих в перечень портала НМО программ повышения квалификации и образовательных мероприятий;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вариативные способы предоставления сведений об освоении образовательных активностей за отчетный период: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144 часа исключительно за счет программ повышения квалификации (допускается освоение программ, не включенных в перечень портала НМО);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144 часа за счет не менее 72 часов программ повышения квалификации + иных образовательных активностей (интерактивные образовательные модули и образовательные мероприятия, освоение которых зафиксировано на портале НМО);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изменены способы подачи пакета документов: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через ФРМР (ведущий способ), при этом портфолио формируется с использованием ФРМР;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почтовым отправлением (для тех, кто не внесен в ФРМР);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проведение ЦАК (в исключительных случаях – с промежуточным звеном в виде профессиональных НКО) и в ряде случаев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субъектовыми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комиссиями;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6F44C924-5F52-3FA1-AA95-4CC746DCA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857875"/>
            <a:ext cx="1858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9200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357166"/>
            <a:ext cx="857256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Приказ Минздрава РФ от 28.10.2022 № 709н (30.11.2022) </a:t>
            </a:r>
          </a:p>
          <a:p>
            <a:pPr algn="ctr"/>
            <a:r>
              <a:rPr lang="ru-RU" b="1" dirty="0">
                <a:solidFill>
                  <a:srgbClr val="660066"/>
                </a:solidFill>
                <a:ea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Об утверждении Положения об аккредитации специалистов»</a:t>
            </a:r>
          </a:p>
          <a:p>
            <a:pPr algn="just"/>
            <a:endParaRPr lang="ru-RU" sz="800" dirty="0"/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специалисты с немедицинским образованием, имеющие стаж на должностях медработников не менее пяти лет, получили право на допуск к работе через процедуру периодической аккредитации, а не первичной специализированной (как сейчас);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специалисты, аттестованные на квалификационную категорию в текущем году или году, предшествующем подаче документов на периодическую аккредитацию, смогут пройти её без формирования профессиональной части портфолио – достаточно будет только образовательной части (сведений об обучении);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педагогических и научных работников предусмотрена возможность согласовывать отчет о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профдеятельности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учебном заведении, где они осуществляют профессиональную деятельность.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особенности прохождения аккредитации для получивших образование в иностранных учебных заведениях;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особенности проведения аккредитации за пределами РФ;</a:t>
            </a:r>
          </a:p>
          <a:p>
            <a:pPr indent="450215"/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egoe UI Emoji" panose="020B0502040204020203" pitchFamily="34" charset="0"/>
              </a:rPr>
              <a:t>с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оставы аккредитационных комиссий и центральной аккредитационной комиссии будут утверждаться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инздравам, но срок не определен;</a:t>
            </a:r>
          </a:p>
          <a:p>
            <a:pPr indent="450215"/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 п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ервичная и первичная специализированная аккредитацию возможность подачи документов как в бумажном виде, так и с использованием цифровых решений (ФРМР ЕГИСЗ/Единый портал госуслуг); </a:t>
            </a:r>
          </a:p>
          <a:p>
            <a:pPr indent="450215"/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/>
            <a:r>
              <a:rPr lang="ru-RU" sz="14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🔸 к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оличество заданий на этапе тестирования, время на их выполнение определяется Методическим центром. Общее количество заданий не может быть менее 60 и более 300.</a:t>
            </a: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6F44C924-5F52-3FA1-AA95-4CC746DCA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857875"/>
            <a:ext cx="1858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303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357166"/>
            <a:ext cx="8572560" cy="6098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Приказ Минздрава РФ от 28.10.2022 № 708н  </a:t>
            </a:r>
          </a:p>
          <a:p>
            <a:pPr algn="ctr"/>
            <a:r>
              <a:rPr lang="ru-RU" sz="1600" b="1" dirty="0">
                <a:solidFill>
                  <a:srgbClr val="660066"/>
                </a:solidFill>
                <a:ea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Об утверждении порядка ведения персонифицированного учета лиц, участвующих в осуществлении </a:t>
            </a:r>
            <a:r>
              <a:rPr lang="ru-RU" sz="1600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медицинской деятельности и </a:t>
            </a:r>
            <a:r>
              <a:rPr lang="ru-RU" sz="16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фармацевтической деятельности, лиц обучающихся по </a:t>
            </a:r>
            <a:r>
              <a:rPr lang="ru-RU" sz="1600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образовательным программам среднего профессионального и высшего медицинского образования, </a:t>
            </a:r>
            <a:r>
              <a:rPr lang="ru-RU" sz="16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образовательным программам среднего профессионального и высшего фармацевтического образования»</a:t>
            </a:r>
          </a:p>
          <a:p>
            <a:pPr algn="just"/>
            <a:endParaRPr lang="ru-RU" sz="800" dirty="0"/>
          </a:p>
          <a:p>
            <a:r>
              <a:rPr lang="ru-RU" sz="1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вступает в силу с 1 </a:t>
            </a:r>
            <a:r>
              <a:rPr lang="ru-RU" sz="1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марта</a:t>
            </a:r>
            <a:r>
              <a:rPr lang="ru-RU" sz="1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2023 года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действует до 1 марта 2028 года</a:t>
            </a:r>
          </a:p>
          <a:p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Регистрация в  </a:t>
            </a:r>
            <a:r>
              <a:rPr lang="ru-RU" sz="1600" b="1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Единой</a:t>
            </a:r>
            <a:r>
              <a:rPr lang="ru-RU" sz="16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государственной</a:t>
            </a:r>
            <a:r>
              <a:rPr lang="ru-RU" sz="16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информационной</a:t>
            </a:r>
            <a:r>
              <a:rPr lang="ru-RU" sz="16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системе</a:t>
            </a:r>
            <a:r>
              <a:rPr lang="ru-RU" sz="16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в сфере </a:t>
            </a:r>
            <a:r>
              <a:rPr lang="ru-RU" sz="1600" b="1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здравоохранения</a:t>
            </a:r>
            <a:r>
              <a:rPr lang="ru-RU" sz="16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(ЕГИСЗ)</a:t>
            </a:r>
            <a:r>
              <a:rPr lang="ru-RU" sz="1600" b="1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аптечных организаций с 12.04.2022г</a:t>
            </a:r>
            <a:endParaRPr lang="ru-RU" sz="1600" b="1" i="1" u="sng" dirty="0">
              <a:solidFill>
                <a:srgbClr val="0000FF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x-none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этап</a:t>
            </a:r>
            <a:r>
              <a:rPr lang="ru-RU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зарегистрировать организацию в ЕГСИЗ с включением ее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реестр медицинских организаций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(ФРМО)</a:t>
            </a:r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x-none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этап </a:t>
            </a:r>
            <a:r>
              <a:rPr lang="x-none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подать заявку на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</a:t>
            </a:r>
            <a:r>
              <a:rPr lang="x-none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x-none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ФРМО/ФРМР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регистр медицинских работников)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x-none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еобходимо указать роль Работник ФО(ФРМО)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x-none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аботодатель самостоятельно назначает лицо, ответственного за ввод информации в ФРМО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b="1" i="1" u="sng" dirty="0">
                <a:solidFill>
                  <a:srgbClr val="0000FF"/>
                </a:solidFill>
              </a:rPr>
              <a:t>https://esia.gosuslugi.r</a:t>
            </a:r>
            <a:endParaRPr lang="ru-RU" dirty="0">
              <a:solidFill>
                <a:srgbClr val="3A3A3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660066"/>
              </a:solidFill>
              <a:effectLst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6F44C924-5F52-3FA1-AA95-4CC746DCA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857875"/>
            <a:ext cx="1858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4AC3EB-7D62-D931-441B-0AC1FB23B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62" y="5857875"/>
            <a:ext cx="3610479" cy="6096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C9D3BB-1CB5-C886-BFEB-72A672375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3538"/>
            <a:ext cx="9144000" cy="503433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6B3C759-6317-9F8A-150F-E00E6B58F343}"/>
              </a:ext>
            </a:extLst>
          </p:cNvPr>
          <p:cNvSpPr/>
          <p:nvPr/>
        </p:nvSpPr>
        <p:spPr>
          <a:xfrm>
            <a:off x="4563124" y="284845"/>
            <a:ext cx="4371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>
                <a:solidFill>
                  <a:srgbClr val="0000FF"/>
                </a:solidFill>
              </a:rPr>
              <a:t>https://portal.egisz.rosminzdrav.ru/landing</a:t>
            </a:r>
            <a:endParaRPr lang="ru-RU" b="1" i="1" u="sng" dirty="0">
              <a:solidFill>
                <a:srgbClr val="0000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9F95AB-60BF-A71E-CB05-666D469B6A6E}"/>
              </a:ext>
            </a:extLst>
          </p:cNvPr>
          <p:cNvSpPr txBox="1"/>
          <p:nvPr/>
        </p:nvSpPr>
        <p:spPr>
          <a:xfrm>
            <a:off x="282222" y="284845"/>
            <a:ext cx="3425682" cy="373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u="sng" dirty="0">
                <a:solidFill>
                  <a:srgbClr val="0000FF"/>
                </a:solidFill>
              </a:rPr>
              <a:t>https://esia.gosuslugi.ru</a:t>
            </a:r>
            <a:endParaRPr lang="ru-RU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CFEE6239-8C32-DA68-EDBB-3A4703ACA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5857875"/>
            <a:ext cx="1858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96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2"/>
          <p:cNvSpPr txBox="1">
            <a:spLocks/>
          </p:cNvSpPr>
          <p:nvPr/>
        </p:nvSpPr>
        <p:spPr>
          <a:xfrm>
            <a:off x="325809" y="245301"/>
            <a:ext cx="8492382" cy="5381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660066"/>
                </a:solidFill>
                <a:ea typeface="Times New Roman" panose="02020603050405020304" pitchFamily="18" charset="0"/>
              </a:rPr>
              <a:t>Постановление Правительства РФ от 29.11.22 № 2164 «О внесении изменений в </a:t>
            </a:r>
          </a:p>
          <a:p>
            <a:pPr lvl="0" algn="ctr">
              <a:defRPr/>
            </a:pPr>
            <a:r>
              <a:rPr lang="ru-RU" b="1" dirty="0">
                <a:solidFill>
                  <a:srgbClr val="660066"/>
                </a:solidFill>
                <a:ea typeface="Times New Roman" panose="02020603050405020304" pitchFamily="18" charset="0"/>
              </a:rPr>
              <a:t>Положение о лицензировании фармацевтической деятельности»</a:t>
            </a:r>
          </a:p>
          <a:p>
            <a:pPr lvl="0" algn="ctr">
              <a:defRPr/>
            </a:pPr>
            <a:r>
              <a:rPr lang="ru-RU" sz="1600" b="1" dirty="0">
                <a:solidFill>
                  <a:srgbClr val="660066"/>
                </a:solidFill>
                <a:ea typeface="Times New Roman" panose="02020603050405020304" pitchFamily="18" charset="0"/>
              </a:rPr>
              <a:t>ПП РФ от 31.03.2022 № 547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u="sng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 1 марта 2023г</a:t>
            </a:r>
            <a:r>
              <a:rPr lang="ru-RU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установят требования </a:t>
            </a:r>
          </a:p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к подготовке специалистов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для изготовления радиофармацевтических препаратов; </a:t>
            </a:r>
          </a:p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аптеки и склады должны вносить сведения о своих фармацевтических работниках в Федеральный регистр медицинских работников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(ФРМР) на портале ЕГИСЗ</a:t>
            </a:r>
          </a:p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defRPr/>
            </a:pPr>
            <a:r>
              <a:rPr lang="ru-RU" sz="1600" b="1" u="sng" dirty="0">
                <a:solidFill>
                  <a:srgbClr val="660066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660066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с 1 сентября 2023г</a:t>
            </a:r>
            <a:r>
              <a:rPr lang="ru-RU" b="1" dirty="0">
                <a:solidFill>
                  <a:srgbClr val="660066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срок лицензирования:</a:t>
            </a:r>
            <a:endParaRPr lang="ru-RU" sz="1600" dirty="0"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  <a:p>
            <a:pPr lvl="0">
              <a:defRPr/>
            </a:pP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itchFamily="18" charset="0"/>
              </a:rPr>
              <a:t>- первичного составит 10 рабочих дней</a:t>
            </a:r>
          </a:p>
          <a:p>
            <a:pPr lvl="0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- переоформление - 5 рабочих дней</a:t>
            </a:r>
            <a:endParaRPr lang="ru-RU" sz="1600" dirty="0"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  <a:p>
            <a:pPr lvl="0" algn="r">
              <a:defRPr/>
            </a:pPr>
            <a:r>
              <a:rPr lang="ru-RU" sz="1600" b="1" u="sng" dirty="0">
                <a:latin typeface="Times New Roman" panose="02020603050405020304" pitchFamily="18" charset="0"/>
                <a:ea typeface="+mn-ea"/>
                <a:cs typeface="Times New Roman" pitchFamily="18" charset="0"/>
              </a:rPr>
              <a:t>действует до 1 сентября 2028 года</a:t>
            </a:r>
          </a:p>
          <a:p>
            <a:pPr lvl="0" algn="r">
              <a:defRPr/>
            </a:pPr>
            <a:endParaRPr lang="ru-RU" sz="16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ru-RU" b="1" u="sng" dirty="0">
                <a:solidFill>
                  <a:srgbClr val="660066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с 1 сентября 2022 года </a:t>
            </a:r>
          </a:p>
          <a:p>
            <a:pPr lvl="0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itchFamily="18" charset="0"/>
              </a:rPr>
              <a:t>- отменил обязательное наличие профильного образования </a:t>
            </a: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у руководителей аптек и складов;</a:t>
            </a:r>
          </a:p>
          <a:p>
            <a:pPr lvl="0">
              <a:defRPr/>
            </a:pP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itchFamily="18" charset="0"/>
              </a:rPr>
              <a:t>- ограничили возможность лицензирования более одного объекта/аптеки для ИП </a:t>
            </a:r>
            <a:r>
              <a:rPr lang="ru-RU" sz="1600" b="1" dirty="0">
                <a:latin typeface="Times New Roman" panose="02020603050405020304" pitchFamily="18" charset="0"/>
                <a:ea typeface="+mn-ea"/>
                <a:cs typeface="Times New Roman" pitchFamily="18" charset="0"/>
              </a:rPr>
              <a:t>«один ИП – одна аптека»</a:t>
            </a:r>
          </a:p>
          <a:p>
            <a:pPr lvl="0" algn="ctr"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10D557-337E-C82F-2F78-E75284EE4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857875"/>
            <a:ext cx="1858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DA73221-113D-4BFD-818D-1177826C70CD}"/>
              </a:ext>
            </a:extLst>
          </p:cNvPr>
          <p:cNvSpPr txBox="1"/>
          <p:nvPr/>
        </p:nvSpPr>
        <p:spPr>
          <a:xfrm>
            <a:off x="323528" y="272733"/>
            <a:ext cx="8640960" cy="4362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660066"/>
              </a:solidFill>
              <a:effectLst/>
              <a:ea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Приказ Минздрава РФ от 01.11.2022 № 715н  </a:t>
            </a:r>
          </a:p>
          <a:p>
            <a:pPr algn="ctr"/>
            <a:r>
              <a:rPr lang="ru-RU" sz="1600" b="1" dirty="0">
                <a:solidFill>
                  <a:srgbClr val="660066"/>
                </a:solidFill>
                <a:ea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Об утверждении Порядка допуска лиц, не завершивших освоение образовательных программ </a:t>
            </a:r>
            <a:r>
              <a:rPr lang="ru-RU" sz="1600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высшего медицинского или </a:t>
            </a:r>
            <a:r>
              <a:rPr lang="ru-RU" sz="16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высшего фармацевтического образования в российских или иностранных организациях, осуществляющих образовательную деятельность, а также лиц с </a:t>
            </a:r>
            <a:r>
              <a:rPr lang="ru-RU" sz="1600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высшем медицинским или </a:t>
            </a:r>
            <a:r>
              <a:rPr lang="ru-RU" sz="16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высшим фармацевтическим образованием, полученным в российских или иностранных, осуществляющих образовательную деятельность, к осуществлению </a:t>
            </a:r>
            <a:r>
              <a:rPr lang="ru-RU" sz="1600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медицинской или </a:t>
            </a:r>
            <a:r>
              <a:rPr lang="ru-RU" sz="16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фармацевтической деятельности на должностях специалистов со </a:t>
            </a:r>
            <a:r>
              <a:rPr lang="ru-RU" sz="1600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среднем медицинским или </a:t>
            </a:r>
            <a:r>
              <a:rPr lang="ru-RU" sz="1600" b="1" dirty="0">
                <a:solidFill>
                  <a:srgbClr val="660066"/>
                </a:solidFill>
                <a:effectLst/>
                <a:ea typeface="Times New Roman" panose="02020603050405020304" pitchFamily="18" charset="0"/>
              </a:rPr>
              <a:t>среднем фармацевтическим образованием» </a:t>
            </a:r>
          </a:p>
          <a:p>
            <a:pPr algn="just"/>
            <a:endParaRPr lang="ru-RU" sz="700" dirty="0"/>
          </a:p>
          <a:p>
            <a:r>
              <a:rPr lang="ru-RU" sz="1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вступает в силу с 1 января 2023 года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действует до 1 марта 2025 года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x-none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Лица с высшим фармацевтическим образованием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полученным в российских или иностранных организациях, осуществляющих образовательную деятельность (далее - лица, освоившие образовательные программы высшего фармацевтического образования), 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"Фармация" в объеме трех и более курсов или имеющие диплом специалиста по специальности "Фармация"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могут </a:t>
            </a:r>
            <a:r>
              <a:rPr lang="ru-RU" sz="1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14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допущены к осуществлению фармацевтической деятельности </a:t>
            </a:r>
            <a:r>
              <a:rPr lang="ru-RU" sz="1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должности специалиста со средним фармацевтическим образованием - </a:t>
            </a:r>
            <a:r>
              <a:rPr lang="ru-RU" sz="14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</a:t>
            </a:r>
            <a:endParaRPr lang="ru-RU" sz="1400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B9B92A46-3AF0-99D7-7867-B436AB557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857875"/>
            <a:ext cx="1858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285750"/>
            <a:ext cx="25209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285734" y="2092745"/>
            <a:ext cx="8715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Calibri" pitchFamily="34" charset="0"/>
              </a:rPr>
              <a:t>Спасибо за внимание!</a:t>
            </a: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1357290" y="3143248"/>
            <a:ext cx="328613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 </a:t>
            </a:r>
            <a:endParaRPr lang="en-US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+7 (8482) 67-4</a:t>
            </a:r>
            <a:r>
              <a:rPr lang="en-US" b="1" i="1" u="sng" dirty="0">
                <a:solidFill>
                  <a:srgbClr val="003300"/>
                </a:solidFill>
                <a:cs typeface="Times New Roman" pitchFamily="18" charset="0"/>
              </a:rPr>
              <a:t>4</a:t>
            </a:r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-</a:t>
            </a:r>
            <a:r>
              <a:rPr lang="en-US" b="1" i="1" u="sng" dirty="0">
                <a:solidFill>
                  <a:srgbClr val="003300"/>
                </a:solidFill>
                <a:cs typeface="Times New Roman" pitchFamily="18" charset="0"/>
              </a:rPr>
              <a:t>26</a:t>
            </a:r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 г.Тольятти</a:t>
            </a: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е</a:t>
            </a:r>
            <a:r>
              <a:rPr lang="en-US" b="1" i="1" u="sng" dirty="0">
                <a:solidFill>
                  <a:srgbClr val="003300"/>
                </a:solidFill>
                <a:cs typeface="Times New Roman" pitchFamily="18" charset="0"/>
              </a:rPr>
              <a:t>-mail</a:t>
            </a:r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: </a:t>
            </a:r>
            <a:r>
              <a:rPr lang="en-US" b="1" i="1" u="sng" dirty="0">
                <a:solidFill>
                  <a:srgbClr val="0000FF"/>
                </a:solidFill>
                <a:cs typeface="Times New Roman" pitchFamily="18" charset="0"/>
                <a:hlinkClick r:id="rId3"/>
              </a:rPr>
              <a:t>yurist@apteka245.ru</a:t>
            </a:r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en-US" b="1" i="1" u="sng" dirty="0">
                <a:solidFill>
                  <a:srgbClr val="0000FF"/>
                </a:solidFill>
                <a:cs typeface="Times New Roman" pitchFamily="18" charset="0"/>
              </a:rPr>
              <a:t>https://sopha.ru</a:t>
            </a:r>
          </a:p>
          <a:p>
            <a:endParaRPr lang="en-US" b="1" i="1" u="sng" dirty="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357562"/>
            <a:ext cx="611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429132"/>
            <a:ext cx="642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5286388"/>
            <a:ext cx="57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3357562"/>
            <a:ext cx="2886871" cy="286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286380" y="3000372"/>
            <a:ext cx="371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Оплата членского взноса в ОО «СОФА»</a:t>
            </a:r>
            <a:endParaRPr kumimoji="0" lang="ru-RU" sz="1600" b="1" i="0" u="sng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9E554-EE5F-5D61-7100-F0859F917B46}"/>
              </a:ext>
            </a:extLst>
          </p:cNvPr>
          <p:cNvSpPr txBox="1"/>
          <p:nvPr/>
        </p:nvSpPr>
        <p:spPr>
          <a:xfrm>
            <a:off x="142891" y="173741"/>
            <a:ext cx="6084623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defRPr/>
            </a:pPr>
            <a:r>
              <a:rPr lang="ru-RU" dirty="0">
                <a:solidFill>
                  <a:srgbClr val="FF0000"/>
                </a:solidFill>
              </a:rPr>
              <a:t>Наш девиз:  </a:t>
            </a:r>
          </a:p>
          <a:p>
            <a:pPr indent="457200" algn="ctr">
              <a:defRPr/>
            </a:pPr>
            <a:endParaRPr lang="ru-RU" sz="900" dirty="0">
              <a:solidFill>
                <a:srgbClr val="FF0000"/>
              </a:solidFill>
            </a:endParaRPr>
          </a:p>
          <a:p>
            <a:pPr indent="457200" algn="ctr">
              <a:defRPr/>
            </a:pPr>
            <a:r>
              <a:rPr lang="ru-RU" sz="2400" b="1" u="sng" dirty="0">
                <a:solidFill>
                  <a:srgbClr val="FF0000"/>
                </a:solidFill>
              </a:rPr>
              <a:t>Профессионалы, объединяйтесь!  </a:t>
            </a:r>
          </a:p>
          <a:p>
            <a:pPr indent="457200" algn="ctr">
              <a:defRPr/>
            </a:pPr>
            <a:r>
              <a:rPr lang="ru-RU" sz="24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Вместе наш голос будет звучать громче! 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32690</TotalTime>
  <Words>939</Words>
  <Application>Microsoft Office PowerPoint</Application>
  <PresentationFormat>Экран (4:3)</PresentationFormat>
  <Paragraphs>100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 Emoji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фармацевтических специальностей</dc:title>
  <dc:creator>Секретарь</dc:creator>
  <cp:lastModifiedBy>Гладкова Елена</cp:lastModifiedBy>
  <cp:revision>171</cp:revision>
  <cp:lastPrinted>2022-12-04T13:11:01Z</cp:lastPrinted>
  <dcterms:created xsi:type="dcterms:W3CDTF">2021-11-15T06:16:00Z</dcterms:created>
  <dcterms:modified xsi:type="dcterms:W3CDTF">2022-12-07T15:44:16Z</dcterms:modified>
</cp:coreProperties>
</file>