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569" r:id="rId3"/>
    <p:sldId id="571" r:id="rId4"/>
    <p:sldId id="573" r:id="rId5"/>
    <p:sldId id="574" r:id="rId6"/>
    <p:sldId id="575" r:id="rId7"/>
    <p:sldId id="576" r:id="rId8"/>
    <p:sldId id="577" r:id="rId9"/>
    <p:sldId id="578" r:id="rId10"/>
    <p:sldId id="583" r:id="rId11"/>
    <p:sldId id="582" r:id="rId12"/>
    <p:sldId id="579" r:id="rId13"/>
    <p:sldId id="580" r:id="rId14"/>
    <p:sldId id="581" r:id="rId15"/>
    <p:sldId id="273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66"/>
    <a:srgbClr val="E5CDDE"/>
    <a:srgbClr val="D3BFCD"/>
    <a:srgbClr val="E0D2DC"/>
    <a:srgbClr val="6600CC"/>
    <a:srgbClr val="00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25" autoAdjust="0"/>
    <p:restoredTop sz="94660"/>
  </p:normalViewPr>
  <p:slideViewPr>
    <p:cSldViewPr>
      <p:cViewPr>
        <p:scale>
          <a:sx n="110" d="100"/>
          <a:sy n="110" d="100"/>
        </p:scale>
        <p:origin x="-600" y="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yurist@apteka245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gin.consultant.ru/link/?req=doc&amp;base=LAW&amp;n=377025&amp;dst=102001&amp;field=134&amp;date=15.11.202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login.consultant.ru/link/?req=doc&amp;base=LAW&amp;n=436343&amp;dst=100728&amp;field=134&amp;date=15.11.2023" TargetMode="External"/><Relationship Id="rId7" Type="http://schemas.openxmlformats.org/officeDocument/2006/relationships/hyperlink" Target="https://login.consultant.ru/link/?req=doc&amp;base=LAW&amp;n=436343&amp;dst=101007&amp;field=134&amp;date=15.11.2023" TargetMode="External"/><Relationship Id="rId2" Type="http://schemas.openxmlformats.org/officeDocument/2006/relationships/hyperlink" Target="https://login.consultant.ru/link/?req=doc&amp;base=LAW&amp;n=436343&amp;dst=100727&amp;field=134&amp;date=15.11.202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440357&amp;dst=528&amp;field=134&amp;date=15.11.2023" TargetMode="External"/><Relationship Id="rId5" Type="http://schemas.openxmlformats.org/officeDocument/2006/relationships/hyperlink" Target="https://login.consultant.ru/link/?req=doc&amp;base=LAW&amp;n=134807&amp;dst=100014&amp;field=134&amp;date=15.11.2023" TargetMode="External"/><Relationship Id="rId4" Type="http://schemas.openxmlformats.org/officeDocument/2006/relationships/hyperlink" Target="https://login.consultant.ru/link/?req=doc&amp;base=LAW&amp;n=436343&amp;dst=100730&amp;field=134&amp;date=15.11.202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5753" y="4449913"/>
            <a:ext cx="832008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Блейве Татьяна Львовна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Юрист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Начальник юридического отдела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 </a:t>
            </a:r>
            <a:r>
              <a:rPr lang="ru-RU" sz="12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(г.Тольятти)</a:t>
            </a:r>
            <a:endParaRPr lang="ru-RU" sz="12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07.12.2023, </a:t>
            </a: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</a:t>
            </a:r>
            <a:r>
              <a:rPr lang="ru-RU" sz="1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 Самара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3369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C:\Users\secretar\Desktop\Untitled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0"/>
            <a:ext cx="20875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63" y="2228671"/>
            <a:ext cx="79295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endParaRPr lang="ru-RU" sz="2400" b="1" dirty="0" smtClean="0">
              <a:solidFill>
                <a:srgbClr val="FF0000"/>
              </a:solidFill>
            </a:endParaRPr>
          </a:p>
          <a:p>
            <a:pPr marR="0" algn="ctr" rtl="0"/>
            <a:r>
              <a:rPr lang="ru-RU" sz="2400" b="1" dirty="0" smtClean="0">
                <a:solidFill>
                  <a:srgbClr val="FF0000"/>
                </a:solidFill>
              </a:rPr>
              <a:t>Фармацевтические работники: права и обязанности, профессиональные риски и ответственность.</a:t>
            </a:r>
            <a:endParaRPr lang="ru-RU" sz="24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rtl="0"/>
            <a:endParaRPr lang="ru-RU" sz="2400" b="1" i="0" u="none" strike="noStrike" baseline="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</a:t>
            </a:r>
            <a:r>
              <a:rPr lang="ru-RU" sz="16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9" y="1214422"/>
          <a:ext cx="8286807" cy="5124842"/>
        </p:xfrm>
        <a:graphic>
          <a:graphicData uri="http://schemas.openxmlformats.org/drawingml/2006/table">
            <a:tbl>
              <a:tblPr/>
              <a:tblGrid>
                <a:gridCol w="1955445"/>
                <a:gridCol w="923081"/>
                <a:gridCol w="1050563"/>
                <a:gridCol w="795599"/>
                <a:gridCol w="922617"/>
                <a:gridCol w="2639502"/>
              </a:tblGrid>
              <a:tr h="55249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Норма КоАП,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долж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Нарушение установленных правил оптовой торговли ЛС и порядка розничной торговли ЛП (за исключением случаев, предусм. ст. 6.33 КоАП и ч. 4 настоящей статьи)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1 500 до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3 000 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5 000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20 000 до 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30 000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1 ст. 14.4.2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3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Нарушение установленных правил отпуска ЛП, подлежащих ПКУ, выразившееся в отпуске указанных ЛП без рецепта, если эти действия не содержат признаков уголовного преступления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10 000 до 20 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руб.или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дисквалификация от 6 мес. до 1 года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50 000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100 000 руб.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150 000 до 200 000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1.1 ст. 14.4.2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214422"/>
          <a:ext cx="8358245" cy="4857784"/>
        </p:xfrm>
        <a:graphic>
          <a:graphicData uri="http://schemas.openxmlformats.org/drawingml/2006/table">
            <a:tbl>
              <a:tblPr/>
              <a:tblGrid>
                <a:gridCol w="2286016"/>
                <a:gridCol w="785818"/>
                <a:gridCol w="928694"/>
                <a:gridCol w="1071570"/>
                <a:gridCol w="1143008"/>
                <a:gridCol w="2143139"/>
              </a:tblGrid>
              <a:tr h="57005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Норма 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КоАП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долж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Реализация либо отпуск ЛП с нарушением требований законодательства об обращении ЛС в части установления предельных размеров оптовых или розничных надбавок к фактическим отпускным ценам на ЖНВЛП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250 000 до 500 000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 двукратном размере излишне полученной выручки вследствие завышения цен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В двукратном размере излишне полученной выручки вследствие завышения цен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4 ст. 14.4.2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Обращение (в т.ч. продажа) фальсифицированных, контрафактных, недоброкачественных и незарегистрированных ЛС и МИ, фальсифицированных БАД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70 000 до 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 000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руб. 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100 тыс. до 600 тыс.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100 000 до 600 000 руб. или адм. приостановление деят-сти на срок до 90 суток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 млн до 5 млн руб. или адм. приостановление деят-сти на срок до 90 суток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ст. 6.33 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КоАП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 МВД,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61" y="1214422"/>
          <a:ext cx="8429680" cy="4886070"/>
        </p:xfrm>
        <a:graphic>
          <a:graphicData uri="http://schemas.openxmlformats.org/drawingml/2006/table">
            <a:tbl>
              <a:tblPr/>
              <a:tblGrid>
                <a:gridCol w="2143137"/>
                <a:gridCol w="928694"/>
                <a:gridCol w="1071570"/>
                <a:gridCol w="1000132"/>
                <a:gridCol w="1143008"/>
                <a:gridCol w="2143139"/>
              </a:tblGrid>
              <a:tr h="5618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Норма КоАП,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долж.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Несвоевременное внесение данных в систему МДЛП либо внесение в неё недостоверных данных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5 000 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50 000 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100 000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2 ст. 6.34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7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Нарушение установленных правил в сфере обращения МИ, если эти действия не содержат признаков уголовного преступления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2 000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4 000 руб. </a:t>
                      </a:r>
                      <a:b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5 000 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 10 000 руб.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30 000 до 50 000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ст. 6.28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8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Введение потребителей в заблуждение относительно потребительских свойств или качества товара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(обман потребителей)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3 000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5 000 руб.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12 000 до 20 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100 000 до 500 000 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2 ст. 14.7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Роспотребнадзор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9" y="1071546"/>
          <a:ext cx="8382016" cy="4865794"/>
        </p:xfrm>
        <a:graphic>
          <a:graphicData uri="http://schemas.openxmlformats.org/drawingml/2006/table">
            <a:tbl>
              <a:tblPr/>
              <a:tblGrid>
                <a:gridCol w="2286015"/>
                <a:gridCol w="642942"/>
                <a:gridCol w="1357322"/>
                <a:gridCol w="642942"/>
                <a:gridCol w="1428760"/>
                <a:gridCol w="2024035"/>
              </a:tblGrid>
              <a:tr h="57888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Норма КоАП,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долж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7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Нарушение права потребителя на получение необходимой и достоверной информации о реализуемом товаре, об изготовителе, продавце, режиме работы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предупреждение или штраф: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500 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 1 000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предупреждение или штраф: от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5 000 до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ч. 1 ст. 14.8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Роспотребнадзор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9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Не обеспечение возможности оплаты товаров путем наличных расчетов или расчетов с использованием платежных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платежных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карт по выбору потребителя</a:t>
                      </a: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15 000 до 30 000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30 000 до 50 000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4 ст. 14.8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Роспотребнадзор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7" y="1214422"/>
          <a:ext cx="8429684" cy="4214842"/>
        </p:xfrm>
        <a:graphic>
          <a:graphicData uri="http://schemas.openxmlformats.org/drawingml/2006/table">
            <a:tbl>
              <a:tblPr/>
              <a:tblGrid>
                <a:gridCol w="2143141"/>
                <a:gridCol w="785014"/>
                <a:gridCol w="1143812"/>
                <a:gridCol w="734182"/>
                <a:gridCol w="1194644"/>
                <a:gridCol w="2428891"/>
              </a:tblGrid>
              <a:tr h="57024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Норма </a:t>
                      </a:r>
                      <a:r>
                        <a:rPr lang="ru-RU" sz="1400" b="1" dirty="0" err="1">
                          <a:latin typeface="Calibri"/>
                          <a:ea typeface="Times New Roman"/>
                          <a:cs typeface="Times New Roman"/>
                        </a:rPr>
                        <a:t>КоАП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Для долж.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Необоснованный отказ в рассмотрении требований потребителя, связанных с нарушением его прав,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либо уклонение от их рассмотрения </a:t>
                      </a: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15 000 до 30 000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100 000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300 000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4.1 ст. 14.8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(введена с 30.10.2023)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Роспотребнадзор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Отказ потребителю в предоставлении товаров (услуг) либо доступе к ним по причинам, связанным с состоянием его здоровья, или ограничением жизне-деятельности </a:t>
                      </a: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30 000 до 50 000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300 000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500 000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5 ст. 14.8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Роспотребнадзор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5209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85734" y="1714488"/>
            <a:ext cx="8715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alibri" pitchFamily="34" charset="0"/>
              </a:rPr>
              <a:t>Спасибо за внимание</a:t>
            </a:r>
            <a:r>
              <a:rPr lang="ru-RU" sz="4000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</a:p>
          <a:p>
            <a:pPr algn="ctr"/>
            <a:r>
              <a:rPr lang="ru-RU" sz="2000" b="1" dirty="0" smtClean="0">
                <a:latin typeface="Calibri" pitchFamily="34" charset="0"/>
              </a:rPr>
              <a:t>Пишите на почту, какие профессиональные вопросы Вы бы хотели задать юристу  - я учту Ваши обращения при подготовке следующих лекций.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</a:t>
            </a:r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42-39-27</a:t>
            </a:r>
          </a:p>
          <a:p>
            <a:r>
              <a:rPr lang="ru-RU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en-US" b="1" i="1" u="sng" dirty="0" smtClean="0">
                <a:solidFill>
                  <a:srgbClr val="0000FF"/>
                </a:solidFill>
                <a:cs typeface="Times New Roman" pitchFamily="18" charset="0"/>
                <a:hlinkClick r:id="rId4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3500438"/>
            <a:ext cx="2886871" cy="286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000372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</a:t>
            </a: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членского взноса в ОО «СОФА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»</a:t>
            </a:r>
            <a:endParaRPr lang="ru-RU" sz="1600" b="1" u="sng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(через</a:t>
            </a:r>
            <a:r>
              <a:rPr kumimoji="0" lang="ru-RU" sz="1600" b="1" i="0" u="sng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приложение банка)</a:t>
            </a:r>
            <a:endParaRPr kumimoji="0" lang="ru-RU" sz="1600" b="1" i="0" u="sng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2C9E554-EE5F-5D61-7100-F0859F917B46}"/>
              </a:ext>
            </a:extLst>
          </p:cNvPr>
          <p:cNvSpPr txBox="1"/>
          <p:nvPr/>
        </p:nvSpPr>
        <p:spPr>
          <a:xfrm>
            <a:off x="142891" y="173741"/>
            <a:ext cx="608462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dirty="0">
                <a:solidFill>
                  <a:srgbClr val="FF0000"/>
                </a:solidFill>
              </a:rPr>
              <a:t>Наш девиз:  </a:t>
            </a:r>
          </a:p>
          <a:p>
            <a:pPr indent="457200" algn="ctr">
              <a:defRPr/>
            </a:pPr>
            <a:endParaRPr lang="ru-RU" sz="900" dirty="0">
              <a:solidFill>
                <a:srgbClr val="FF0000"/>
              </a:solidFill>
            </a:endParaRPr>
          </a:p>
          <a:p>
            <a:pPr indent="457200" algn="ctr"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Профессионалы, объединяйтесь!  </a:t>
            </a:r>
          </a:p>
          <a:p>
            <a:pPr indent="457200" algn="ctr">
              <a:defRPr/>
            </a:pPr>
            <a:r>
              <a:rPr lang="ru-RU" sz="24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Вместе наш голос будет звучать громче! 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Права и обязанности фармацевтических работников</a:t>
            </a:r>
            <a:b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точки 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857232"/>
            <a:ext cx="8496944" cy="8058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     "Об основах охраны здоровья граждан в Российской Федерации" </a:t>
            </a:r>
          </a:p>
          <a:p>
            <a:r>
              <a:rPr lang="ru-RU" sz="1600" b="1" dirty="0" smtClean="0"/>
              <a:t>Статья 2:  </a:t>
            </a:r>
            <a:r>
              <a:rPr lang="ru-RU" sz="1600" dirty="0" smtClean="0"/>
              <a:t>«14) </a:t>
            </a:r>
            <a:r>
              <a:rPr lang="ru-RU" sz="1600" b="1" dirty="0" smtClean="0"/>
              <a:t>Фармацевтический работник </a:t>
            </a:r>
            <a:r>
              <a:rPr lang="ru-RU" sz="1600" dirty="0" smtClean="0"/>
              <a:t>- физическое лицо, которое имеет фармацевтическое образование, работает в фармацевтической организации и в трудовые обязанности которого входят оптовая торговля лекарственными средствами, их хранение, перевозка и (или) розничная торговля лекарственными препаратами для медицинского применения (далее - лекарственные препараты), их изготовление, отпуск, хранение и перевозка». </a:t>
            </a:r>
          </a:p>
          <a:p>
            <a:r>
              <a:rPr lang="ru-RU" sz="1600" b="1" dirty="0" smtClean="0"/>
              <a:t>Статья 72. Права медицинских работников и фармацевтических работников:</a:t>
            </a:r>
          </a:p>
          <a:p>
            <a:endParaRPr lang="ru-RU" sz="800" b="1" dirty="0" smtClean="0"/>
          </a:p>
          <a:p>
            <a:r>
              <a:rPr lang="ru-RU" sz="1600" u="sng" dirty="0" smtClean="0"/>
              <a:t>Часть 1. </a:t>
            </a:r>
            <a:r>
              <a:rPr lang="ru-RU" sz="1600" dirty="0" smtClean="0"/>
              <a:t>Медицинские работники и </a:t>
            </a:r>
            <a:r>
              <a:rPr lang="ru-RU" sz="1600" b="1" dirty="0" smtClean="0"/>
              <a:t>фармацевтические работники </a:t>
            </a:r>
            <a:r>
              <a:rPr lang="ru-RU" sz="1600" dirty="0" smtClean="0"/>
              <a:t>имеют право </a:t>
            </a:r>
            <a:r>
              <a:rPr lang="ru-RU" sz="1600" b="1" dirty="0" smtClean="0"/>
              <a:t>на основные гарантии, предусмотренные трудовым законодательством</a:t>
            </a:r>
            <a:r>
              <a:rPr lang="ru-RU" sz="1600" dirty="0" smtClean="0"/>
              <a:t>, в том числе на: </a:t>
            </a:r>
          </a:p>
          <a:p>
            <a:r>
              <a:rPr lang="ru-RU" sz="1600" dirty="0" smtClean="0"/>
              <a:t>1) создание руководителем организации </a:t>
            </a:r>
            <a:r>
              <a:rPr lang="ru-RU" sz="1600" b="1" dirty="0" smtClean="0"/>
              <a:t>соответствующих условий для выполнения работником своих трудовых обязанностей</a:t>
            </a:r>
            <a:r>
              <a:rPr lang="ru-RU" sz="1600" dirty="0" smtClean="0"/>
              <a:t>, включая обеспечение необходимым оборудованием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общие нормы ТК РФ</a:t>
            </a:r>
            <a:r>
              <a:rPr lang="ru-RU" sz="1600" i="1" dirty="0" smtClean="0"/>
              <a:t>)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2</a:t>
            </a:r>
            <a:r>
              <a:rPr lang="ru-RU" sz="1600" b="1" dirty="0" smtClean="0"/>
              <a:t>) профессиональную подготовку, переподготовку и повышение квалификации за счет средств работодателя</a:t>
            </a:r>
            <a:r>
              <a:rPr lang="ru-RU" sz="1600" dirty="0" smtClean="0"/>
              <a:t> </a:t>
            </a:r>
            <a:r>
              <a:rPr lang="ru-RU" sz="1600" i="1" dirty="0" smtClean="0"/>
              <a:t>(за счет средств работодателя могут и должны быть оплачены </a:t>
            </a:r>
            <a:r>
              <a:rPr lang="ru-RU" sz="1600" i="1" u="sng" dirty="0" smtClean="0"/>
              <a:t>программы повышения квалификации </a:t>
            </a:r>
            <a:r>
              <a:rPr lang="ru-RU" sz="1600" i="1" u="sng" dirty="0" err="1" smtClean="0"/>
              <a:t>фармработников</a:t>
            </a:r>
            <a:r>
              <a:rPr lang="ru-RU" sz="1600" i="1" dirty="0" smtClean="0"/>
              <a:t>, т.к. это обучение в объеме от 72 до 144 баллов в течение 5 лет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является обязательным условием допуска работника к фармацевтической деятельности);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4) </a:t>
            </a:r>
            <a:r>
              <a:rPr lang="ru-RU" sz="1600" b="1" dirty="0" smtClean="0"/>
              <a:t>прохождение аттестации для получения квалификационной категории, </a:t>
            </a:r>
            <a:r>
              <a:rPr lang="ru-RU" sz="1600" dirty="0" smtClean="0"/>
              <a:t>а также на </a:t>
            </a:r>
            <a:r>
              <a:rPr lang="ru-RU" sz="1600" b="1" dirty="0" smtClean="0"/>
              <a:t>дифференциацию оплаты труда по результатам аттестации</a:t>
            </a:r>
          </a:p>
          <a:p>
            <a:r>
              <a:rPr lang="ru-RU" sz="1600" i="1" dirty="0" smtClean="0"/>
              <a:t>(</a:t>
            </a:r>
            <a:r>
              <a:rPr lang="ru-RU" sz="1600" i="1" u="sng" dirty="0" smtClean="0"/>
              <a:t>в негосударственных организациях не реализовано</a:t>
            </a:r>
            <a:r>
              <a:rPr lang="ru-RU" sz="1600" i="1" dirty="0" smtClean="0"/>
              <a:t>); </a:t>
            </a:r>
          </a:p>
          <a:p>
            <a:endParaRPr lang="ru-RU" sz="1600" i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137920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357422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Права и обязанности фармацевтических работников с 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700" dirty="0" smtClean="0"/>
          </a:p>
          <a:p>
            <a:r>
              <a:rPr lang="ru-RU" sz="1600" dirty="0" smtClean="0"/>
              <a:t>5) </a:t>
            </a:r>
            <a:r>
              <a:rPr lang="ru-RU" sz="1600" b="1" dirty="0" smtClean="0"/>
              <a:t>стимулирование труда в соответствии с уровнем квалификации</a:t>
            </a:r>
            <a:r>
              <a:rPr lang="ru-RU" sz="1600" dirty="0" smtClean="0"/>
              <a:t>, со спецификой и сложностью работы, с объемом и качеством труда, а также конкретными результатами деятельности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общие нормы ТК РФ</a:t>
            </a:r>
            <a:r>
              <a:rPr lang="ru-RU" sz="1600" i="1" dirty="0" smtClean="0"/>
              <a:t>);</a:t>
            </a:r>
          </a:p>
          <a:p>
            <a:r>
              <a:rPr lang="ru-RU" sz="1600" dirty="0" smtClean="0"/>
              <a:t>6) </a:t>
            </a:r>
            <a:r>
              <a:rPr lang="ru-RU" sz="1600" b="1" dirty="0" smtClean="0"/>
              <a:t>создание профессиональных некоммерческих организаций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ОО «СОФА»); </a:t>
            </a:r>
          </a:p>
          <a:p>
            <a:r>
              <a:rPr lang="ru-RU" sz="1600" dirty="0" smtClean="0"/>
              <a:t>7) </a:t>
            </a:r>
            <a:r>
              <a:rPr lang="ru-RU" sz="1600" b="1" dirty="0" smtClean="0"/>
              <a:t>страхование риска своей профессиональной ответственности </a:t>
            </a:r>
            <a:r>
              <a:rPr lang="ru-RU" sz="1600" i="1" dirty="0" smtClean="0"/>
              <a:t>– </a:t>
            </a:r>
            <a:r>
              <a:rPr lang="ru-RU" sz="1600" i="1" u="sng" dirty="0" smtClean="0"/>
              <a:t>до сих пор не реализовано</a:t>
            </a:r>
            <a:r>
              <a:rPr lang="ru-RU" sz="1600" i="1" dirty="0" smtClean="0"/>
              <a:t>! (в настоящее время мед. и фарм. организации вправе заключать договоры страхования риска профессиональной ответственности в отношении своих медицинских и фармацевтических работников </a:t>
            </a:r>
            <a:r>
              <a:rPr lang="ru-RU" sz="1600" b="1" i="1" dirty="0" smtClean="0"/>
              <a:t>в добровольном порядке</a:t>
            </a:r>
            <a:r>
              <a:rPr lang="ru-RU" sz="1600" i="1" dirty="0" smtClean="0"/>
              <a:t> в соответствии со </a:t>
            </a:r>
            <a:r>
              <a:rPr lang="ru-RU" sz="1600" i="1" dirty="0" smtClean="0">
                <a:hlinkClick r:id="rId2"/>
              </a:rPr>
              <a:t>ст. 931</a:t>
            </a:r>
            <a:r>
              <a:rPr lang="ru-RU" sz="1600" i="1" dirty="0" smtClean="0"/>
              <a:t> ГК РФ).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Статья 72. Права медицинских работников и фармацевтических работников:</a:t>
            </a:r>
          </a:p>
          <a:p>
            <a:endParaRPr lang="ru-RU" sz="1000" b="1" dirty="0" smtClean="0"/>
          </a:p>
          <a:p>
            <a:r>
              <a:rPr lang="ru-RU" sz="1600" u="sng" dirty="0" smtClean="0"/>
              <a:t>Часть 2.</a:t>
            </a:r>
            <a:r>
              <a:rPr lang="ru-RU" sz="1600" dirty="0" smtClean="0"/>
              <a:t> Правительство РФ, органы государственной власти субъектов РФ и органы местного самоуправления </a:t>
            </a:r>
            <a:r>
              <a:rPr lang="ru-RU" sz="1600" b="1" dirty="0" smtClean="0"/>
              <a:t>вправе устанавливать дополнительные гарантии и меры социальной поддержки медицинским работникам и фармацевтическим работникам </a:t>
            </a:r>
            <a:r>
              <a:rPr lang="ru-RU" sz="1600" dirty="0" smtClean="0"/>
              <a:t>(</a:t>
            </a:r>
            <a:r>
              <a:rPr lang="ru-RU" sz="1600" i="1" dirty="0" smtClean="0"/>
              <a:t>за счет бюджетных ассигнований соответствующего уровня).</a:t>
            </a:r>
          </a:p>
          <a:p>
            <a:endParaRPr lang="ru-RU" sz="800" dirty="0" smtClean="0"/>
          </a:p>
          <a:p>
            <a:r>
              <a:rPr lang="ru-RU" sz="1600" u="sng" dirty="0" smtClean="0"/>
              <a:t>Постановление Правительства РФ от 30.12.2014 N 1607:</a:t>
            </a:r>
            <a:endParaRPr lang="ru-RU" sz="1600" dirty="0" smtClean="0"/>
          </a:p>
          <a:p>
            <a:r>
              <a:rPr lang="ru-RU" sz="1600" dirty="0" smtClean="0"/>
              <a:t> Медицинским и </a:t>
            </a:r>
            <a:r>
              <a:rPr lang="ru-RU" sz="1600" b="1" dirty="0" smtClean="0"/>
              <a:t>фармацевтическим работникам</a:t>
            </a:r>
            <a:r>
              <a:rPr lang="ru-RU" sz="1600" dirty="0" smtClean="0"/>
              <a:t>, проживающим и работающим по трудовому договору </a:t>
            </a:r>
            <a:r>
              <a:rPr lang="ru-RU" sz="1600" b="1" dirty="0" smtClean="0"/>
              <a:t>в сельских населенных пунктах</a:t>
            </a:r>
            <a:r>
              <a:rPr lang="ru-RU" sz="1600" dirty="0" smtClean="0"/>
              <a:t>, рабочих поселках, пгт, </a:t>
            </a:r>
            <a:r>
              <a:rPr lang="ru-RU" sz="1600" u="sng" dirty="0" smtClean="0"/>
              <a:t>состоящим в штате по основному месту работы в федеральных государственных учреждениях</a:t>
            </a:r>
            <a:r>
              <a:rPr lang="ru-RU" sz="1600" dirty="0" smtClean="0"/>
              <a:t>, производятся </a:t>
            </a:r>
            <a:r>
              <a:rPr lang="ru-RU" sz="1600" b="1" dirty="0" smtClean="0"/>
              <a:t>ежемесячные денежные выплаты по оплате жилого помещения и коммунальных услуг в размере 1200 рублей.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Права и обязанности фармацевтических работников с 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709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"Об основах охраны здоровья граждан в Российской Федерации" </a:t>
            </a:r>
          </a:p>
          <a:p>
            <a:r>
              <a:rPr lang="ru-RU" sz="1600" b="1" dirty="0" smtClean="0"/>
              <a:t>Статья 73. Обязанности медицинских работников и фармацевтических работников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 </a:t>
            </a:r>
            <a:endParaRPr lang="ru-RU" sz="400" dirty="0" smtClean="0"/>
          </a:p>
          <a:p>
            <a:r>
              <a:rPr lang="ru-RU" sz="1600" dirty="0" smtClean="0"/>
              <a:t> 1. Медицинские работники и </a:t>
            </a:r>
            <a:r>
              <a:rPr lang="ru-RU" sz="1600" b="1" dirty="0" smtClean="0"/>
              <a:t>фармацевтические работники </a:t>
            </a:r>
            <a:r>
              <a:rPr lang="ru-RU" sz="1600" dirty="0" smtClean="0"/>
              <a:t>осуществляют свою деятельность в соответствии с законодательством Российской Федерации, </a:t>
            </a:r>
            <a:r>
              <a:rPr lang="ru-RU" sz="1600" b="1" dirty="0" smtClean="0"/>
              <a:t>руководствуясь принципами медицинской этики и деонтологии</a:t>
            </a:r>
            <a:r>
              <a:rPr lang="ru-RU" sz="1600" dirty="0" smtClean="0"/>
              <a:t> </a:t>
            </a:r>
            <a:r>
              <a:rPr lang="ru-RU" sz="1600" i="1" dirty="0" smtClean="0"/>
              <a:t>(НО! существует Кодекс профессиональной этики врача Российской Федерации, принят Первым национальным съездом врачей Российской Федерации 05.10.2012 – </a:t>
            </a:r>
            <a:r>
              <a:rPr lang="ru-RU" sz="1600" i="1" u="sng" dirty="0" smtClean="0"/>
              <a:t>подобного документа в отношении фармацевтов и провизоров НЕТ</a:t>
            </a:r>
            <a:r>
              <a:rPr lang="ru-RU" sz="1600" i="1" dirty="0" smtClean="0"/>
              <a:t>) </a:t>
            </a:r>
          </a:p>
          <a:p>
            <a:endParaRPr lang="ru-RU" sz="800" b="1" dirty="0" smtClean="0"/>
          </a:p>
          <a:p>
            <a:r>
              <a:rPr lang="ru-RU" sz="1600" dirty="0" smtClean="0"/>
              <a:t>3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Фармработники</a:t>
            </a:r>
            <a:r>
              <a:rPr lang="ru-RU" sz="1600" b="1" dirty="0" smtClean="0"/>
              <a:t> несут обязанности</a:t>
            </a:r>
            <a:r>
              <a:rPr lang="ru-RU" sz="1600" dirty="0" smtClean="0"/>
              <a:t>, предусмотренные </a:t>
            </a:r>
            <a:r>
              <a:rPr lang="ru-RU" sz="1600" dirty="0" smtClean="0">
                <a:hlinkClick r:id="rId2"/>
              </a:rPr>
              <a:t>п.п. 2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rId3"/>
              </a:rPr>
              <a:t>3</a:t>
            </a:r>
            <a:r>
              <a:rPr lang="ru-RU" sz="1600" dirty="0" smtClean="0"/>
              <a:t> и </a:t>
            </a:r>
            <a:r>
              <a:rPr lang="ru-RU" sz="1600" dirty="0" smtClean="0">
                <a:hlinkClick r:id="rId4"/>
              </a:rPr>
              <a:t>5 ч. 2</a:t>
            </a:r>
            <a:r>
              <a:rPr lang="ru-RU" sz="1600" dirty="0" smtClean="0"/>
              <a:t> настоящей статьи:</a:t>
            </a:r>
          </a:p>
          <a:p>
            <a:r>
              <a:rPr lang="ru-RU" sz="1600" dirty="0" smtClean="0"/>
              <a:t>2) </a:t>
            </a:r>
            <a:r>
              <a:rPr lang="ru-RU" sz="1600" u="sng" dirty="0" smtClean="0"/>
              <a:t>соблюдать врачебную тайну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3) </a:t>
            </a:r>
            <a:r>
              <a:rPr lang="ru-RU" sz="1600" u="sng" dirty="0" smtClean="0"/>
              <a:t>совершенствовать профессиональные знания и навыки путем обучения по дополнительным профессиональным программам </a:t>
            </a:r>
            <a:r>
              <a:rPr lang="ru-RU" sz="1600" dirty="0" smtClean="0"/>
              <a:t>в образовательных и научных организациях в </a:t>
            </a:r>
            <a:r>
              <a:rPr lang="ru-RU" sz="1600" dirty="0" smtClean="0">
                <a:hlinkClick r:id="rId5"/>
              </a:rPr>
              <a:t>порядке</a:t>
            </a:r>
            <a:r>
              <a:rPr lang="ru-RU" sz="1600" dirty="0" smtClean="0"/>
              <a:t> и в сроки, установленные Минздравом России; </a:t>
            </a:r>
          </a:p>
          <a:p>
            <a:r>
              <a:rPr lang="ru-RU" sz="1600" dirty="0" smtClean="0"/>
              <a:t>5) </a:t>
            </a:r>
            <a:r>
              <a:rPr lang="ru-RU" sz="1600" u="sng" dirty="0" smtClean="0"/>
              <a:t>сообщать уполномоченному должностному лицу организации информацию, предусмотренную </a:t>
            </a:r>
            <a:r>
              <a:rPr lang="ru-RU" sz="1600" u="sng" dirty="0" smtClean="0">
                <a:hlinkClick r:id="rId6"/>
              </a:rPr>
              <a:t>ч. 3 статьи 64</a:t>
            </a:r>
            <a:r>
              <a:rPr lang="ru-RU" sz="1600" u="sng" dirty="0" smtClean="0"/>
              <a:t> Федерального закона "Об обращении лекарственных средств" и </a:t>
            </a:r>
            <a:r>
              <a:rPr lang="ru-RU" sz="1600" u="sng" dirty="0" smtClean="0">
                <a:hlinkClick r:id="rId7"/>
              </a:rPr>
              <a:t>ч. 3 статьи 96</a:t>
            </a:r>
            <a:r>
              <a:rPr lang="ru-RU" sz="1600" u="sng" dirty="0" smtClean="0"/>
              <a:t> Федерального закона «Об основах охраны здоровья граждан в РФ». </a:t>
            </a:r>
          </a:p>
          <a:p>
            <a:r>
              <a:rPr lang="ru-RU" sz="1600" i="1" dirty="0" smtClean="0"/>
              <a:t>(ЧТО ЭТО ЗА ИНФОРМАЦИЯ? - О побочных действиях, нежелательных реакциях при применении ЛП, об индивидуальной непереносимости, отсутствии эффективности ЛП, а также о случаях выявления неблагоприятных событий на всех этапах обращения МИ).</a:t>
            </a:r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Права и обязанности фармацевтических работников с 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7956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"Об основах охраны здоровья граждан в Российской Федерации" </a:t>
            </a:r>
          </a:p>
          <a:p>
            <a:r>
              <a:rPr lang="ru-RU" sz="1600" b="1" dirty="0" smtClean="0"/>
              <a:t>Статья 74. Ограничения, налагаемые на медицинских работников и фармацевтических работников при осуществлении ими профессиональной деятельности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b="1" dirty="0" smtClean="0"/>
              <a:t> 2. Фармацевтические работники, руководители аптечных организаций </a:t>
            </a:r>
            <a:r>
              <a:rPr lang="ru-RU" sz="1600" b="1" u="sng" dirty="0" smtClean="0"/>
              <a:t>не вправе</a:t>
            </a:r>
            <a:r>
              <a:rPr lang="ru-RU" sz="1600" b="1" dirty="0" smtClean="0"/>
              <a:t>:</a:t>
            </a:r>
          </a:p>
          <a:p>
            <a:r>
              <a:rPr lang="ru-RU" sz="1600" dirty="0" smtClean="0"/>
              <a:t>1) принимать подарки, денежные средства, в том числе на оплату развлечений, отдыха, проезда к месту отдыха, и принимать участие в развлекательных мероприятиях, проводимых за счет средств фармацевтической компании  </a:t>
            </a:r>
            <a:r>
              <a:rPr lang="ru-RU" sz="1600" i="1" dirty="0" smtClean="0"/>
              <a:t>(здесь и далее имеются в виду фарм. производители и дистрибьюторы)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2) получать от компании или ее представителя образцы лекарственных препаратов, медицинских изделий для вручения населению;</a:t>
            </a:r>
          </a:p>
          <a:p>
            <a:r>
              <a:rPr lang="ru-RU" sz="1600" dirty="0" smtClean="0"/>
              <a:t>3) заключать с компанией или ее представителем соглашения о предложении населению определенных лекарственных препаратов, медицинских изделий;</a:t>
            </a:r>
          </a:p>
          <a:p>
            <a:r>
              <a:rPr lang="ru-RU" sz="1600" dirty="0" smtClean="0"/>
              <a:t>4) </a:t>
            </a:r>
            <a:r>
              <a:rPr lang="ru-RU" sz="1600" b="1" dirty="0" smtClean="0"/>
              <a:t>предоставлять населению недостоверную и (или) неполную информацию о наличии лекарственных препаратов, включая лекарственные препараты, имеющие одинаковое международное непатентованное наименование, медицинских изделий, в т.ч. скрывать информацию о наличии ЛП и МИ, имеющих более низкую цену.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3. За нарушения требований настоящей статьи </a:t>
            </a:r>
            <a:r>
              <a:rPr lang="ru-RU" sz="1600" dirty="0" smtClean="0"/>
              <a:t>медицинские и </a:t>
            </a:r>
            <a:r>
              <a:rPr lang="ru-RU" sz="1600" b="1" dirty="0" smtClean="0"/>
              <a:t>фармацевтические работники</a:t>
            </a:r>
            <a:r>
              <a:rPr lang="ru-RU" sz="1600" dirty="0" smtClean="0"/>
              <a:t>, руководители медицинских организаций и руководители аптечных организаций, а также компании, представители компаний </a:t>
            </a:r>
            <a:r>
              <a:rPr lang="ru-RU" sz="1600" b="1" dirty="0" smtClean="0"/>
              <a:t>несут ответственность, предусмотренную законодательством Российской Федерации. 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"Об основах охраны здоровья граждан в Российской Федерации" </a:t>
            </a:r>
          </a:p>
          <a:p>
            <a:r>
              <a:rPr lang="ru-RU" sz="1600" b="1" dirty="0" smtClean="0"/>
              <a:t>Статья 74. Ограничения, налагаемые на медицинских работников и фармацевтических работников при осуществлении ими профессиональной деятельности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b="1" dirty="0" smtClean="0"/>
              <a:t> 3. За нарушения требований настоящей статьи </a:t>
            </a:r>
            <a:r>
              <a:rPr lang="ru-RU" sz="1600" dirty="0" smtClean="0"/>
              <a:t>медицинские и </a:t>
            </a:r>
            <a:r>
              <a:rPr lang="ru-RU" sz="1600" b="1" dirty="0" smtClean="0"/>
              <a:t>фармацевтические работники</a:t>
            </a:r>
            <a:r>
              <a:rPr lang="ru-RU" sz="1600" dirty="0" smtClean="0"/>
              <a:t>, руководители медицинских организаций и руководители аптечных организаций, а также компании, представители компаний </a:t>
            </a:r>
            <a:r>
              <a:rPr lang="ru-RU" sz="1600" b="1" dirty="0" smtClean="0"/>
              <a:t>несут ответственность, предусмотренную законодательством Российской Федерации.</a:t>
            </a:r>
          </a:p>
          <a:p>
            <a:endParaRPr lang="ru-RU" sz="1600" b="1" dirty="0" smtClean="0"/>
          </a:p>
          <a:p>
            <a:r>
              <a:rPr lang="ru-RU" sz="1600" i="1" dirty="0" smtClean="0"/>
              <a:t>То есть ч. 3. статьи 74 ФЗ «Об основах охраны здоровья граждан» - </a:t>
            </a:r>
            <a:r>
              <a:rPr lang="ru-RU" sz="1600" b="1" i="1" dirty="0" smtClean="0"/>
              <a:t>отсылочная норма</a:t>
            </a:r>
            <a:r>
              <a:rPr lang="ru-RU" sz="1600" i="1" dirty="0" smtClean="0"/>
              <a:t>, которая, </a:t>
            </a:r>
            <a:r>
              <a:rPr lang="ru-RU" sz="1600" i="1" u="sng" dirty="0" smtClean="0"/>
              <a:t>чтобы стать рабочей, подразумевает установление мер ответственности: административной, дисциплинарной, уголовной, гражданско-правовой</a:t>
            </a:r>
            <a:r>
              <a:rPr lang="ru-RU" sz="1600" i="1" dirty="0" smtClean="0"/>
              <a:t>. </a:t>
            </a:r>
          </a:p>
          <a:p>
            <a:endParaRPr lang="ru-RU" sz="1600" b="1" dirty="0" smtClean="0"/>
          </a:p>
          <a:p>
            <a:r>
              <a:rPr lang="ru-RU" sz="1600" dirty="0" smtClean="0"/>
              <a:t>Однако за 12 лет, прошедших со дня принятия 323-ФЗ </a:t>
            </a:r>
            <a:r>
              <a:rPr lang="ru-RU" sz="1600" b="1" dirty="0" smtClean="0"/>
              <a:t>меры административной ответственности за нарушение указанных ограничений так и не установлены </a:t>
            </a:r>
            <a:r>
              <a:rPr lang="ru-RU" sz="1600" dirty="0" smtClean="0"/>
              <a:t>(</a:t>
            </a:r>
            <a:r>
              <a:rPr lang="ru-RU" sz="1600" dirty="0" err="1" smtClean="0"/>
              <a:t>КоАП</a:t>
            </a:r>
            <a:r>
              <a:rPr lang="ru-RU" sz="1600" dirty="0" smtClean="0"/>
              <a:t> РФ).</a:t>
            </a:r>
          </a:p>
          <a:p>
            <a:endParaRPr lang="ru-RU" sz="1600" dirty="0" smtClean="0"/>
          </a:p>
          <a:p>
            <a:r>
              <a:rPr lang="ru-RU" sz="1600" u="sng" dirty="0" smtClean="0"/>
              <a:t>Привлечь фармацевтического работника к дисциплинарной ответственности </a:t>
            </a:r>
            <a:r>
              <a:rPr lang="ru-RU" sz="1600" dirty="0" smtClean="0"/>
              <a:t>за нарушение  ограничений, установленных статьей 74 </a:t>
            </a:r>
            <a:r>
              <a:rPr lang="ru-RU" sz="1600" i="1" dirty="0" smtClean="0"/>
              <a:t>ФЗ «Об основах охраны здоровья граждан» </a:t>
            </a:r>
            <a:r>
              <a:rPr lang="ru-RU" sz="1600" i="1" u="sng" dirty="0" smtClean="0"/>
              <a:t>теоретически возможно, но зачем это работодателю?  </a:t>
            </a:r>
            <a:r>
              <a:rPr lang="ru-RU" sz="1600" dirty="0" smtClean="0"/>
              <a:t>- Только если у него есть задача избавиться от неугодного сотрудника. Тогда за нарушение работником 74 статьи 323-ФЗ можно применить дисциплинарное взыскание (замечание, выговор), а за любой повторный дисциплинарный проступок (в течение года) сотрудник уже может быть уволен. </a:t>
            </a:r>
          </a:p>
          <a:p>
            <a:endParaRPr lang="ru-RU" sz="1600" b="1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6000" y="364331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8940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"Об основах охраны здоровья граждан в Российской Федерации" </a:t>
            </a:r>
          </a:p>
          <a:p>
            <a:pPr algn="ctr"/>
            <a:r>
              <a:rPr lang="ru-RU" sz="1600" b="1" dirty="0" smtClean="0"/>
              <a:t> Статья 98. Ответственность в сфере охраны здоровья.</a:t>
            </a:r>
          </a:p>
          <a:p>
            <a:pPr algn="ctr"/>
            <a:endParaRPr lang="ru-RU" sz="800" b="1" dirty="0" smtClean="0"/>
          </a:p>
          <a:p>
            <a:r>
              <a:rPr lang="ru-RU" sz="1600" dirty="0" smtClean="0"/>
              <a:t> 2. Медицинские организации, медицинские работники и </a:t>
            </a:r>
            <a:r>
              <a:rPr lang="ru-RU" sz="1600" b="1" u="sng" dirty="0" smtClean="0"/>
              <a:t>фармацевтические работники</a:t>
            </a:r>
            <a:r>
              <a:rPr lang="ru-RU" sz="1600" b="1" dirty="0" smtClean="0"/>
              <a:t> </a:t>
            </a:r>
            <a:r>
              <a:rPr lang="ru-RU" sz="1600" dirty="0" smtClean="0"/>
              <a:t>несут ответственность в соответствии с законодательством Российской Федерации </a:t>
            </a:r>
            <a:r>
              <a:rPr lang="ru-RU" sz="1600" b="1" dirty="0" smtClean="0"/>
              <a:t>за нарушение прав в сфере охраны здоровья, причинение вреда жизни и (или) здоровью при оказании гражданам медицинской помощи. </a:t>
            </a:r>
          </a:p>
          <a:p>
            <a:endParaRPr lang="ru-RU" sz="800" u="sng" dirty="0" smtClean="0"/>
          </a:p>
          <a:p>
            <a:r>
              <a:rPr lang="ru-RU" sz="1600" u="sng" dirty="0" smtClean="0"/>
              <a:t>Виды ответственности, которые могут быть применены к </a:t>
            </a:r>
            <a:r>
              <a:rPr lang="ru-RU" sz="1600" u="sng" dirty="0" err="1" smtClean="0"/>
              <a:t>фармработнику</a:t>
            </a:r>
            <a:r>
              <a:rPr lang="ru-RU" sz="1600" u="sng" dirty="0" smtClean="0"/>
              <a:t>:</a:t>
            </a:r>
          </a:p>
          <a:p>
            <a:endParaRPr lang="ru-RU" sz="1600" u="sng" dirty="0" smtClean="0"/>
          </a:p>
          <a:p>
            <a:r>
              <a:rPr lang="ru-RU" sz="1600" b="1" dirty="0" smtClean="0"/>
              <a:t>1) Административная </a:t>
            </a:r>
            <a:r>
              <a:rPr lang="ru-RU" sz="1600" dirty="0" smtClean="0"/>
              <a:t>– </a:t>
            </a:r>
            <a:r>
              <a:rPr lang="ru-RU" sz="1600" u="sng" dirty="0" smtClean="0"/>
              <a:t>возможна по множеству статей </a:t>
            </a:r>
            <a:r>
              <a:rPr lang="ru-RU" sz="1600" u="sng" dirty="0" err="1" smtClean="0"/>
              <a:t>КоАП</a:t>
            </a:r>
            <a:r>
              <a:rPr lang="ru-RU" sz="1600" u="sng" dirty="0" smtClean="0"/>
              <a:t> (нормы и ответственность будет приведена дальше в таблице)</a:t>
            </a:r>
            <a:endParaRPr lang="ru-RU" sz="800" b="1" dirty="0" smtClean="0"/>
          </a:p>
          <a:p>
            <a:pPr marL="342900" indent="-342900"/>
            <a:r>
              <a:rPr lang="ru-RU" sz="1600" b="1" dirty="0" smtClean="0"/>
              <a:t>Отметим, что </a:t>
            </a:r>
            <a:r>
              <a:rPr lang="ru-RU" sz="1600" dirty="0" err="1" smtClean="0"/>
              <a:t>бОльшая</a:t>
            </a:r>
            <a:r>
              <a:rPr lang="ru-RU" sz="1600" dirty="0" smtClean="0"/>
              <a:t> часть возможных правонарушений со стороны </a:t>
            </a:r>
            <a:r>
              <a:rPr lang="ru-RU" sz="1600" dirty="0" err="1" smtClean="0"/>
              <a:t>первостольников</a:t>
            </a:r>
            <a:r>
              <a:rPr lang="ru-RU" sz="1600" dirty="0" smtClean="0"/>
              <a:t> </a:t>
            </a:r>
            <a:r>
              <a:rPr lang="ru-RU" sz="1600" b="1" dirty="0" smtClean="0"/>
              <a:t>проходит по статье 14.4.2 </a:t>
            </a:r>
            <a:r>
              <a:rPr lang="ru-RU" sz="1600" dirty="0" smtClean="0"/>
              <a:t>«Нарушение законодательства об обращении лекарственных средств» (нарушение установленных правил оптовой торговли ЛС и порядка розничной торговли ЛП)</a:t>
            </a:r>
          </a:p>
          <a:p>
            <a:pPr marL="342900" indent="-342900"/>
            <a:endParaRPr lang="ru-RU" sz="1600" u="sng" dirty="0" smtClean="0"/>
          </a:p>
          <a:p>
            <a:pPr marL="342900" indent="-342900"/>
            <a:r>
              <a:rPr lang="ru-RU" sz="1600" b="1" dirty="0" smtClean="0"/>
              <a:t>2) Гражданско-правовая </a:t>
            </a:r>
            <a:r>
              <a:rPr lang="ru-RU" sz="1600" dirty="0" smtClean="0"/>
              <a:t>– по </a:t>
            </a:r>
            <a:r>
              <a:rPr lang="ru-RU" sz="1600" b="1" dirty="0" smtClean="0"/>
              <a:t>ст. 151 ГК РФ </a:t>
            </a:r>
            <a:r>
              <a:rPr lang="ru-RU" sz="1600" dirty="0" smtClean="0"/>
              <a:t>«Компенсация морального вреда» </a:t>
            </a:r>
            <a:r>
              <a:rPr lang="ru-RU" sz="1600" i="1" dirty="0" smtClean="0"/>
              <a:t>(</a:t>
            </a:r>
            <a:r>
              <a:rPr lang="ru-RU" sz="1600" i="1" u="sng" dirty="0" smtClean="0"/>
              <a:t>применяется только через обращение в суд!</a:t>
            </a:r>
            <a:r>
              <a:rPr lang="ru-RU" sz="1600" i="1" dirty="0" smtClean="0"/>
              <a:t>)</a:t>
            </a:r>
          </a:p>
          <a:p>
            <a:pPr marL="342900" indent="-342900"/>
            <a:endParaRPr lang="ru-RU" sz="1600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8817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Федеральный закон от 21.11.2011 </a:t>
            </a:r>
            <a:r>
              <a:rPr lang="en-US" sz="1600" b="1" dirty="0" smtClean="0">
                <a:solidFill>
                  <a:srgbClr val="FF0000"/>
                </a:solidFill>
              </a:rPr>
              <a:t>N 323-</a:t>
            </a:r>
            <a:r>
              <a:rPr lang="ru-RU" sz="1600" b="1" dirty="0" smtClean="0">
                <a:solidFill>
                  <a:srgbClr val="FF0000"/>
                </a:solidFill>
              </a:rPr>
              <a:t>ФЗ                                                                                           "Об основах охраны здоровья граждан в Российской Федерации" </a:t>
            </a:r>
          </a:p>
          <a:p>
            <a:pPr algn="ctr"/>
            <a:r>
              <a:rPr lang="ru-RU" sz="1600" b="1" dirty="0" smtClean="0"/>
              <a:t>Статья 98. Ответственность в сфере охраны здоровья.</a:t>
            </a:r>
          </a:p>
          <a:p>
            <a:pPr marL="342900" indent="-342900"/>
            <a:endParaRPr lang="ru-RU" sz="800" b="1" dirty="0" smtClean="0"/>
          </a:p>
          <a:p>
            <a:r>
              <a:rPr lang="ru-RU" sz="1600" b="1" dirty="0" smtClean="0"/>
              <a:t>3) Дисциплинарная </a:t>
            </a:r>
            <a:r>
              <a:rPr lang="ru-RU" sz="1600" dirty="0" smtClean="0"/>
              <a:t>– по </a:t>
            </a:r>
            <a:r>
              <a:rPr lang="ru-RU" sz="1600" b="1" dirty="0" smtClean="0"/>
              <a:t>ст. 192 ТК РФ </a:t>
            </a:r>
            <a:r>
              <a:rPr lang="ru-RU" sz="1600" dirty="0" smtClean="0"/>
              <a:t>«Дисциплинарные взыскания» </a:t>
            </a:r>
          </a:p>
          <a:p>
            <a:endParaRPr lang="ru-RU" sz="1600" dirty="0" smtClean="0"/>
          </a:p>
          <a:p>
            <a:r>
              <a:rPr lang="ru-RU" sz="1600" dirty="0" smtClean="0"/>
              <a:t>Виды взысканий: замечание, выговор, увольнение (в соответствующих случаях).</a:t>
            </a:r>
          </a:p>
          <a:p>
            <a:r>
              <a:rPr lang="ru-RU" sz="1600" i="1" dirty="0" smtClean="0"/>
              <a:t>Применяются работодателем </a:t>
            </a:r>
            <a:r>
              <a:rPr lang="ru-RU" sz="1600" i="1" u="sng" dirty="0" smtClean="0"/>
              <a:t>за неисполнение или ненадлежащее исполнение работником по его вине возложенных на него трудовых обязанностей.</a:t>
            </a:r>
          </a:p>
          <a:p>
            <a:endParaRPr lang="ru-RU" sz="1600" i="1" u="sng" dirty="0" smtClean="0"/>
          </a:p>
          <a:p>
            <a:r>
              <a:rPr lang="ru-RU" sz="1600" b="1" dirty="0" smtClean="0"/>
              <a:t>4) Уголовная </a:t>
            </a:r>
            <a:r>
              <a:rPr lang="ru-RU" sz="1600" dirty="0" smtClean="0"/>
              <a:t>– может быть применена по следующим статьям УК РФ: 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ч.2 ст. 118 УК РФ «Причинение тяжкого вреда здоровью по неосторожности вследствие ненадлежащего исполнения лицом своих профессиональных обязанностей» (например, вследствие серьезной ошибки при отпуске ЛП),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ч.2 ст. 109 УК РФ «Причинение смерти по неосторожности вследствие </a:t>
            </a:r>
          </a:p>
          <a:p>
            <a:r>
              <a:rPr lang="ru-RU" sz="1600" dirty="0" smtClean="0"/>
              <a:t>ненадлежащего исполнения лицом своих профессиональных обязанностей.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endParaRPr lang="ru-RU" dirty="0" smtClean="0"/>
          </a:p>
          <a:p>
            <a:pPr algn="r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фармацевтических работников с точки </a:t>
            </a:r>
            <a:r>
              <a:rPr lang="ru-RU" sz="1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зрения закона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487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«Кодекс Российской Федерации об административных правонарушениях</a:t>
            </a:r>
            <a:r>
              <a:rPr lang="ru-RU" sz="16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342900" indent="-342900"/>
            <a:endParaRPr lang="ru-RU" sz="1600" i="1" dirty="0" smtClean="0"/>
          </a:p>
          <a:p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lvl="0" algn="ctr"/>
            <a:endParaRPr lang="ru-RU" b="1" dirty="0" smtClean="0"/>
          </a:p>
          <a:p>
            <a:pPr lvl="0"/>
            <a:endParaRPr lang="ru-RU" sz="1500" dirty="0" smtClean="0"/>
          </a:p>
          <a:p>
            <a:endParaRPr lang="ru-RU" sz="1400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214422"/>
          <a:ext cx="8215369" cy="4657984"/>
        </p:xfrm>
        <a:graphic>
          <a:graphicData uri="http://schemas.openxmlformats.org/drawingml/2006/table">
            <a:tbl>
              <a:tblPr/>
              <a:tblGrid>
                <a:gridCol w="2500330"/>
                <a:gridCol w="1000132"/>
                <a:gridCol w="928694"/>
                <a:gridCol w="1143008"/>
                <a:gridCol w="1071570"/>
                <a:gridCol w="1571635"/>
              </a:tblGrid>
              <a:tr h="57011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Вид правонарушения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Размер штрафа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(или др. мера ответственности)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Норма КоАП,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контролирующий орган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Для физ. лиц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Для долж. лиц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Для ИП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Для юр. лиц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9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Осуществление предпринимательской деятельности с нарушением требований и условий, предусмотренных специальным разрешением (лицензией)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1 500 до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2 000 руб. 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3 000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4 000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30 000 до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40 000 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3 ст. 14.1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МВД, 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Осуществление предпринимательской деятельности с грубым нарушением требований и условий, предусмотренных специальным разрешением (лицензией)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от 5 000 до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10 000 руб.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4 000 до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8 000 руб.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(или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адм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. приостановление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деят-сти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на срок до 90 суток)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от 100 000 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200 000 руб.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(или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адм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. приостановление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деят-сти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на срок до 90 суток)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ч. 4 ст. 14.1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Росздравнадзор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, МВД,</a:t>
                      </a:r>
                      <a:b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прокуратура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44844" marB="44844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36848</TotalTime>
  <Words>1419</Words>
  <Application>Microsoft Office PowerPoint</Application>
  <PresentationFormat>Экран (4:3)</PresentationFormat>
  <Paragraphs>481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Права и обязанности фармацевтических работников с точки зрения закона</vt:lpstr>
      <vt:lpstr>Права и обязанности фармацевтических работников с  точки зрения закона</vt:lpstr>
      <vt:lpstr>Права и обязанности фармацевтических работников с  точки зрения закона</vt:lpstr>
      <vt:lpstr>Права и обязанности фармацевтических работников с 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Ответственность фармацевтических работников с точки зрения закона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yurist</cp:lastModifiedBy>
  <cp:revision>323</cp:revision>
  <cp:lastPrinted>2022-10-24T14:04:11Z</cp:lastPrinted>
  <dcterms:created xsi:type="dcterms:W3CDTF">2021-11-15T06:16:00Z</dcterms:created>
  <dcterms:modified xsi:type="dcterms:W3CDTF">2023-12-07T05:50:13Z</dcterms:modified>
</cp:coreProperties>
</file>