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5" r:id="rId2"/>
    <p:sldId id="576" r:id="rId3"/>
    <p:sldId id="590" r:id="rId4"/>
    <p:sldId id="589" r:id="rId5"/>
    <p:sldId id="586" r:id="rId6"/>
    <p:sldId id="591" r:id="rId7"/>
    <p:sldId id="593" r:id="rId8"/>
    <p:sldId id="592" r:id="rId9"/>
    <p:sldId id="594" r:id="rId10"/>
    <p:sldId id="596" r:id="rId11"/>
    <p:sldId id="595" r:id="rId12"/>
    <p:sldId id="597" r:id="rId13"/>
    <p:sldId id="598" r:id="rId14"/>
    <p:sldId id="599" r:id="rId15"/>
    <p:sldId id="600" r:id="rId16"/>
    <p:sldId id="601" r:id="rId17"/>
    <p:sldId id="584" r:id="rId18"/>
    <p:sldId id="587" r:id="rId19"/>
    <p:sldId id="588" r:id="rId20"/>
    <p:sldId id="273" r:id="rId2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  <a:srgbClr val="000000"/>
    <a:srgbClr val="990033"/>
    <a:srgbClr val="E5CDDE"/>
    <a:srgbClr val="D3BFCD"/>
    <a:srgbClr val="E0D2DC"/>
    <a:srgbClr val="66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25" autoAdjust="0"/>
    <p:restoredTop sz="94620" autoAdjust="0"/>
  </p:normalViewPr>
  <p:slideViewPr>
    <p:cSldViewPr>
      <p:cViewPr>
        <p:scale>
          <a:sx n="110" d="100"/>
          <a:sy n="110" d="100"/>
        </p:scale>
        <p:origin x="67" y="9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76E91-7E34-4863-AF0B-8D595D9B47D5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0A288-6439-4087-AD57-3F946A6C1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0A288-6439-4087-AD57-3F946A6C1A6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0A288-6439-4087-AD57-3F946A6C1A6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0A288-6439-4087-AD57-3F946A6C1A64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ovmf2.consultant.ru/cgi/online.cgi?req=doc&amp;rnd=02eaa67e7f4aac48b576012fc28d3c19&amp;base=LAW&amp;n=468885&amp;dst=26" TargetMode="External"/><Relationship Id="rId13" Type="http://schemas.openxmlformats.org/officeDocument/2006/relationships/hyperlink" Target="https://ovmf2.consultant.ru/cgi/online.cgi?req=doc&amp;rnd=02eaa67e7f4aac48b576012fc28d3c19&amp;base=LAW&amp;n=448574&amp;dst=100095" TargetMode="External"/><Relationship Id="rId18" Type="http://schemas.openxmlformats.org/officeDocument/2006/relationships/hyperlink" Target="https://ovmf2.consultant.ru/cgi/online.cgi?req=doc&amp;rnd=02eaa67e7f4aac48b576012fc28d3c19&amp;base=LAW&amp;n=448569&amp;dst=100189" TargetMode="External"/><Relationship Id="rId3" Type="http://schemas.openxmlformats.org/officeDocument/2006/relationships/hyperlink" Target="https://ovmf2.consultant.ru/cgi/online.cgi?req=doc&amp;rnd=02eaa67e7f4aac48b576012fc28d3c19&amp;base=LAW&amp;n=448569&amp;dst=100015" TargetMode="External"/><Relationship Id="rId7" Type="http://schemas.openxmlformats.org/officeDocument/2006/relationships/hyperlink" Target="https://ovmf2.consultant.ru/cgi/online.cgi?req=doc&amp;rnd=02eaa67e7f4aac48b576012fc28d3c19&amp;base=LAW&amp;n=468885&amp;dst=27" TargetMode="External"/><Relationship Id="rId12" Type="http://schemas.openxmlformats.org/officeDocument/2006/relationships/hyperlink" Target="https://login.consultant.ru/link/?req=doc&amp;base=LAW&amp;n=448572&amp;dst=100022&amp;field=134&amp;date=25.02.2024" TargetMode="External"/><Relationship Id="rId17" Type="http://schemas.openxmlformats.org/officeDocument/2006/relationships/hyperlink" Target="https://ovmf2.consultant.ru/cgi/online.cgi?req=doc&amp;rnd=02eaa67e7f4aac48b576012fc28d3c19&amp;base=LAW&amp;n=448570&amp;dst=100014" TargetMode="External"/><Relationship Id="rId2" Type="http://schemas.openxmlformats.org/officeDocument/2006/relationships/image" Target="../media/image2.png"/><Relationship Id="rId16" Type="http://schemas.openxmlformats.org/officeDocument/2006/relationships/hyperlink" Target="https://login.consultant.ru/link/?req=doc&amp;base=LAW&amp;n=448574&amp;dst=100023&amp;field=134&amp;date=25.02.2024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ovmf2.consultant.ru/cgi/online.cgi?req=doc&amp;rnd=02eaa67e7f4aac48b576012fc28d3c19&amp;base=LAW&amp;n=468885&amp;dst=21" TargetMode="External"/><Relationship Id="rId11" Type="http://schemas.openxmlformats.org/officeDocument/2006/relationships/hyperlink" Target="https://ovmf2.consultant.ru/cgi/online.cgi?req=doc&amp;rnd=02eaa67e7f4aac48b576012fc28d3c19&amp;base=LAW&amp;n=448572&amp;dst=100057" TargetMode="External"/><Relationship Id="rId5" Type="http://schemas.openxmlformats.org/officeDocument/2006/relationships/hyperlink" Target="https://ovmf2.consultant.ru/cgi/online.cgi?req=doc&amp;rnd=02eaa67e7f4aac48b576012fc28d3c19&amp;base=LAW&amp;n=468885&amp;dst=100041" TargetMode="External"/><Relationship Id="rId15" Type="http://schemas.openxmlformats.org/officeDocument/2006/relationships/hyperlink" Target="https://ovmf2.consultant.ru/cgi/online.cgi?req=doc&amp;rnd=02eaa67e7f4aac48b576012fc28d3c19&amp;base=LAW&amp;n=448574&amp;dst=100056" TargetMode="External"/><Relationship Id="rId10" Type="http://schemas.openxmlformats.org/officeDocument/2006/relationships/hyperlink" Target="https://ovmf2.consultant.ru/cgi/online.cgi?req=doc&amp;rnd=02eaa67e7f4aac48b576012fc28d3c19&amp;base=LAW&amp;n=448572&amp;dst=100175" TargetMode="External"/><Relationship Id="rId4" Type="http://schemas.openxmlformats.org/officeDocument/2006/relationships/hyperlink" Target="https://ovmf2.consultant.ru/cgi/online.cgi?req=doc&amp;rnd=02eaa67e7f4aac48b576012fc28d3c19&amp;base=LAW&amp;n=468885&amp;dst=100080" TargetMode="External"/><Relationship Id="rId9" Type="http://schemas.openxmlformats.org/officeDocument/2006/relationships/hyperlink" Target="https://ovmf2.consultant.ru/cgi/online.cgi?req=doc&amp;rnd=02eaa67e7f4aac48b576012fc28d3c19&amp;base=LAW&amp;n=448572&amp;dst=100096" TargetMode="External"/><Relationship Id="rId14" Type="http://schemas.openxmlformats.org/officeDocument/2006/relationships/hyperlink" Target="https://ovmf2.consultant.ru/cgi/online.cgi?req=doc&amp;rnd=02eaa67e7f4aac48b576012fc28d3c19&amp;base=LAW&amp;n=448574&amp;dst=100174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mailto:yurist@apteka245.ru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05753" y="4449913"/>
            <a:ext cx="8320087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Блейве Татьяна Львовна</a:t>
            </a:r>
            <a:endParaRPr lang="ru-RU" sz="1400" b="1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ru-RU" sz="12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</a:br>
            <a:r>
              <a:rPr lang="ru-RU" sz="1200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Юрист общественной организации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«Самарская областная фармацевтическая ассоциация»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 smtClean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Начальник юридического отдела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ООО «Аптека 245» </a:t>
            </a:r>
            <a:r>
              <a:rPr lang="ru-RU" sz="1200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(г.Тольятти)</a:t>
            </a:r>
            <a:endParaRPr lang="ru-RU" sz="1200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27.02.2024, </a:t>
            </a:r>
            <a:r>
              <a:rPr lang="ru-RU" sz="14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г</a:t>
            </a:r>
            <a:r>
              <a:rPr lang="ru-RU" sz="14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. Самара</a:t>
            </a:r>
            <a:endParaRPr lang="ru-RU" sz="1400" b="1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77" name="Прямоугольник 5"/>
          <p:cNvSpPr>
            <a:spLocks noChangeArrowheads="1"/>
          </p:cNvSpPr>
          <p:nvPr/>
        </p:nvSpPr>
        <p:spPr bwMode="auto">
          <a:xfrm>
            <a:off x="500034" y="2143116"/>
            <a:ext cx="792956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R="0" algn="ctr" rtl="0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Работа с обращениями клиентов в аптеке: жалобы, претензии, конфликты.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Взгляд юриста на проблему. </a:t>
            </a:r>
            <a:endParaRPr lang="ru-RU" sz="2400" b="1" i="0" u="none" strike="noStrike" baseline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yurist\AppData\Local\Temp\Rar$DIa0.944\Logo_SOFA_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28604"/>
            <a:ext cx="2643206" cy="172803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738000"/>
            <a:ext cx="9581096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58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ОБРАЗЕЦ </a:t>
            </a:r>
            <a:r>
              <a:rPr lang="ru-RU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АКТА </a:t>
            </a:r>
            <a:r>
              <a:rPr lang="ru-RU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приемки товара</a:t>
            </a:r>
            <a:br>
              <a:rPr lang="ru-RU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 целью его проверки и устранения </a:t>
            </a:r>
            <a:r>
              <a:rPr lang="ru-RU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недостатков в течение 45 дней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857232"/>
            <a:ext cx="85011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Наиболее частые претензии и жалобы клиентов аптеки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642918"/>
            <a:ext cx="850112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marL="400050" indent="-400050" algn="ctr">
              <a:buAutoNum type="romanUcPeriod"/>
            </a:pPr>
            <a:r>
              <a:rPr lang="ru-RU" sz="1600" b="1" dirty="0" smtClean="0">
                <a:solidFill>
                  <a:srgbClr val="FF0000"/>
                </a:solidFill>
              </a:rPr>
              <a:t>Могут повлечь значительные правовые последствия:</a:t>
            </a:r>
          </a:p>
          <a:p>
            <a:pPr marL="400050" indent="-400050" algn="ctr"/>
            <a:endParaRPr lang="ru-RU" sz="800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ru-RU" sz="1600" b="1" dirty="0" smtClean="0"/>
              <a:t>Продан не тот лекарственный препарат </a:t>
            </a:r>
            <a:r>
              <a:rPr lang="ru-RU" sz="1600" dirty="0" smtClean="0"/>
              <a:t>(было назначение врача или есть иное доказательство ошибки фармацевтического работника)</a:t>
            </a:r>
          </a:p>
          <a:p>
            <a:pPr marL="342900" indent="-342900"/>
            <a:r>
              <a:rPr lang="ru-RU" sz="1600" b="1" u="sng" dirty="0" smtClean="0"/>
              <a:t>Рекомендация: </a:t>
            </a:r>
            <a:r>
              <a:rPr lang="ru-RU" sz="1600" dirty="0" smtClean="0"/>
              <a:t>ОБЯЗАТЕЛЬНО</a:t>
            </a:r>
            <a:r>
              <a:rPr lang="ru-RU" sz="1600" b="1" dirty="0" smtClean="0"/>
              <a:t> </a:t>
            </a:r>
            <a:r>
              <a:rPr lang="ru-RU" sz="1600" dirty="0" smtClean="0"/>
              <a:t>ПРОВЕСТИ ПРОВЕРКУ, и если ошибка специалиста подтверждается, в целях минимизации рисков  административной, гражданско-правовой </a:t>
            </a:r>
            <a:r>
              <a:rPr lang="ru-RU" sz="1600" dirty="0" smtClean="0"/>
              <a:t>и </a:t>
            </a:r>
            <a:r>
              <a:rPr lang="ru-RU" sz="1600" dirty="0" smtClean="0"/>
              <a:t>уголовной ответственности (в случае причинения вреда здоровью), </a:t>
            </a:r>
            <a:r>
              <a:rPr lang="ru-RU" sz="1600" b="1" dirty="0" smtClean="0"/>
              <a:t>загладить моральный и/или материальный вред в досудебном порядке, по соглашению сторон.</a:t>
            </a:r>
          </a:p>
          <a:p>
            <a:pPr marL="342900" indent="-342900"/>
            <a:endParaRPr lang="ru-RU" sz="800" dirty="0" smtClean="0"/>
          </a:p>
          <a:p>
            <a:pPr marL="342900" indent="-342900"/>
            <a:r>
              <a:rPr lang="ru-RU" sz="1600" b="1" dirty="0" smtClean="0"/>
              <a:t>2. Отпуск фальсифицированных, </a:t>
            </a:r>
            <a:r>
              <a:rPr lang="ru-RU" sz="1600" b="1" dirty="0" smtClean="0">
                <a:ea typeface="Times New Roman"/>
                <a:cs typeface="Times New Roman"/>
              </a:rPr>
              <a:t>контрафактных, недоброкачественных и незарегистрированных</a:t>
            </a:r>
            <a:r>
              <a:rPr lang="ru-RU" sz="1600" dirty="0" smtClean="0">
                <a:ea typeface="Times New Roman"/>
                <a:cs typeface="Times New Roman"/>
              </a:rPr>
              <a:t> </a:t>
            </a:r>
            <a:r>
              <a:rPr lang="ru-RU" sz="1600" b="1" dirty="0" smtClean="0">
                <a:ea typeface="Times New Roman"/>
                <a:cs typeface="Times New Roman"/>
              </a:rPr>
              <a:t>ЛП и МИ, фальсифицированных БАД </a:t>
            </a:r>
            <a:r>
              <a:rPr lang="ru-RU" sz="1600" dirty="0" smtClean="0">
                <a:ea typeface="Times New Roman"/>
                <a:cs typeface="Times New Roman"/>
              </a:rPr>
              <a:t>(штраф на </a:t>
            </a:r>
            <a:r>
              <a:rPr lang="ru-RU" sz="1600" dirty="0" err="1" smtClean="0">
                <a:ea typeface="Times New Roman"/>
                <a:cs typeface="Times New Roman"/>
              </a:rPr>
              <a:t>физлицо</a:t>
            </a:r>
            <a:r>
              <a:rPr lang="ru-RU" sz="1600" dirty="0" smtClean="0">
                <a:ea typeface="Times New Roman"/>
                <a:cs typeface="Times New Roman"/>
              </a:rPr>
              <a:t> </a:t>
            </a:r>
            <a:r>
              <a:rPr lang="ru-RU" sz="1600" dirty="0" smtClean="0"/>
              <a:t>от 70 до 100 тыс. руб., на должностное лицо от 100 тыс. до 600 тыс. руб., на ИП от 100 до 600 тыс. руб., на ЮЛ от </a:t>
            </a:r>
            <a:r>
              <a:rPr lang="ru-RU" sz="1600" dirty="0" smtClean="0">
                <a:ea typeface="Times New Roman"/>
                <a:cs typeface="Times New Roman"/>
              </a:rPr>
              <a:t> </a:t>
            </a:r>
            <a:r>
              <a:rPr lang="ru-RU" sz="1600" dirty="0" smtClean="0"/>
              <a:t>1 </a:t>
            </a:r>
            <a:r>
              <a:rPr lang="ru-RU" sz="1600" dirty="0" smtClean="0"/>
              <a:t>до</a:t>
            </a:r>
            <a:r>
              <a:rPr lang="ru-RU" sz="1600" dirty="0" smtClean="0"/>
              <a:t> 5 </a:t>
            </a:r>
            <a:r>
              <a:rPr lang="ru-RU" sz="1600" dirty="0" smtClean="0"/>
              <a:t>млн.</a:t>
            </a:r>
            <a:r>
              <a:rPr lang="ru-RU" sz="1600" dirty="0" smtClean="0"/>
              <a:t> руб., либо приостановление деятельности до 90 суток).</a:t>
            </a:r>
          </a:p>
          <a:p>
            <a:pPr marL="342900" indent="-342900"/>
            <a:endParaRPr lang="ru-RU" sz="800" dirty="0" smtClean="0">
              <a:ea typeface="Times New Roman"/>
              <a:cs typeface="Times New Roman"/>
            </a:endParaRPr>
          </a:p>
          <a:p>
            <a:pPr marL="342900" indent="-342900"/>
            <a:r>
              <a:rPr lang="ru-RU" sz="1600" b="1" dirty="0" smtClean="0"/>
              <a:t>3. Реализация ЖНВЛП с превышением предельных оптовых и розничных надбавок </a:t>
            </a:r>
            <a:r>
              <a:rPr lang="ru-RU" sz="1600" dirty="0" smtClean="0"/>
              <a:t>(административный штраф в размере от 250 до 500 тыс.руб. на должностное лицо или оборотный штраф на ЮЛ и ИП). </a:t>
            </a:r>
            <a:endParaRPr lang="ru-RU" sz="1600" dirty="0" smtClean="0"/>
          </a:p>
          <a:p>
            <a:pPr marL="342900" indent="-342900"/>
            <a:endParaRPr lang="ru-RU" sz="800" dirty="0" smtClean="0"/>
          </a:p>
          <a:p>
            <a:pPr>
              <a:spcAft>
                <a:spcPts val="0"/>
              </a:spcAft>
            </a:pPr>
            <a:r>
              <a:rPr lang="ru-RU" sz="1600" b="1" dirty="0" smtClean="0"/>
              <a:t>4. Несвоевременная передача сведений в ИС МДЛП «Честный знак» или внесение недостоверных сведений</a:t>
            </a:r>
            <a:r>
              <a:rPr lang="ru-RU" sz="1600" dirty="0" smtClean="0"/>
              <a:t> (штраф на должностное лицо </a:t>
            </a:r>
            <a:r>
              <a:rPr lang="ru-RU" sz="1600" dirty="0" smtClean="0">
                <a:ea typeface="Times New Roman"/>
                <a:cs typeface="Times New Roman"/>
              </a:rPr>
              <a:t>от 5 до 10 тыс. руб., </a:t>
            </a:r>
          </a:p>
          <a:p>
            <a:r>
              <a:rPr lang="ru-RU" sz="1600" dirty="0" smtClean="0">
                <a:ea typeface="Times New Roman"/>
                <a:cs typeface="Times New Roman"/>
              </a:rPr>
              <a:t>на ЮЛ 50 тыс. до 100 тыс. руб.)</a:t>
            </a:r>
            <a:r>
              <a:rPr lang="ru-RU" sz="1600" b="1" dirty="0" smtClean="0">
                <a:ea typeface="Times New Roman"/>
                <a:cs typeface="Times New Roman"/>
              </a:rPr>
              <a:t>.</a:t>
            </a:r>
          </a:p>
          <a:p>
            <a:endParaRPr lang="ru-RU" sz="800" b="1" dirty="0" smtClean="0">
              <a:ea typeface="Times New Roman"/>
              <a:cs typeface="Times New Roman"/>
            </a:endParaRPr>
          </a:p>
          <a:p>
            <a:r>
              <a:rPr lang="ru-RU" sz="1600" b="1" dirty="0" smtClean="0"/>
              <a:t>Во 2</a:t>
            </a:r>
            <a:r>
              <a:rPr lang="ru-RU" sz="1600" b="1" dirty="0" smtClean="0"/>
              <a:t>, 3, 4 </a:t>
            </a:r>
            <a:r>
              <a:rPr lang="ru-RU" sz="1600" b="1" dirty="0" smtClean="0"/>
              <a:t>случаях минимизировать </a:t>
            </a:r>
            <a:r>
              <a:rPr lang="ru-RU" sz="1600" b="1" dirty="0" smtClean="0"/>
              <a:t>риски по факту нарушения сложно - </a:t>
            </a:r>
            <a:r>
              <a:rPr lang="ru-RU" sz="1600" u="sng" dirty="0" smtClean="0"/>
              <a:t>необходимо </a:t>
            </a:r>
            <a:r>
              <a:rPr lang="ru-RU" sz="1600" u="sng" dirty="0" smtClean="0"/>
              <a:t>систематически принимать </a:t>
            </a:r>
            <a:r>
              <a:rPr lang="ru-RU" sz="1600" u="sng" dirty="0" smtClean="0"/>
              <a:t>меры организационного и технического </a:t>
            </a:r>
            <a:r>
              <a:rPr lang="ru-RU" sz="1600" u="sng" dirty="0" smtClean="0"/>
              <a:t>характера,</a:t>
            </a:r>
          </a:p>
          <a:p>
            <a:r>
              <a:rPr lang="ru-RU" sz="1600" u="sng" dirty="0" smtClean="0"/>
              <a:t>чтобы </a:t>
            </a:r>
            <a:r>
              <a:rPr lang="ru-RU" sz="1600" u="sng" dirty="0" smtClean="0"/>
              <a:t>полностью их исключить.</a:t>
            </a:r>
            <a:endParaRPr lang="ru-RU" sz="1600" u="sng" dirty="0" smtClean="0"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1600" dirty="0" smtClean="0">
              <a:latin typeface="Times New Roman"/>
              <a:ea typeface="Times New Roman"/>
              <a:cs typeface="Times New Roman"/>
            </a:endParaRPr>
          </a:p>
          <a:p>
            <a:pPr marL="342900" indent="-342900"/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Наиболее частые претензии и жалобы клиентов аптеки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71480"/>
            <a:ext cx="850112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II</a:t>
            </a:r>
            <a:r>
              <a:rPr lang="ru-RU" sz="1600" b="1" dirty="0" smtClean="0">
                <a:solidFill>
                  <a:srgbClr val="FF0000"/>
                </a:solidFill>
              </a:rPr>
              <a:t>. Не влекут значительных правовых последствий:</a:t>
            </a: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1600" b="1" dirty="0" smtClean="0"/>
              <a:t>Цена на ЛП выше, чем в других аптеках </a:t>
            </a:r>
            <a:r>
              <a:rPr lang="ru-RU" sz="1600" dirty="0" smtClean="0"/>
              <a:t>(</a:t>
            </a:r>
            <a:r>
              <a:rPr lang="ru-RU" sz="1600" i="1" dirty="0" smtClean="0"/>
              <a:t>за исключением ЖНВЛП</a:t>
            </a:r>
            <a:r>
              <a:rPr lang="ru-RU" sz="1600" dirty="0" smtClean="0"/>
              <a:t>), </a:t>
            </a:r>
            <a:r>
              <a:rPr lang="ru-RU" sz="1600" b="1" dirty="0" smtClean="0"/>
              <a:t>клиент грозит жалобой</a:t>
            </a:r>
            <a:endParaRPr lang="ru-RU" sz="1600" b="1" dirty="0" smtClean="0"/>
          </a:p>
          <a:p>
            <a:pPr marL="342900" indent="-342900"/>
            <a:r>
              <a:rPr lang="ru-RU" sz="1600" b="1" u="sng" dirty="0" smtClean="0"/>
              <a:t>Рекомендация по ответу: </a:t>
            </a:r>
            <a:r>
              <a:rPr lang="ru-RU" sz="1600" dirty="0" smtClean="0"/>
              <a:t>«Ценообразование на товары не из списка  ЖНВЛП осуществляется аптечными организациями самостоятельно, исходя из ценовой политики сети, конъюнктуры рынка, и зависит от многих факторов, в первую очередь, от закупочных цен».</a:t>
            </a:r>
          </a:p>
          <a:p>
            <a:pPr marL="342900" indent="-342900"/>
            <a:endParaRPr lang="ru-RU" sz="1600" b="1" dirty="0" smtClean="0">
              <a:ea typeface="Times New Roman"/>
              <a:cs typeface="Times New Roman"/>
            </a:endParaRPr>
          </a:p>
          <a:p>
            <a:pPr marL="342900" indent="-342900"/>
            <a:r>
              <a:rPr lang="ru-RU" sz="1600" b="1" dirty="0" smtClean="0">
                <a:ea typeface="Times New Roman"/>
                <a:cs typeface="Times New Roman"/>
              </a:rPr>
              <a:t>2. Продан не тот препарат </a:t>
            </a:r>
            <a:r>
              <a:rPr lang="ru-RU" sz="1600" dirty="0" smtClean="0">
                <a:ea typeface="Times New Roman"/>
                <a:cs typeface="Times New Roman"/>
              </a:rPr>
              <a:t>(если назначения врача не было</a:t>
            </a:r>
            <a:r>
              <a:rPr lang="ru-RU" sz="1600" dirty="0" smtClean="0">
                <a:ea typeface="Times New Roman"/>
                <a:cs typeface="Times New Roman"/>
              </a:rPr>
              <a:t>), </a:t>
            </a:r>
            <a:r>
              <a:rPr lang="ru-RU" sz="1600" b="1" dirty="0" smtClean="0">
                <a:ea typeface="Times New Roman"/>
                <a:cs typeface="Times New Roman"/>
              </a:rPr>
              <a:t>клиент хочет вернуть деньги.</a:t>
            </a:r>
            <a:endParaRPr lang="ru-RU" sz="1600" dirty="0" smtClean="0"/>
          </a:p>
          <a:p>
            <a:r>
              <a:rPr lang="ru-RU" sz="1600" b="1" u="sng" dirty="0" smtClean="0">
                <a:ea typeface="Times New Roman"/>
                <a:cs typeface="Times New Roman"/>
              </a:rPr>
              <a:t>Рекомендация: </a:t>
            </a:r>
            <a:r>
              <a:rPr lang="ru-RU" sz="1600" dirty="0" smtClean="0">
                <a:ea typeface="Times New Roman"/>
                <a:cs typeface="Times New Roman"/>
              </a:rPr>
              <a:t>запросить объяснения работника, просмотреть видеозапись, чтобы исключить ошибку специалиста (отпуск ЛП, не соответствующего запросу </a:t>
            </a:r>
            <a:r>
              <a:rPr lang="ru-RU" sz="1600" dirty="0" smtClean="0">
                <a:ea typeface="Times New Roman"/>
                <a:cs typeface="Times New Roman"/>
              </a:rPr>
              <a:t>потребителя, </a:t>
            </a:r>
            <a:r>
              <a:rPr lang="ru-RU" sz="1600" dirty="0" smtClean="0">
                <a:ea typeface="Times New Roman"/>
                <a:cs typeface="Times New Roman"/>
              </a:rPr>
              <a:t>либо отпуск рецептурного ЛП без рецепта). </a:t>
            </a:r>
          </a:p>
          <a:p>
            <a:r>
              <a:rPr lang="ru-RU" sz="1600" dirty="0" smtClean="0">
                <a:ea typeface="Times New Roman"/>
                <a:cs typeface="Times New Roman"/>
              </a:rPr>
              <a:t>Если ошибки не было, отвечаем в таком ключе: «</a:t>
            </a:r>
            <a:r>
              <a:rPr lang="ru-RU" sz="1600" dirty="0" smtClean="0"/>
              <a:t>Вы обратились в аптеку не с запросом на конкретный ЛП, назначения врача у Вас также не было. Фармацевт в ходе фармацевтического консультирования, выяснив симптомы, предложил Вам безрецептурный препарат «……». </a:t>
            </a:r>
          </a:p>
          <a:p>
            <a:r>
              <a:rPr lang="en-US" sz="1600" b="1" u="sng" dirty="0" smtClean="0">
                <a:solidFill>
                  <a:srgbClr val="FF0000"/>
                </a:solidFill>
              </a:rPr>
              <a:t>NB</a:t>
            </a:r>
            <a:r>
              <a:rPr lang="ru-RU" sz="1600" b="1" u="sng" dirty="0" smtClean="0">
                <a:solidFill>
                  <a:srgbClr val="FF0000"/>
                </a:solidFill>
              </a:rPr>
              <a:t>!</a:t>
            </a:r>
            <a:r>
              <a:rPr lang="ru-RU" sz="1600" b="1" dirty="0" smtClean="0"/>
              <a:t> </a:t>
            </a:r>
            <a:r>
              <a:rPr lang="ru-RU" sz="1600" b="1" i="1" dirty="0" smtClean="0">
                <a:cs typeface="Times New Roman"/>
              </a:rPr>
              <a:t>Е</a:t>
            </a:r>
            <a:r>
              <a:rPr lang="ru-RU" sz="1600" b="1" i="1" dirty="0" smtClean="0">
                <a:ea typeface="Times New Roman"/>
                <a:cs typeface="Times New Roman"/>
              </a:rPr>
              <a:t>сли </a:t>
            </a:r>
            <a:r>
              <a:rPr lang="ru-RU" sz="1600" b="1" i="1" dirty="0" smtClean="0">
                <a:ea typeface="Times New Roman"/>
                <a:cs typeface="Times New Roman"/>
              </a:rPr>
              <a:t>обнаружите ошибку специалиста, лучше выполнить требования клиента </a:t>
            </a:r>
            <a:r>
              <a:rPr lang="ru-RU" sz="1600" dirty="0" smtClean="0">
                <a:ea typeface="Times New Roman"/>
                <a:cs typeface="Times New Roman"/>
              </a:rPr>
              <a:t>во избежание жалобы в </a:t>
            </a:r>
            <a:r>
              <a:rPr lang="ru-RU" sz="1600" dirty="0" smtClean="0">
                <a:ea typeface="Times New Roman"/>
                <a:cs typeface="Times New Roman"/>
              </a:rPr>
              <a:t>надзорные органы. </a:t>
            </a:r>
          </a:p>
          <a:p>
            <a:r>
              <a:rPr lang="ru-RU" sz="1600" u="sng" dirty="0" smtClean="0">
                <a:ea typeface="Times New Roman"/>
                <a:cs typeface="Times New Roman"/>
              </a:rPr>
              <a:t>Особенно, если был отпущен рецептурный ЛП без рецепта!</a:t>
            </a:r>
            <a:endParaRPr lang="ru-RU" sz="1600" u="sng" dirty="0" smtClean="0">
              <a:ea typeface="Times New Roman"/>
              <a:cs typeface="Times New Roman"/>
            </a:endParaRPr>
          </a:p>
          <a:p>
            <a:endParaRPr lang="ru-RU" sz="800" dirty="0" smtClean="0">
              <a:ea typeface="Times New Roman"/>
              <a:cs typeface="Times New Roman"/>
            </a:endParaRPr>
          </a:p>
          <a:p>
            <a:pPr marL="342900" indent="-342900"/>
            <a:r>
              <a:rPr lang="ru-RU" sz="1600" b="1" dirty="0" smtClean="0"/>
              <a:t>3. Не устраивает срок годности на приобретенный ЛП.</a:t>
            </a:r>
          </a:p>
          <a:p>
            <a:pPr marL="342900" indent="-342900"/>
            <a:r>
              <a:rPr lang="ru-RU" sz="1600" b="1" u="sng" dirty="0" smtClean="0"/>
              <a:t>Рекомендация:</a:t>
            </a:r>
            <a:r>
              <a:rPr lang="ru-RU" sz="1600" dirty="0" smtClean="0"/>
              <a:t> Просчитать возможную продолжительность приема ЛП в соответствии с инструкцией или назначением врача (если оно было). </a:t>
            </a:r>
          </a:p>
          <a:p>
            <a:pPr marL="342900" indent="-342900"/>
            <a:r>
              <a:rPr lang="en-US" sz="1600" b="1" u="sng" dirty="0" smtClean="0">
                <a:solidFill>
                  <a:srgbClr val="FF0000"/>
                </a:solidFill>
              </a:rPr>
              <a:t>NB</a:t>
            </a:r>
            <a:r>
              <a:rPr lang="ru-RU" sz="1600" b="1" u="sng" dirty="0" smtClean="0">
                <a:solidFill>
                  <a:srgbClr val="FF0000"/>
                </a:solidFill>
              </a:rPr>
              <a:t>!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u="sng" dirty="0" smtClean="0"/>
              <a:t>Остаточный срок годности на момент отпуска ЛП должен позволять полностью </a:t>
            </a:r>
            <a:r>
              <a:rPr lang="ru-RU" sz="1600" u="sng" dirty="0" smtClean="0"/>
              <a:t>использовать</a:t>
            </a:r>
            <a:r>
              <a:rPr lang="ru-RU" sz="1600" u="sng" dirty="0" smtClean="0"/>
              <a:t> его до истечения срока годности!</a:t>
            </a:r>
            <a:r>
              <a:rPr lang="ru-RU" sz="1600" dirty="0" smtClean="0"/>
              <a:t> </a:t>
            </a:r>
            <a:r>
              <a:rPr lang="ru-RU" sz="1600" dirty="0" smtClean="0"/>
              <a:t>Если это условие не выполнено, </a:t>
            </a:r>
            <a:endParaRPr lang="ru-RU" sz="1600" dirty="0" smtClean="0"/>
          </a:p>
          <a:p>
            <a:pPr marL="342900" indent="-342900"/>
            <a:r>
              <a:rPr lang="ru-RU" sz="1600" dirty="0" smtClean="0"/>
              <a:t>        лучше </a:t>
            </a:r>
            <a:r>
              <a:rPr lang="ru-RU" sz="1600" dirty="0" smtClean="0"/>
              <a:t>вернуть потребителю деньги во избежание жалобы </a:t>
            </a:r>
            <a:r>
              <a:rPr lang="ru-RU" sz="1600" dirty="0" smtClean="0"/>
              <a:t>в надзорные </a:t>
            </a:r>
          </a:p>
          <a:p>
            <a:pPr marL="342900" indent="-342900"/>
            <a:r>
              <a:rPr lang="ru-RU" sz="1600" dirty="0" smtClean="0"/>
              <a:t> </a:t>
            </a:r>
            <a:r>
              <a:rPr lang="ru-RU" sz="1600" dirty="0" smtClean="0"/>
              <a:t>       органы.</a:t>
            </a:r>
            <a:endParaRPr lang="ru-RU" sz="1600" b="1" dirty="0" smtClean="0">
              <a:ea typeface="Times New Roman"/>
              <a:cs typeface="Times New Roman"/>
            </a:endParaRPr>
          </a:p>
          <a:p>
            <a:pPr marL="342900" indent="-342900"/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1500174"/>
            <a:ext cx="9520660" cy="547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Наиболее частые претензии и жалобы клиентов аптеки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71480"/>
            <a:ext cx="850112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II</a:t>
            </a:r>
            <a:r>
              <a:rPr lang="ru-RU" sz="1600" b="1" dirty="0" smtClean="0">
                <a:solidFill>
                  <a:srgbClr val="FF0000"/>
                </a:solidFill>
              </a:rPr>
              <a:t>. Не влекут значительных правовых последствий:</a:t>
            </a: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ru-RU" sz="1600" b="1" dirty="0" smtClean="0"/>
              <a:t>4. Потребителю отказали в отпуске рецептурного ЛП без рецепта. </a:t>
            </a:r>
            <a:endParaRPr lang="ru-RU" sz="1600" b="1" dirty="0" smtClean="0"/>
          </a:p>
          <a:p>
            <a:pPr marL="342900" indent="-342900"/>
            <a:r>
              <a:rPr lang="ru-RU" sz="1600" b="1" dirty="0" smtClean="0"/>
              <a:t>      </a:t>
            </a:r>
            <a:r>
              <a:rPr lang="ru-RU" sz="1600" b="1" u="sng" dirty="0" smtClean="0"/>
              <a:t>Аргументируем отказ в письменном ответе:</a:t>
            </a:r>
            <a:r>
              <a:rPr lang="ru-RU" sz="1600" dirty="0" smtClean="0"/>
              <a:t> </a:t>
            </a:r>
            <a:endParaRPr lang="ru-RU" sz="1600" b="1" dirty="0" smtClean="0">
              <a:ea typeface="Times New Roman"/>
              <a:cs typeface="Times New Roman"/>
            </a:endParaRPr>
          </a:p>
          <a:p>
            <a:pPr marL="342900" indent="-342900"/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908" y="1928802"/>
            <a:ext cx="8990634" cy="4399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Наиболее частые претензии и жалобы клиентов аптеки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7148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II</a:t>
            </a:r>
            <a:r>
              <a:rPr lang="ru-RU" sz="1600" b="1" dirty="0" smtClean="0">
                <a:solidFill>
                  <a:srgbClr val="FF0000"/>
                </a:solidFill>
              </a:rPr>
              <a:t>. Не влекут значительных правовых последствий:</a:t>
            </a: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ru-RU" sz="1600" b="1" dirty="0" smtClean="0"/>
              <a:t>5. </a:t>
            </a:r>
            <a:r>
              <a:rPr lang="ru-RU" sz="1600" b="1" dirty="0" smtClean="0"/>
              <a:t>Потребителю отказали в </a:t>
            </a:r>
            <a:r>
              <a:rPr lang="ru-RU" sz="1600" b="1" dirty="0" smtClean="0"/>
              <a:t>отпуске рецептурного </a:t>
            </a:r>
            <a:r>
              <a:rPr lang="ru-RU" sz="1600" b="1" dirty="0" smtClean="0"/>
              <a:t>ЛП (бланк формы </a:t>
            </a:r>
            <a:r>
              <a:rPr lang="ru-RU" sz="1600" b="1" dirty="0" smtClean="0"/>
              <a:t>№ </a:t>
            </a:r>
            <a:r>
              <a:rPr lang="ru-RU" sz="1600" b="1" dirty="0" smtClean="0"/>
              <a:t>148-1/у-88 заполнен с нарушениями). </a:t>
            </a:r>
            <a:r>
              <a:rPr lang="ru-RU" sz="1600" b="1" u="sng" dirty="0" smtClean="0"/>
              <a:t>Аргументируем ответ</a:t>
            </a:r>
            <a:r>
              <a:rPr lang="ru-RU" sz="1600" b="1" dirty="0" smtClean="0"/>
              <a:t> </a:t>
            </a:r>
            <a:r>
              <a:rPr lang="ru-RU" sz="1600" i="1" dirty="0" smtClean="0"/>
              <a:t>(и </a:t>
            </a:r>
            <a:r>
              <a:rPr lang="ru-RU" sz="1600" i="1" dirty="0" smtClean="0"/>
              <a:t>не забываем сообщить в мед. организацию)</a:t>
            </a:r>
            <a:endParaRPr lang="ru-RU" sz="1600" i="1" dirty="0" smtClean="0"/>
          </a:p>
          <a:p>
            <a:pPr marL="342900" indent="-342900"/>
            <a:endParaRPr lang="ru-RU" sz="1600" b="1" dirty="0" smtClean="0">
              <a:ea typeface="Times New Roman"/>
              <a:cs typeface="Times New Roman"/>
            </a:endParaRPr>
          </a:p>
          <a:p>
            <a:pPr marL="342900" indent="-342900"/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Наиболее частые претензии и жалобы клиентов аптеки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71480"/>
            <a:ext cx="8501122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II</a:t>
            </a:r>
            <a:r>
              <a:rPr lang="ru-RU" sz="1600" b="1" dirty="0" smtClean="0">
                <a:solidFill>
                  <a:srgbClr val="FF0000"/>
                </a:solidFill>
              </a:rPr>
              <a:t>. Не влекут значительных правовых последствий:</a:t>
            </a: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ru-RU" sz="1600" b="1" dirty="0" smtClean="0"/>
              <a:t>6. Потребителю отказали в возврате ЛП или МИ надлежащего </a:t>
            </a:r>
            <a:r>
              <a:rPr lang="ru-RU" sz="1600" b="1" dirty="0" smtClean="0"/>
              <a:t>качества</a:t>
            </a:r>
            <a:endParaRPr lang="ru-RU" sz="1600" b="1" dirty="0" smtClean="0"/>
          </a:p>
          <a:p>
            <a:r>
              <a:rPr lang="ru-RU" sz="1600" b="1" u="sng" dirty="0" smtClean="0"/>
              <a:t>Рекомендация по </a:t>
            </a:r>
            <a:r>
              <a:rPr lang="ru-RU" sz="1600" b="1" u="sng" dirty="0" smtClean="0"/>
              <a:t>ответу </a:t>
            </a:r>
            <a:r>
              <a:rPr lang="ru-RU" sz="1600" u="sng" dirty="0" smtClean="0"/>
              <a:t>(даже если только что пробили чек</a:t>
            </a:r>
            <a:r>
              <a:rPr lang="ru-RU" sz="1600" u="sng" dirty="0" smtClean="0"/>
              <a:t>):</a:t>
            </a:r>
            <a:endParaRPr lang="ru-RU" sz="1600" u="sng" dirty="0" smtClean="0"/>
          </a:p>
          <a:p>
            <a:r>
              <a:rPr lang="ru-RU" sz="1600" dirty="0" smtClean="0"/>
              <a:t>         «</a:t>
            </a:r>
            <a:r>
              <a:rPr lang="ru-RU" sz="1600" dirty="0" smtClean="0"/>
              <a:t>В соответствии с п. 1 Перечня непродовольственных товаров надлежащего качества, не подлежащих обмену, </a:t>
            </a:r>
            <a:r>
              <a:rPr lang="ru-RU" sz="1600" dirty="0" smtClean="0"/>
              <a:t>утвержденного </a:t>
            </a:r>
            <a:r>
              <a:rPr lang="ru-RU" sz="1600" dirty="0" smtClean="0"/>
              <a:t>Постановлением Правительства РФ от 31.12.2020 № </a:t>
            </a:r>
            <a:r>
              <a:rPr lang="ru-RU" sz="1600" dirty="0" smtClean="0"/>
              <a:t>2463, </a:t>
            </a:r>
            <a:r>
              <a:rPr lang="ru-RU" sz="1600" b="1" i="1" dirty="0" smtClean="0"/>
              <a:t>не подлежат обмену</a:t>
            </a:r>
            <a:r>
              <a:rPr lang="ru-RU" sz="1600" i="1" dirty="0" smtClean="0"/>
              <a:t> </a:t>
            </a:r>
            <a:r>
              <a:rPr lang="ru-RU" sz="1600" b="1" i="1" dirty="0" smtClean="0"/>
              <a:t>и возврату товары для профилактики и лечения заболеваний в домашних условиях </a:t>
            </a:r>
            <a:r>
              <a:rPr lang="ru-RU" sz="1600" i="1" dirty="0" smtClean="0"/>
              <a:t>(предметы санитарии и гигиены; </a:t>
            </a:r>
            <a:r>
              <a:rPr lang="ru-RU" sz="1600" b="1" i="1" dirty="0" smtClean="0"/>
              <a:t>медицинские изделия</a:t>
            </a:r>
            <a:r>
              <a:rPr lang="ru-RU" sz="1600" i="1" dirty="0" smtClean="0"/>
              <a:t>; средства гигиены полости рта; линзы очковые; предметы по уходу за детьми), </a:t>
            </a:r>
            <a:r>
              <a:rPr lang="ru-RU" sz="1600" b="1" i="1" dirty="0" smtClean="0"/>
              <a:t>лекарственные препараты</a:t>
            </a:r>
            <a:r>
              <a:rPr lang="ru-RU" sz="1600" i="1" dirty="0" smtClean="0"/>
              <a:t>. </a:t>
            </a:r>
            <a:r>
              <a:rPr lang="ru-RU" sz="1600" dirty="0" smtClean="0"/>
              <a:t>Таким </a:t>
            </a:r>
            <a:r>
              <a:rPr lang="ru-RU" sz="1600" dirty="0" smtClean="0"/>
              <a:t>образом, качественные лекарственные препараты и медицинские изделия не могут быть возвращены в аптеку после совершения покупки (осуществления расчета и пробития кассового чека)».</a:t>
            </a:r>
          </a:p>
          <a:p>
            <a:r>
              <a:rPr lang="ru-RU" sz="800" dirty="0" smtClean="0"/>
              <a:t> </a:t>
            </a:r>
          </a:p>
          <a:p>
            <a:r>
              <a:rPr lang="ru-RU" sz="1600" b="1" dirty="0" smtClean="0"/>
              <a:t>7. Потребителю отказали в возврате БАД надлежащего </a:t>
            </a:r>
            <a:r>
              <a:rPr lang="ru-RU" sz="1600" b="1" dirty="0" smtClean="0"/>
              <a:t>качества. </a:t>
            </a:r>
          </a:p>
          <a:p>
            <a:r>
              <a:rPr lang="ru-RU" sz="1600" b="1" u="sng" dirty="0" smtClean="0"/>
              <a:t>Рекомендация </a:t>
            </a:r>
            <a:r>
              <a:rPr lang="ru-RU" sz="1600" b="1" u="sng" dirty="0" smtClean="0"/>
              <a:t>по ответу</a:t>
            </a:r>
            <a:r>
              <a:rPr lang="ru-RU" sz="1600" b="1" u="sng" dirty="0" smtClean="0"/>
              <a:t>:</a:t>
            </a:r>
            <a:r>
              <a:rPr lang="ru-RU" sz="1600" b="1" dirty="0" smtClean="0"/>
              <a:t>  </a:t>
            </a:r>
          </a:p>
          <a:p>
            <a:r>
              <a:rPr lang="ru-RU" sz="1600" dirty="0" smtClean="0"/>
              <a:t>«</a:t>
            </a:r>
            <a:r>
              <a:rPr lang="ru-RU" sz="1600" dirty="0" smtClean="0"/>
              <a:t>В соответствии с п. 4  Технического регламента Таможенного союза «О безопасности пищевой продукции» (ТР ТС 021/2011), утвержденного Решением Комиссии Таможенного союза от 09.12.2011 № 880, </a:t>
            </a:r>
            <a:r>
              <a:rPr lang="ru-RU" sz="1600" b="1" dirty="0" smtClean="0"/>
              <a:t>биологически активные добавки к пище (БАД)</a:t>
            </a:r>
            <a:r>
              <a:rPr lang="ru-RU" sz="1600" dirty="0" smtClean="0"/>
              <a:t> </a:t>
            </a:r>
            <a:r>
              <a:rPr lang="ru-RU" sz="1600" b="1" dirty="0" smtClean="0"/>
              <a:t>относятся к пищевой </a:t>
            </a:r>
            <a:r>
              <a:rPr lang="ru-RU" sz="1600" b="1" dirty="0" smtClean="0"/>
              <a:t>продукции.  </a:t>
            </a:r>
            <a:r>
              <a:rPr lang="ru-RU" sz="1600" dirty="0" smtClean="0"/>
              <a:t>Статьей </a:t>
            </a:r>
            <a:r>
              <a:rPr lang="ru-RU" sz="1600" dirty="0" smtClean="0"/>
              <a:t>25 Закона РФ «О защите прав потребителей» </a:t>
            </a:r>
            <a:r>
              <a:rPr lang="ru-RU" sz="1600" b="1" dirty="0" smtClean="0"/>
              <a:t>установлено право потребителя на </a:t>
            </a:r>
            <a:r>
              <a:rPr lang="ru-RU" sz="1600" b="1" dirty="0" smtClean="0"/>
              <a:t>обмен только</a:t>
            </a:r>
            <a:r>
              <a:rPr lang="ru-RU" sz="1600" dirty="0" smtClean="0"/>
              <a:t> </a:t>
            </a:r>
            <a:r>
              <a:rPr lang="ru-RU" sz="1600" b="1" u="sng" dirty="0" smtClean="0"/>
              <a:t>непродовольственного товара</a:t>
            </a:r>
            <a:r>
              <a:rPr lang="ru-RU" sz="1600" dirty="0" smtClean="0"/>
              <a:t> </a:t>
            </a:r>
            <a:r>
              <a:rPr lang="ru-RU" sz="1600" b="1" dirty="0" smtClean="0"/>
              <a:t>надлежащего качества </a:t>
            </a:r>
            <a:r>
              <a:rPr lang="ru-RU" sz="1600" dirty="0" smtClean="0"/>
              <a:t>на аналогичный товар у продавца, у которого этот товар был приобретен, если указанный товар не подошел по форме, габаритам, фасону, расцветке, размеру или комплектации. </a:t>
            </a:r>
          </a:p>
          <a:p>
            <a:r>
              <a:rPr lang="ru-RU" sz="1600" b="1" i="1" dirty="0" smtClean="0"/>
              <a:t>Право потребителя на обмен или возврат продовольственного </a:t>
            </a:r>
            <a:r>
              <a:rPr lang="ru-RU" sz="1600" b="1" i="1" dirty="0" smtClean="0"/>
              <a:t>товара</a:t>
            </a:r>
          </a:p>
          <a:p>
            <a:r>
              <a:rPr lang="ru-RU" sz="1600" b="1" i="1" dirty="0" smtClean="0"/>
              <a:t> </a:t>
            </a:r>
            <a:r>
              <a:rPr lang="ru-RU" sz="1600" b="1" i="1" dirty="0" smtClean="0"/>
              <a:t>надлежащего </a:t>
            </a:r>
            <a:r>
              <a:rPr lang="ru-RU" sz="1600" b="1" i="1" dirty="0" smtClean="0"/>
              <a:t>качества </a:t>
            </a:r>
            <a:r>
              <a:rPr lang="ru-RU" sz="1600" b="1" i="1" dirty="0" smtClean="0"/>
              <a:t>действующим законодательством не </a:t>
            </a:r>
            <a:r>
              <a:rPr lang="ru-RU" sz="1600" b="1" i="1" dirty="0" smtClean="0"/>
              <a:t>установлено</a:t>
            </a:r>
            <a:r>
              <a:rPr lang="ru-RU" sz="1600" dirty="0" smtClean="0"/>
              <a:t>».</a:t>
            </a:r>
            <a:endParaRPr lang="ru-RU" sz="1600" dirty="0" smtClean="0"/>
          </a:p>
          <a:p>
            <a:endParaRPr lang="ru-RU" sz="1600" b="1" u="sng" dirty="0" smtClean="0"/>
          </a:p>
          <a:p>
            <a:endParaRPr lang="ru-RU" sz="1600" b="1" dirty="0" smtClean="0">
              <a:ea typeface="Times New Roman"/>
              <a:cs typeface="Times New Roman"/>
            </a:endParaRPr>
          </a:p>
          <a:p>
            <a:pPr marL="342900" indent="-342900"/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Общие рекомендации по рассмотрению жалоб и претензий в аптеке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71480"/>
            <a:ext cx="8501122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ru-RU" sz="1600" b="1" dirty="0" smtClean="0"/>
              <a:t>Организационные и технические меры: </a:t>
            </a:r>
          </a:p>
          <a:p>
            <a:pPr marL="342900" indent="-342900">
              <a:buFontTx/>
              <a:buChar char="-"/>
            </a:pPr>
            <a:r>
              <a:rPr lang="ru-RU" sz="1600" u="sng" dirty="0" smtClean="0"/>
              <a:t>ознакомление персонала с нормативной базой, СОП и стандартами обслуживания</a:t>
            </a:r>
            <a:r>
              <a:rPr lang="ru-RU" sz="1600" dirty="0" smtClean="0"/>
              <a:t>, периодическое обновление знаний;</a:t>
            </a:r>
          </a:p>
          <a:p>
            <a:pPr marL="342900" indent="-342900">
              <a:buFontTx/>
              <a:buChar char="-"/>
            </a:pPr>
            <a:r>
              <a:rPr lang="ru-RU" sz="1600" u="sng" dirty="0" smtClean="0"/>
              <a:t>установка системы видеонаблюдения с целью контроля процесса реализации товаров </a:t>
            </a:r>
            <a:r>
              <a:rPr lang="ru-RU" sz="1600" dirty="0" smtClean="0"/>
              <a:t>(помогает отсеять большинство необоснованных претензий и жалоб, аргументировать ответ потребителю и помочь работникам «первого стола»);</a:t>
            </a:r>
          </a:p>
          <a:p>
            <a:pPr marL="342900" indent="-342900">
              <a:buFontTx/>
              <a:buChar char="-"/>
            </a:pPr>
            <a:r>
              <a:rPr lang="ru-RU" sz="1600" u="sng" dirty="0" smtClean="0"/>
              <a:t>назначение ответственных лиц по рассмотрению обращений потребителей</a:t>
            </a:r>
            <a:r>
              <a:rPr lang="ru-RU" sz="1600" dirty="0" smtClean="0"/>
              <a:t>;</a:t>
            </a:r>
          </a:p>
          <a:p>
            <a:pPr marL="342900" indent="-342900">
              <a:buFontTx/>
              <a:buChar char="-"/>
            </a:pPr>
            <a:r>
              <a:rPr lang="ru-RU" sz="1600" u="sng" dirty="0" smtClean="0"/>
              <a:t>разработка типовых ответов и форм</a:t>
            </a:r>
            <a:r>
              <a:rPr lang="ru-RU" sz="1600" dirty="0" smtClean="0"/>
              <a:t> (если в организации нет штатного юриста)</a:t>
            </a:r>
          </a:p>
          <a:p>
            <a:pPr marL="342900" indent="-342900">
              <a:buFontTx/>
              <a:buChar char="-"/>
            </a:pPr>
            <a:r>
              <a:rPr lang="ru-RU" sz="1600" u="sng" dirty="0" smtClean="0"/>
              <a:t>отслеживание и постоянная работа с отзывами клиентов </a:t>
            </a:r>
            <a:r>
              <a:rPr lang="ru-RU" sz="1600" dirty="0" smtClean="0"/>
              <a:t>на </a:t>
            </a:r>
            <a:r>
              <a:rPr lang="ru-RU" sz="1600" dirty="0" err="1" smtClean="0"/>
              <a:t>интернет-площадках</a:t>
            </a:r>
            <a:r>
              <a:rPr lang="ru-RU" sz="1600" dirty="0" smtClean="0"/>
              <a:t> открытого доступа (2ГИС, Яндекс и т.д.), на сайте аптечной организации (при наличии).</a:t>
            </a:r>
          </a:p>
          <a:p>
            <a:pPr marL="342900" indent="-342900"/>
            <a:endParaRPr lang="ru-RU" sz="1600" dirty="0" smtClean="0"/>
          </a:p>
          <a:p>
            <a:pPr marL="342900" indent="-342900"/>
            <a:r>
              <a:rPr lang="ru-RU" sz="1600" b="1" dirty="0" smtClean="0"/>
              <a:t>2.    </a:t>
            </a:r>
            <a:r>
              <a:rPr lang="ru-RU" sz="1600" b="1" dirty="0" smtClean="0"/>
              <a:t>Пров</a:t>
            </a:r>
            <a:r>
              <a:rPr lang="ru-RU" sz="1600" b="1" dirty="0" smtClean="0"/>
              <a:t>одить пр</a:t>
            </a:r>
            <a:r>
              <a:rPr lang="ru-RU" sz="1600" b="1" dirty="0" smtClean="0"/>
              <a:t>оверку </a:t>
            </a:r>
            <a:r>
              <a:rPr lang="ru-RU" sz="1600" b="1" dirty="0" smtClean="0"/>
              <a:t>по каждому обращению, </a:t>
            </a:r>
            <a:r>
              <a:rPr lang="ru-RU" sz="1600" b="1" dirty="0" smtClean="0"/>
              <a:t>включающую: </a:t>
            </a:r>
            <a:endParaRPr lang="ru-RU" sz="1600" b="1" dirty="0" smtClean="0"/>
          </a:p>
          <a:p>
            <a:pPr marL="342900" indent="-342900">
              <a:buFontTx/>
              <a:buChar char="-"/>
            </a:pPr>
            <a:r>
              <a:rPr lang="ru-RU" sz="1600" u="sng" dirty="0" smtClean="0"/>
              <a:t>затребование объяснений сотрудников</a:t>
            </a:r>
            <a:r>
              <a:rPr lang="ru-RU" sz="1600" dirty="0" smtClean="0"/>
              <a:t>;</a:t>
            </a:r>
          </a:p>
          <a:p>
            <a:pPr marL="342900" indent="-342900">
              <a:buFontTx/>
              <a:buChar char="-"/>
            </a:pPr>
            <a:r>
              <a:rPr lang="ru-RU" sz="1600" u="sng" dirty="0" smtClean="0"/>
              <a:t>просмотр и архивирование записи с камеры видеонаблюдения</a:t>
            </a:r>
            <a:r>
              <a:rPr lang="ru-RU" sz="1600" dirty="0" smtClean="0"/>
              <a:t> (на случай развития конфликта);</a:t>
            </a:r>
          </a:p>
          <a:p>
            <a:pPr marL="342900" indent="-342900">
              <a:buFontTx/>
              <a:buChar char="-"/>
            </a:pPr>
            <a:r>
              <a:rPr lang="ru-RU" sz="1600" u="sng" dirty="0" smtClean="0"/>
              <a:t>своевременное удовлетворение требований потребителя, если претензия обоснованная;</a:t>
            </a:r>
          </a:p>
          <a:p>
            <a:pPr marL="342900" indent="-342900">
              <a:buFontTx/>
              <a:buChar char="-"/>
            </a:pPr>
            <a:r>
              <a:rPr lang="ru-RU" sz="1600" u="sng" dirty="0" smtClean="0"/>
              <a:t>направление ответа на обращение </a:t>
            </a:r>
            <a:r>
              <a:rPr lang="ru-RU" sz="1600" dirty="0" smtClean="0"/>
              <a:t>(</a:t>
            </a:r>
            <a:r>
              <a:rPr lang="ru-RU" sz="1600" dirty="0" smtClean="0"/>
              <a:t>независимо от его обоснованности).</a:t>
            </a:r>
            <a:endParaRPr lang="ru-RU" sz="1600" dirty="0" smtClean="0"/>
          </a:p>
          <a:p>
            <a:pPr marL="342900" indent="-342900"/>
            <a:endParaRPr lang="ru-RU" sz="1600" u="sng" dirty="0" smtClean="0"/>
          </a:p>
          <a:p>
            <a:pPr marL="342900" indent="-342900">
              <a:buFontTx/>
              <a:buAutoNum type="arabicPeriod" startAt="3"/>
            </a:pPr>
            <a:r>
              <a:rPr lang="ru-RU" sz="1600" b="1" dirty="0" smtClean="0"/>
              <a:t>Предлагать клиенту </a:t>
            </a:r>
            <a:r>
              <a:rPr lang="ru-RU" sz="1600" b="1" dirty="0" smtClean="0"/>
              <a:t>указать электронный адрес </a:t>
            </a:r>
            <a:r>
              <a:rPr lang="ru-RU" sz="1600" b="1" dirty="0" smtClean="0"/>
              <a:t>для ответа </a:t>
            </a:r>
            <a:r>
              <a:rPr lang="ru-RU" sz="1600" dirty="0" smtClean="0"/>
              <a:t>(это </a:t>
            </a:r>
            <a:r>
              <a:rPr lang="ru-RU" sz="1600" dirty="0" smtClean="0"/>
              <a:t>снизит материальные и временные затраты на работу с обращениями). </a:t>
            </a:r>
          </a:p>
          <a:p>
            <a:pPr marL="342900" indent="-342900">
              <a:buFontTx/>
              <a:buAutoNum type="arabicPeriod" startAt="3"/>
            </a:pPr>
            <a:endParaRPr lang="ru-RU" sz="1600" dirty="0" smtClean="0"/>
          </a:p>
          <a:p>
            <a:pPr marL="342900" indent="-342900">
              <a:buFontTx/>
              <a:buAutoNum type="arabicPeriod" startAt="3"/>
            </a:pPr>
            <a:r>
              <a:rPr lang="ru-RU" sz="1600" b="1" dirty="0" smtClean="0"/>
              <a:t>Анонимные обращения рассмотрению не </a:t>
            </a:r>
            <a:r>
              <a:rPr lang="ru-RU" sz="1600" b="1" dirty="0" smtClean="0"/>
              <a:t>подлежат! </a:t>
            </a:r>
            <a:endParaRPr lang="ru-RU" sz="1600" dirty="0" smtClean="0"/>
          </a:p>
          <a:p>
            <a:pPr marL="342900" indent="-342900"/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b="1" dirty="0" smtClean="0"/>
          </a:p>
          <a:p>
            <a:endParaRPr lang="ru-RU" sz="1600" b="1" dirty="0" smtClean="0">
              <a:ea typeface="Times New Roman"/>
              <a:cs typeface="Times New Roman"/>
            </a:endParaRPr>
          </a:p>
          <a:p>
            <a:pPr marL="342900" indent="-342900"/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20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жно 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ли продать лекарственный препарат ребенку?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85720" y="785794"/>
            <a:ext cx="8496944" cy="8448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800" b="1" dirty="0" smtClean="0"/>
          </a:p>
          <a:p>
            <a:r>
              <a:rPr lang="ru-RU" sz="1500" dirty="0" smtClean="0"/>
              <a:t>Ни в ФЗ «Об </a:t>
            </a:r>
            <a:r>
              <a:rPr lang="ru-RU" sz="1500" dirty="0" smtClean="0"/>
              <a:t>обращении лекарственных </a:t>
            </a:r>
            <a:r>
              <a:rPr lang="ru-RU" sz="1500" dirty="0" smtClean="0"/>
              <a:t>средств» и Правила отпуска лекарственных препаратов аптечными организациями (Приказ Минздрава РФ </a:t>
            </a:r>
            <a:r>
              <a:rPr lang="ru-RU" sz="1400" dirty="0" smtClean="0"/>
              <a:t>от 24.11.2021 N 1093н </a:t>
            </a:r>
            <a:r>
              <a:rPr lang="ru-RU" sz="1500" dirty="0" smtClean="0"/>
              <a:t>), </a:t>
            </a:r>
            <a:r>
              <a:rPr lang="ru-RU" sz="1500" b="1" dirty="0" smtClean="0"/>
              <a:t>не содержат запрета на отпуск лекарственного препарата лицу, не достигшему 18 лет. </a:t>
            </a:r>
            <a:endParaRPr lang="ru-RU" sz="1500" b="1" dirty="0" smtClean="0"/>
          </a:p>
          <a:p>
            <a:r>
              <a:rPr lang="ru-RU" sz="1500" dirty="0" smtClean="0"/>
              <a:t>Поэтому необходимо руководствоваться общими нормами гражданского законодательства о дееспособности несовершеннолетних от 14 до 18 лет </a:t>
            </a:r>
            <a:r>
              <a:rPr lang="ru-RU" sz="1500" dirty="0" smtClean="0"/>
              <a:t>и </a:t>
            </a:r>
            <a:r>
              <a:rPr lang="ru-RU" sz="1500" dirty="0" smtClean="0"/>
              <a:t>малолетних (ст. </a:t>
            </a:r>
            <a:r>
              <a:rPr lang="ru-RU" sz="1500" dirty="0" smtClean="0"/>
              <a:t>26, 28 </a:t>
            </a:r>
            <a:r>
              <a:rPr lang="ru-RU" sz="1500" dirty="0" smtClean="0"/>
              <a:t>ГК РФ).</a:t>
            </a:r>
          </a:p>
          <a:p>
            <a:r>
              <a:rPr lang="ru-RU" sz="1500" dirty="0" smtClean="0"/>
              <a:t> </a:t>
            </a:r>
            <a:endParaRPr lang="ru-RU" sz="800" dirty="0" smtClean="0"/>
          </a:p>
          <a:p>
            <a:r>
              <a:rPr lang="ru-RU" sz="1500" dirty="0" smtClean="0"/>
              <a:t>Обе указанные категории несовершеннолетних </a:t>
            </a:r>
            <a:r>
              <a:rPr lang="ru-RU" sz="1500" b="1" dirty="0" smtClean="0"/>
              <a:t>вправе самостоятельно совершать мелкие бытовые сделки</a:t>
            </a:r>
            <a:r>
              <a:rPr lang="ru-RU" sz="1500" dirty="0" smtClean="0"/>
              <a:t>.  При </a:t>
            </a:r>
            <a:r>
              <a:rPr lang="ru-RU" sz="1500" dirty="0" smtClean="0"/>
              <a:t>этом законодательство </a:t>
            </a:r>
            <a:r>
              <a:rPr lang="ru-RU" sz="1500" u="sng" dirty="0" smtClean="0"/>
              <a:t>не содержит определения мелкой бытовой </a:t>
            </a:r>
            <a:r>
              <a:rPr lang="ru-RU" sz="1500" u="sng" dirty="0" smtClean="0"/>
              <a:t>сделки</a:t>
            </a:r>
            <a:r>
              <a:rPr lang="ru-RU" sz="1500" dirty="0" smtClean="0"/>
              <a:t>: </a:t>
            </a:r>
            <a:r>
              <a:rPr lang="ru-RU" sz="1500" dirty="0" smtClean="0"/>
              <a:t>данное понятие носит оценочный характер. </a:t>
            </a:r>
            <a:r>
              <a:rPr lang="ru-RU" sz="1500" b="1" dirty="0" smtClean="0"/>
              <a:t>Бытовые </a:t>
            </a:r>
            <a:r>
              <a:rPr lang="ru-RU" sz="1500" b="1" dirty="0" smtClean="0"/>
              <a:t>сделки  -</a:t>
            </a:r>
            <a:r>
              <a:rPr lang="ru-RU" sz="1500" dirty="0" smtClean="0"/>
              <a:t> те, которые направлены на приобретение бытовых товаров и услуг, которые подпадают под действие Закона РФ "О защите прав потребителей". </a:t>
            </a:r>
            <a:r>
              <a:rPr lang="ru-RU" sz="1500" b="1" dirty="0" smtClean="0"/>
              <a:t>Это покупка продуктов, одежды, иных товаров, необходимых для удовлетворения текущих потребностей лица. </a:t>
            </a:r>
          </a:p>
          <a:p>
            <a:endParaRPr lang="ru-RU" sz="800" dirty="0" smtClean="0"/>
          </a:p>
          <a:p>
            <a:r>
              <a:rPr lang="ru-RU" sz="1500" dirty="0" smtClean="0"/>
              <a:t>ТАКИМ ОБРАЗОМ: </a:t>
            </a:r>
            <a:r>
              <a:rPr lang="ru-RU" sz="1500" b="1" i="1" dirty="0" smtClean="0"/>
              <a:t>отпуск ЛП несовершеннолетним должен осуществляться согласно назначению ЛП и внутреннему убеждению работников аптеки. </a:t>
            </a:r>
            <a:r>
              <a:rPr lang="ru-RU" sz="1500" dirty="0" smtClean="0"/>
              <a:t>Не </a:t>
            </a:r>
            <a:r>
              <a:rPr lang="ru-RU" sz="1500" dirty="0" smtClean="0"/>
              <a:t>следует продавать несовершеннолетнему, скажем, «</a:t>
            </a:r>
            <a:r>
              <a:rPr lang="ru-RU" sz="1500" dirty="0" err="1" smtClean="0"/>
              <a:t>Феназепам</a:t>
            </a:r>
            <a:r>
              <a:rPr lang="ru-RU" sz="1500" dirty="0" smtClean="0"/>
              <a:t>» - даже по рецепту, и не стоит отказывать в покупке йода или витаминов.  </a:t>
            </a:r>
            <a:endParaRPr lang="ru-RU" sz="1500" dirty="0" smtClean="0"/>
          </a:p>
          <a:p>
            <a:r>
              <a:rPr lang="ru-RU" sz="1500" b="1" i="1" dirty="0" err="1" smtClean="0"/>
              <a:t>БАДы</a:t>
            </a:r>
            <a:r>
              <a:rPr lang="ru-RU" sz="1500" b="1" i="1" dirty="0" smtClean="0"/>
              <a:t>  </a:t>
            </a:r>
            <a:r>
              <a:rPr lang="ru-RU" sz="1500" b="1" i="1" dirty="0" smtClean="0"/>
              <a:t>продать можно, т.к. они имеют статус специализированной пищевой продукции.</a:t>
            </a:r>
          </a:p>
          <a:p>
            <a:r>
              <a:rPr lang="ru-RU" sz="1500" b="1" dirty="0" smtClean="0"/>
              <a:t>ВАЖНО: </a:t>
            </a:r>
            <a:r>
              <a:rPr lang="ru-RU" sz="1500" dirty="0" smtClean="0"/>
              <a:t>даже  безрецептурный ЛП при его неправильном применении может нанести </a:t>
            </a:r>
          </a:p>
          <a:p>
            <a:r>
              <a:rPr lang="ru-RU" sz="1500" dirty="0" smtClean="0"/>
              <a:t>вред здоровью и жизни ребенка           </a:t>
            </a:r>
            <a:r>
              <a:rPr lang="ru-RU" sz="1500" dirty="0" smtClean="0"/>
              <a:t>есть опасность </a:t>
            </a:r>
            <a:r>
              <a:rPr lang="ru-RU" sz="1500" dirty="0" smtClean="0"/>
              <a:t>привлечения </a:t>
            </a:r>
            <a:r>
              <a:rPr lang="ru-RU" sz="1500" dirty="0" smtClean="0"/>
              <a:t>первостольника к </a:t>
            </a:r>
            <a:r>
              <a:rPr lang="ru-RU" sz="1500" dirty="0" smtClean="0"/>
              <a:t>административной или даже уголовной ответственности.</a:t>
            </a:r>
          </a:p>
          <a:p>
            <a:r>
              <a:rPr lang="ru-RU" sz="1500" b="1" dirty="0" smtClean="0"/>
              <a:t>СОВЕТ</a:t>
            </a:r>
            <a:r>
              <a:rPr lang="ru-RU" sz="1500" b="1" dirty="0" smtClean="0"/>
              <a:t>:</a:t>
            </a:r>
            <a:r>
              <a:rPr lang="ru-RU" sz="1500" dirty="0" smtClean="0"/>
              <a:t> </a:t>
            </a:r>
            <a:r>
              <a:rPr lang="ru-RU" sz="1500" b="1" i="1" dirty="0" smtClean="0"/>
              <a:t>при отпуске безрецептурного ЛП ребенку уточнять у </a:t>
            </a:r>
            <a:r>
              <a:rPr lang="ru-RU" sz="1500" b="1" i="1" dirty="0" smtClean="0"/>
              <a:t>него:</a:t>
            </a:r>
            <a:r>
              <a:rPr lang="ru-RU" sz="1500" i="1" u="sng" dirty="0" smtClean="0"/>
              <a:t>  </a:t>
            </a:r>
            <a:r>
              <a:rPr lang="ru-RU" sz="1500" i="1" dirty="0" smtClean="0"/>
              <a:t>1) какой врач назначил; </a:t>
            </a:r>
          </a:p>
          <a:p>
            <a:r>
              <a:rPr lang="ru-RU" sz="1500" i="1" dirty="0" smtClean="0"/>
              <a:t>2</a:t>
            </a:r>
            <a:r>
              <a:rPr lang="ru-RU" sz="1500" i="1" dirty="0" smtClean="0"/>
              <a:t>) по каким пок</a:t>
            </a:r>
            <a:r>
              <a:rPr lang="ru-RU" sz="1500" i="1" dirty="0" smtClean="0"/>
              <a:t>азаниям</a:t>
            </a:r>
            <a:r>
              <a:rPr lang="ru-RU" sz="1500" i="1" dirty="0" smtClean="0"/>
              <a:t>, </a:t>
            </a:r>
            <a:r>
              <a:rPr lang="ru-RU" sz="1500" i="1" dirty="0" smtClean="0"/>
              <a:t>3) рекомендовать </a:t>
            </a:r>
            <a:r>
              <a:rPr lang="ru-RU" sz="1500" i="1" dirty="0" smtClean="0"/>
              <a:t>внимательно ознакомиться с </a:t>
            </a:r>
            <a:r>
              <a:rPr lang="ru-RU" sz="1500" i="1" dirty="0" smtClean="0"/>
              <a:t>инструкцией</a:t>
            </a:r>
          </a:p>
          <a:p>
            <a:r>
              <a:rPr lang="ru-RU" sz="1500" i="1" dirty="0" smtClean="0"/>
              <a:t>или </a:t>
            </a:r>
            <a:r>
              <a:rPr lang="ru-RU" sz="1500" i="1" dirty="0" smtClean="0"/>
              <a:t>проконсультироваться с врачом до начала применения. </a:t>
            </a:r>
            <a:endParaRPr lang="ru-RU" sz="1500" i="1" dirty="0" smtClean="0"/>
          </a:p>
          <a:p>
            <a:r>
              <a:rPr lang="ru-RU" sz="1500" b="1" i="1" dirty="0" smtClean="0"/>
              <a:t>Если при этом в аптеке установлено видеонаблюдения, вы обезопасите себя.</a:t>
            </a:r>
            <a:endParaRPr lang="ru-RU" sz="1500" b="1" i="1" dirty="0" smtClean="0"/>
          </a:p>
          <a:p>
            <a:endParaRPr lang="ru-RU" sz="8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r>
              <a:rPr lang="ru-RU" sz="1600" i="1" dirty="0" smtClean="0"/>
              <a:t> </a:t>
            </a:r>
          </a:p>
          <a:p>
            <a:endParaRPr lang="ru-RU" sz="1600" i="1" dirty="0" smtClean="0"/>
          </a:p>
          <a:p>
            <a:r>
              <a:rPr lang="ru-RU" sz="1600" b="1" i="1" dirty="0" smtClean="0"/>
              <a:t> 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600076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286000" y="3643313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flipV="1">
            <a:off x="3143240" y="5214950"/>
            <a:ext cx="264028" cy="142873"/>
          </a:xfrm>
          <a:prstGeom prst="rightArrow">
            <a:avLst>
              <a:gd name="adj1" fmla="val 50000"/>
              <a:gd name="adj2" fmla="val 392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20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Маркировка товаров для системы «Честный знак»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Изменения с 1 марта 2024 года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85720" y="785794"/>
            <a:ext cx="8496944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8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r>
              <a:rPr lang="ru-RU" sz="1600" i="1" dirty="0" smtClean="0"/>
              <a:t> </a:t>
            </a:r>
          </a:p>
          <a:p>
            <a:endParaRPr lang="ru-RU" sz="1600" i="1" dirty="0" smtClean="0"/>
          </a:p>
          <a:p>
            <a:r>
              <a:rPr lang="ru-RU" sz="1600" b="1" i="1" dirty="0" smtClean="0"/>
              <a:t> 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600076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286000" y="3643313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000108"/>
            <a:ext cx="8501122" cy="6883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3"/>
              </a:rPr>
              <a:t>С 1 марта 2024 года</a:t>
            </a:r>
          </a:p>
          <a:p>
            <a:r>
              <a:rPr lang="ru-RU" b="1" dirty="0" smtClean="0"/>
              <a:t>Упакованная вода для детского питания</a:t>
            </a:r>
            <a:r>
              <a:rPr lang="ru-RU" dirty="0" smtClean="0"/>
              <a:t>. </a:t>
            </a:r>
            <a:r>
              <a:rPr lang="ru-RU" dirty="0" smtClean="0">
                <a:hlinkClick r:id="rId4"/>
              </a:rPr>
              <a:t>Участники оборота</a:t>
            </a:r>
            <a:r>
              <a:rPr lang="ru-RU" dirty="0" smtClean="0"/>
              <a:t>, осуществляющие </a:t>
            </a:r>
            <a:r>
              <a:rPr lang="ru-RU" dirty="0" smtClean="0">
                <a:hlinkClick r:id="rId5"/>
              </a:rPr>
              <a:t>ввод в оборот</a:t>
            </a:r>
            <a:r>
              <a:rPr lang="ru-RU" dirty="0" smtClean="0"/>
              <a:t> данной продукции, </a:t>
            </a:r>
            <a:r>
              <a:rPr lang="ru-RU" dirty="0" smtClean="0">
                <a:hlinkClick r:id="rId6"/>
              </a:rPr>
              <a:t>должны предоставлять</a:t>
            </a:r>
            <a:r>
              <a:rPr lang="ru-RU" dirty="0" smtClean="0"/>
              <a:t> сведения об обороте и выводе из него. </a:t>
            </a:r>
            <a:r>
              <a:rPr lang="ru-RU" u="sng" dirty="0" smtClean="0"/>
              <a:t>Все участники оборота должны сообщать:</a:t>
            </a:r>
          </a:p>
          <a:p>
            <a:r>
              <a:rPr lang="ru-RU" dirty="0" smtClean="0">
                <a:hlinkClick r:id="rId7"/>
              </a:rPr>
              <a:t>сведения</a:t>
            </a:r>
            <a:r>
              <a:rPr lang="ru-RU" dirty="0" smtClean="0"/>
              <a:t> о сделках, предусматривающих переход права собственности на продукцию, договорах комиссии и агентских договорах;</a:t>
            </a:r>
          </a:p>
          <a:p>
            <a:r>
              <a:rPr lang="ru-RU" dirty="0" smtClean="0">
                <a:hlinkClick r:id="rId8"/>
              </a:rPr>
              <a:t>сведения</a:t>
            </a:r>
            <a:r>
              <a:rPr lang="ru-RU" dirty="0" smtClean="0"/>
              <a:t> о выводе товаров из оборота при их продаже через </a:t>
            </a:r>
            <a:r>
              <a:rPr lang="ru-RU" dirty="0" err="1" smtClean="0"/>
              <a:t>онлайн-кассу</a:t>
            </a:r>
            <a:r>
              <a:rPr lang="ru-RU" dirty="0" smtClean="0"/>
              <a:t>.</a:t>
            </a:r>
          </a:p>
          <a:p>
            <a:endParaRPr lang="ru-RU" b="1" dirty="0" smtClean="0"/>
          </a:p>
          <a:p>
            <a:r>
              <a:rPr lang="ru-RU" b="1" dirty="0" smtClean="0"/>
              <a:t>БАД</a:t>
            </a:r>
            <a:r>
              <a:rPr lang="ru-RU" dirty="0" smtClean="0"/>
              <a:t>. </a:t>
            </a:r>
            <a:r>
              <a:rPr lang="ru-RU" dirty="0" smtClean="0">
                <a:hlinkClick r:id="rId9"/>
              </a:rPr>
              <a:t>Участники оборота</a:t>
            </a:r>
            <a:r>
              <a:rPr lang="ru-RU" dirty="0" smtClean="0"/>
              <a:t> должны направлять </a:t>
            </a:r>
            <a:r>
              <a:rPr lang="ru-RU" dirty="0" smtClean="0">
                <a:hlinkClick r:id="rId10"/>
              </a:rPr>
              <a:t>сведения</a:t>
            </a:r>
            <a:r>
              <a:rPr lang="ru-RU" dirty="0" smtClean="0"/>
              <a:t> о выводе товаров из </a:t>
            </a:r>
            <a:r>
              <a:rPr lang="ru-RU" dirty="0" smtClean="0">
                <a:hlinkClick r:id="rId11"/>
              </a:rPr>
              <a:t>оборота</a:t>
            </a:r>
            <a:r>
              <a:rPr lang="ru-RU" dirty="0" smtClean="0"/>
              <a:t> (согласно перечню кодов товарной номенклатуры). </a:t>
            </a:r>
          </a:p>
          <a:p>
            <a:r>
              <a:rPr lang="ru-RU" b="1" i="1" u="sng" dirty="0" smtClean="0"/>
              <a:t>Продавать немаркированные остатки </a:t>
            </a:r>
            <a:r>
              <a:rPr lang="ru-RU" b="1" i="1" u="sng" dirty="0" smtClean="0">
                <a:hlinkClick r:id="rId12"/>
              </a:rPr>
              <a:t>можно</a:t>
            </a:r>
            <a:r>
              <a:rPr lang="ru-RU" b="1" i="1" u="sng" dirty="0" smtClean="0"/>
              <a:t> до окончания срока годности </a:t>
            </a:r>
          </a:p>
          <a:p>
            <a:endParaRPr lang="ru-RU" b="1" dirty="0" smtClean="0"/>
          </a:p>
          <a:p>
            <a:r>
              <a:rPr lang="ru-RU" b="1" dirty="0" smtClean="0"/>
              <a:t>Продукция для гигиены рук и кожные антисептики</a:t>
            </a:r>
            <a:r>
              <a:rPr lang="ru-RU" dirty="0" smtClean="0"/>
              <a:t>. </a:t>
            </a:r>
            <a:r>
              <a:rPr lang="ru-RU" dirty="0" smtClean="0">
                <a:hlinkClick r:id="rId13"/>
              </a:rPr>
              <a:t>Участники оборота</a:t>
            </a:r>
            <a:r>
              <a:rPr lang="ru-RU" dirty="0" smtClean="0"/>
              <a:t> должны предоставлять </a:t>
            </a:r>
            <a:r>
              <a:rPr lang="ru-RU" dirty="0" smtClean="0">
                <a:hlinkClick r:id="rId14"/>
              </a:rPr>
              <a:t>сведения</a:t>
            </a:r>
            <a:r>
              <a:rPr lang="ru-RU" dirty="0" smtClean="0"/>
              <a:t> о </a:t>
            </a:r>
            <a:r>
              <a:rPr lang="ru-RU" dirty="0" smtClean="0">
                <a:hlinkClick r:id="rId15"/>
              </a:rPr>
              <a:t>выводе из оборота</a:t>
            </a:r>
            <a:r>
              <a:rPr lang="ru-RU" dirty="0" smtClean="0"/>
              <a:t> таких товаров (согласно перечню кодов товарной номенклатуры). </a:t>
            </a:r>
          </a:p>
          <a:p>
            <a:r>
              <a:rPr lang="ru-RU" b="1" i="1" u="sng" dirty="0" smtClean="0"/>
              <a:t>Продавать немаркированные остатки </a:t>
            </a:r>
            <a:r>
              <a:rPr lang="ru-RU" b="1" i="1" u="sng" dirty="0" smtClean="0">
                <a:hlinkClick r:id="rId16"/>
              </a:rPr>
              <a:t>можно</a:t>
            </a:r>
            <a:r>
              <a:rPr lang="ru-RU" b="1" i="1" u="sng" dirty="0" smtClean="0"/>
              <a:t> до 30.09.2024 года.</a:t>
            </a:r>
          </a:p>
          <a:p>
            <a:endParaRPr lang="ru-RU" b="1" i="1" dirty="0" smtClean="0"/>
          </a:p>
          <a:p>
            <a:r>
              <a:rPr lang="ru-RU" b="1" i="1" dirty="0" smtClean="0"/>
              <a:t>Документы: </a:t>
            </a:r>
            <a:r>
              <a:rPr lang="ru-RU" i="1" dirty="0" smtClean="0"/>
              <a:t>Постановления Правительства РФ от </a:t>
            </a:r>
            <a:r>
              <a:rPr lang="ru-RU" i="1" dirty="0" smtClean="0">
                <a:hlinkClick r:id="rId17"/>
              </a:rPr>
              <a:t>31.05.2023 N 887</a:t>
            </a:r>
            <a:r>
              <a:rPr lang="ru-RU" i="1" dirty="0" smtClean="0"/>
              <a:t>, </a:t>
            </a:r>
          </a:p>
          <a:p>
            <a:r>
              <a:rPr lang="ru-RU" i="1" dirty="0" smtClean="0"/>
              <a:t>от </a:t>
            </a:r>
            <a:r>
              <a:rPr lang="ru-RU" i="1" dirty="0" smtClean="0">
                <a:hlinkClick r:id="rId18"/>
              </a:rPr>
              <a:t>31.05.2023 N 894</a:t>
            </a:r>
            <a:r>
              <a:rPr lang="ru-RU" i="1" dirty="0" smtClean="0"/>
              <a:t>, от </a:t>
            </a:r>
            <a:r>
              <a:rPr lang="ru-RU" i="1" dirty="0" smtClean="0">
                <a:hlinkClick r:id="rId8"/>
              </a:rPr>
              <a:t>31.05.2021 N 841</a:t>
            </a:r>
            <a:r>
              <a:rPr lang="ru-RU" i="1" dirty="0" smtClean="0"/>
              <a:t>, от </a:t>
            </a:r>
            <a:r>
              <a:rPr lang="ru-RU" i="1" dirty="0" smtClean="0">
                <a:hlinkClick r:id="rId10"/>
              </a:rPr>
              <a:t>31.05.2023 N 886</a:t>
            </a:r>
            <a:r>
              <a:rPr lang="ru-RU" i="1" dirty="0" smtClean="0"/>
              <a:t>, </a:t>
            </a:r>
          </a:p>
          <a:p>
            <a:r>
              <a:rPr lang="ru-RU" i="1" dirty="0" smtClean="0"/>
              <a:t>от </a:t>
            </a:r>
            <a:r>
              <a:rPr lang="ru-RU" i="1" dirty="0" smtClean="0">
                <a:hlinkClick r:id="rId14"/>
              </a:rPr>
              <a:t>30.05.2023 N 870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715436" cy="64294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Сроки этапов аттестации</a:t>
            </a:r>
            <a:r>
              <a:rPr lang="ru-RU" b="1" dirty="0" smtClean="0">
                <a:solidFill>
                  <a:schemeClr val="tx1"/>
                </a:solidFill>
              </a:rPr>
              <a:t> для получения квалификационной категории медицинскими и фармацевтическими работниками </a:t>
            </a:r>
            <a:r>
              <a:rPr lang="ru-RU" b="1" dirty="0" smtClean="0">
                <a:solidFill>
                  <a:srgbClr val="FF0000"/>
                </a:solidFill>
              </a:rPr>
              <a:t>с 01.01.2024  </a:t>
            </a:r>
            <a:r>
              <a:rPr lang="ru-RU" b="1" dirty="0" smtClean="0">
                <a:solidFill>
                  <a:schemeClr val="tx1"/>
                </a:solidFill>
              </a:rPr>
              <a:t>при подаче документов разными способами</a:t>
            </a:r>
            <a:r>
              <a:rPr lang="ru-RU" dirty="0" smtClean="0"/>
              <a:t>   </a:t>
            </a:r>
            <a:r>
              <a:rPr lang="ru-RU" b="1" dirty="0" smtClean="0">
                <a:solidFill>
                  <a:srgbClr val="FF0000"/>
                </a:solidFill>
              </a:rPr>
              <a:t>(Приказ Минздрава России от 31.08.2023 N 458н)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857232"/>
          <a:ext cx="8572560" cy="5446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143140"/>
                <a:gridCol w="2143140"/>
                <a:gridCol w="2143140"/>
              </a:tblGrid>
              <a:tr h="55936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Старые сроки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Новые сроки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Новые сроки 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4061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Любой способ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подачи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подаче обычной или электронной почтой, лично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подаче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через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Госуслуги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041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Специалист с квалификационной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категорией подает документы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4 месяцев до окончания срока действия категории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91 рабочего дня до окончания срока действия категории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45 рабочих дней до окончания срока действия категории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488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Проводят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тестирование и собеседование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70 календарных дней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позднее 50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рабочих дней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позднее 30 рабочих дней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041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Принимают решение о присвоении или отказе в присвоении категории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80 календарных дней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58 рабочих дней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32 рабочих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дней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041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Сообщают решение о присвоении или отказе в присвоении категории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120 календарных дней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91 рабочего дня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45 рабочих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дней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Основные н</a:t>
            </a:r>
            <a: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ормативно-правовые акты, </a:t>
            </a:r>
            <a:b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регулирующие отношения аптеки, фармработника и потребителя 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10577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600" b="1" dirty="0" smtClean="0"/>
              <a:t>Федеральный </a:t>
            </a:r>
            <a:r>
              <a:rPr lang="ru-RU" sz="1600" b="1" dirty="0" smtClean="0"/>
              <a:t>закон от </a:t>
            </a:r>
            <a:r>
              <a:rPr lang="en-US" sz="1600" b="1" dirty="0" smtClean="0"/>
              <a:t>21.11.2011 N 323-</a:t>
            </a:r>
            <a:r>
              <a:rPr lang="ru-RU" sz="1600" b="1" dirty="0" smtClean="0"/>
              <a:t>ФЗ «Об </a:t>
            </a:r>
            <a:r>
              <a:rPr lang="ru-RU" sz="1600" b="1" dirty="0" smtClean="0"/>
              <a:t>основах охраны здоровья граждан в Российской </a:t>
            </a:r>
            <a:r>
              <a:rPr lang="ru-RU" sz="1600" b="1" dirty="0" smtClean="0"/>
              <a:t>Федерации»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600" b="1" dirty="0" smtClean="0"/>
              <a:t>Федеральный закон от 12.04.2010 </a:t>
            </a:r>
            <a:r>
              <a:rPr lang="ru-RU" sz="1600" b="1" dirty="0" smtClean="0"/>
              <a:t>N 61-ФЗ «Об обращении лекарственных средств»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600" b="1" dirty="0" smtClean="0"/>
              <a:t>Закон РФ от 07.02.1992 N 2300-1 «О защите прав потребителей»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600" b="1" dirty="0" smtClean="0"/>
              <a:t>Постановление Правительства РФ от 31.12.2020 N 2463 «Об утверждении Правил продажи товаров по договору розничной купли-продажи</a:t>
            </a:r>
            <a:r>
              <a:rPr lang="ru-RU" sz="1600" dirty="0" smtClean="0"/>
              <a:t>, перечня товаров длительного пользования, на которые не распространяется требование потребителя о безвозмездном предоставлении ему товара, обладающего этими же основными потребительскими свойствами, на период ремонта или замены такого товара, и </a:t>
            </a:r>
            <a:r>
              <a:rPr lang="ru-RU" sz="1600" b="1" dirty="0" smtClean="0"/>
              <a:t>перечня непродовольственных товаров надлежащего качества, не подлежащих обмену</a:t>
            </a:r>
            <a:r>
              <a:rPr lang="ru-RU" sz="1600" dirty="0" smtClean="0"/>
              <a:t>»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600" b="1" dirty="0" smtClean="0"/>
              <a:t>Приказ Минздрава России от 31.08.2016 N 647н «Об утверждении Правил надлежащей аптечной практики лекарственных препаратов для медицинского применения»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600" b="1" dirty="0" smtClean="0"/>
              <a:t>Приказ Минздрава России от 24.11.2021 N 1093н «Об утверждении Правил отпуска лекарственных препаратов для медицинского применения</a:t>
            </a:r>
            <a:r>
              <a:rPr lang="ru-RU" sz="1600" dirty="0" smtClean="0"/>
              <a:t>…, а также </a:t>
            </a:r>
            <a:r>
              <a:rPr lang="ru-RU" sz="1600" b="1" dirty="0" smtClean="0"/>
              <a:t>Правил отпуска наркотических средств и психотропных веществ,</a:t>
            </a:r>
            <a:r>
              <a:rPr lang="ru-RU" sz="1600" dirty="0" smtClean="0"/>
              <a:t> </a:t>
            </a:r>
            <a:r>
              <a:rPr lang="ru-RU" sz="1600" b="1" dirty="0" smtClean="0"/>
              <a:t>зарегистрированных в качестве лекарственных препаратов </a:t>
            </a:r>
            <a:r>
              <a:rPr lang="ru-RU" sz="1600" dirty="0" smtClean="0"/>
              <a:t>для медицинского применения, лекарственных препаратов для медицинского применения, содержащих наркотические средства и психотропные вещества в том числе </a:t>
            </a:r>
            <a:r>
              <a:rPr lang="ru-RU" sz="1600" b="1" dirty="0" smtClean="0"/>
              <a:t>Порядка отпуска аптечными </a:t>
            </a:r>
            <a:r>
              <a:rPr lang="ru-RU" sz="1600" b="1" dirty="0" smtClean="0"/>
              <a:t>организациями  </a:t>
            </a:r>
            <a:r>
              <a:rPr lang="ru-RU" sz="1600" b="1" dirty="0" smtClean="0"/>
              <a:t>иммунобиологических лекарственных препаратов</a:t>
            </a:r>
            <a:r>
              <a:rPr lang="ru-RU" sz="1600" dirty="0" smtClean="0"/>
              <a:t>» </a:t>
            </a:r>
          </a:p>
          <a:p>
            <a:endParaRPr lang="ru-RU" sz="1600" dirty="0" smtClean="0"/>
          </a:p>
          <a:p>
            <a:pPr marL="342900" indent="-342900">
              <a:buAutoNum type="arabicPeriod"/>
            </a:pPr>
            <a:endParaRPr lang="ru-RU" sz="1600" dirty="0" smtClean="0"/>
          </a:p>
          <a:p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 </a:t>
            </a:r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786454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285734" y="2214554"/>
            <a:ext cx="87153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Calibri" pitchFamily="34" charset="0"/>
              </a:rPr>
              <a:t>До встречи! Спасибо </a:t>
            </a:r>
            <a:r>
              <a:rPr lang="ru-RU" sz="3200" dirty="0">
                <a:solidFill>
                  <a:srgbClr val="FF0000"/>
                </a:solidFill>
                <a:latin typeface="Calibri" pitchFamily="34" charset="0"/>
              </a:rPr>
              <a:t>за внимание</a:t>
            </a:r>
            <a:r>
              <a:rPr lang="ru-RU" sz="3200" dirty="0" smtClean="0">
                <a:solidFill>
                  <a:srgbClr val="FF0000"/>
                </a:solidFill>
                <a:latin typeface="Calibri" pitchFamily="34" charset="0"/>
              </a:rPr>
              <a:t>! </a:t>
            </a:r>
          </a:p>
          <a:p>
            <a:pPr algn="ctr"/>
            <a:r>
              <a:rPr lang="ru-RU" b="1" i="1" dirty="0" smtClean="0">
                <a:latin typeface="Calibri" pitchFamily="34" charset="0"/>
              </a:rPr>
              <a:t>Пишите на почту, какие профессиональные вопросы Вы бы хотели задать юристу  - я учту Ваши обращения при подготовке следующих лекций.</a:t>
            </a:r>
            <a:endParaRPr lang="ru-RU" b="1" i="1" dirty="0">
              <a:latin typeface="Calibri" pitchFamily="34" charset="0"/>
            </a:endParaRPr>
          </a:p>
        </p:txBody>
      </p:sp>
      <p:sp>
        <p:nvSpPr>
          <p:cNvPr id="20484" name="Прямоугольник 5"/>
          <p:cNvSpPr>
            <a:spLocks noChangeArrowheads="1"/>
          </p:cNvSpPr>
          <p:nvPr/>
        </p:nvSpPr>
        <p:spPr bwMode="auto">
          <a:xfrm>
            <a:off x="1357290" y="3143248"/>
            <a:ext cx="32861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 </a:t>
            </a:r>
            <a:endParaRPr lang="en-US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+7 (8482) </a:t>
            </a:r>
            <a:r>
              <a:rPr lang="ru-RU" b="1" i="1" u="sng" dirty="0" smtClean="0">
                <a:solidFill>
                  <a:srgbClr val="003300"/>
                </a:solidFill>
                <a:cs typeface="Times New Roman" pitchFamily="18" charset="0"/>
              </a:rPr>
              <a:t>42-39-27</a:t>
            </a:r>
          </a:p>
          <a:p>
            <a:r>
              <a:rPr lang="ru-RU" b="1" i="1" u="sng" dirty="0" smtClean="0">
                <a:solidFill>
                  <a:srgbClr val="003300"/>
                </a:solidFill>
                <a:cs typeface="Times New Roman" pitchFamily="18" charset="0"/>
              </a:rPr>
              <a:t> </a:t>
            </a:r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г.Тольятти</a:t>
            </a:r>
          </a:p>
          <a:p>
            <a:endParaRPr lang="ru-RU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r>
              <a:rPr lang="en-US" b="1" i="1" u="sng" dirty="0" smtClean="0">
                <a:solidFill>
                  <a:srgbClr val="0000FF"/>
                </a:solidFill>
                <a:cs typeface="Times New Roman" pitchFamily="18" charset="0"/>
                <a:hlinkClick r:id="rId3"/>
              </a:rPr>
              <a:t>yurist@apteka245.ru</a:t>
            </a:r>
            <a:endParaRPr lang="ru-RU" b="1" i="1" u="sng" dirty="0">
              <a:solidFill>
                <a:srgbClr val="0000FF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00FF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00FF"/>
              </a:solidFill>
              <a:cs typeface="Times New Roman" pitchFamily="18" charset="0"/>
            </a:endParaRPr>
          </a:p>
          <a:p>
            <a:r>
              <a:rPr lang="en-US" b="1" i="1" u="sng" dirty="0">
                <a:solidFill>
                  <a:srgbClr val="0000FF"/>
                </a:solidFill>
                <a:cs typeface="Times New Roman" pitchFamily="18" charset="0"/>
              </a:rPr>
              <a:t>https://sopha.ru</a:t>
            </a:r>
          </a:p>
          <a:p>
            <a:endParaRPr lang="en-US" b="1" i="1" u="sng" dirty="0">
              <a:solidFill>
                <a:srgbClr val="0000FF"/>
              </a:solidFill>
              <a:cs typeface="Times New Roman" pitchFamily="18" charset="0"/>
            </a:endParaRP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357562"/>
            <a:ext cx="6111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4429132"/>
            <a:ext cx="6429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5286388"/>
            <a:ext cx="57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4071942"/>
            <a:ext cx="2384827" cy="236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286380" y="3429000"/>
            <a:ext cx="371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Оплата </a:t>
            </a:r>
            <a:r>
              <a:rPr kumimoji="0" lang="ru-RU" sz="1600" b="1" i="0" u="sng" strike="noStrike" cap="none" normalizeH="0" baseline="0" dirty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членского взноса в ОО «СОФА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»</a:t>
            </a:r>
            <a:endParaRPr lang="ru-RU" sz="1600" b="1" u="sng" dirty="0"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(через</a:t>
            </a:r>
            <a:r>
              <a:rPr kumimoji="0" lang="ru-RU" sz="1600" b="1" i="0" u="sng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приложение банка)</a:t>
            </a:r>
            <a:endParaRPr kumimoji="0" lang="ru-RU" sz="1600" b="1" i="0" u="sng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2C9E554-EE5F-5D61-7100-F0859F917B46}"/>
              </a:ext>
            </a:extLst>
          </p:cNvPr>
          <p:cNvSpPr txBox="1"/>
          <p:nvPr/>
        </p:nvSpPr>
        <p:spPr>
          <a:xfrm>
            <a:off x="357158" y="173741"/>
            <a:ext cx="607223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defRPr/>
            </a:pPr>
            <a:r>
              <a:rPr lang="ru-RU" sz="2400" b="1" u="sng" dirty="0" smtClean="0">
                <a:solidFill>
                  <a:srgbClr val="FF0000"/>
                </a:solidFill>
              </a:rPr>
              <a:t>АНОНС:</a:t>
            </a:r>
          </a:p>
          <a:p>
            <a:pPr>
              <a:defRPr/>
            </a:pPr>
            <a:r>
              <a:rPr lang="ru-RU" sz="1600" b="1" u="sng" dirty="0" smtClean="0">
                <a:solidFill>
                  <a:srgbClr val="0000FF"/>
                </a:solidFill>
              </a:rPr>
              <a:t>28 марта </a:t>
            </a:r>
            <a:r>
              <a:rPr lang="ru-RU" sz="1600" b="1" u="sng" dirty="0" smtClean="0">
                <a:solidFill>
                  <a:srgbClr val="0000FF"/>
                </a:solidFill>
              </a:rPr>
              <a:t>2024 г.</a:t>
            </a:r>
            <a:r>
              <a:rPr lang="ru-RU" sz="1600" b="1" dirty="0" smtClean="0">
                <a:solidFill>
                  <a:srgbClr val="0000FF"/>
                </a:solidFill>
              </a:rPr>
              <a:t> в 10-00 мы планируем провести конференцию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0000FF"/>
                </a:solidFill>
              </a:rPr>
              <a:t>формате </a:t>
            </a:r>
            <a:r>
              <a:rPr lang="ru-RU" sz="1600" b="1" dirty="0" smtClean="0">
                <a:solidFill>
                  <a:srgbClr val="FF0000"/>
                </a:solidFill>
              </a:rPr>
              <a:t>ОЧНО+ОНЛАЙН </a:t>
            </a:r>
            <a:r>
              <a:rPr lang="ru-RU" sz="1600" b="1" dirty="0" smtClean="0">
                <a:solidFill>
                  <a:srgbClr val="0000FF"/>
                </a:solidFill>
              </a:rPr>
              <a:t>с аккредитацией в НМФО на 4 балла.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000000"/>
                </a:solidFill>
              </a:rPr>
              <a:t>     </a:t>
            </a:r>
            <a:r>
              <a:rPr lang="ru-RU" sz="1600" b="1" u="sng" dirty="0" smtClean="0">
                <a:solidFill>
                  <a:srgbClr val="000000"/>
                </a:solidFill>
              </a:rPr>
              <a:t>Очная часть</a:t>
            </a:r>
            <a:r>
              <a:rPr lang="ru-RU" sz="1600" b="1" dirty="0" smtClean="0">
                <a:solidFill>
                  <a:srgbClr val="000000"/>
                </a:solidFill>
              </a:rPr>
              <a:t> будет проведена </a:t>
            </a:r>
            <a:r>
              <a:rPr lang="ru-RU" sz="1600" b="1" dirty="0" smtClean="0">
                <a:solidFill>
                  <a:srgbClr val="FF0000"/>
                </a:solidFill>
              </a:rPr>
              <a:t>в г. Тольятти </a:t>
            </a:r>
            <a:r>
              <a:rPr lang="ru-RU" sz="1600" b="1" dirty="0" smtClean="0">
                <a:solidFill>
                  <a:srgbClr val="000000"/>
                </a:solidFill>
              </a:rPr>
              <a:t>по </a:t>
            </a:r>
            <a:r>
              <a:rPr lang="ru-RU" sz="1600" b="1" dirty="0" smtClean="0">
                <a:solidFill>
                  <a:srgbClr val="000000"/>
                </a:solidFill>
              </a:rPr>
              <a:t>адресу</a:t>
            </a:r>
            <a:r>
              <a:rPr lang="ru-RU" sz="1600" b="1" dirty="0" smtClean="0">
                <a:solidFill>
                  <a:srgbClr val="000000"/>
                </a:solidFill>
              </a:rPr>
              <a:t>: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0000FF"/>
                </a:solidFill>
              </a:rPr>
              <a:t>г</a:t>
            </a:r>
            <a:r>
              <a:rPr lang="ru-RU" sz="1600" b="1" dirty="0" smtClean="0">
                <a:solidFill>
                  <a:srgbClr val="0000FF"/>
                </a:solidFill>
              </a:rPr>
              <a:t>. </a:t>
            </a:r>
            <a:r>
              <a:rPr lang="ru-RU" sz="1600" b="1" dirty="0" smtClean="0">
                <a:solidFill>
                  <a:srgbClr val="0000FF"/>
                </a:solidFill>
              </a:rPr>
              <a:t>Тольятти, ул. Юбилейная</a:t>
            </a:r>
            <a:r>
              <a:rPr lang="ru-RU" sz="1600" b="1" dirty="0" smtClean="0">
                <a:solidFill>
                  <a:srgbClr val="0000FF"/>
                </a:solidFill>
              </a:rPr>
              <a:t>, 40, </a:t>
            </a:r>
            <a:r>
              <a:rPr lang="ru-RU" sz="1600" b="1" dirty="0" smtClean="0">
                <a:solidFill>
                  <a:srgbClr val="0000FF"/>
                </a:solidFill>
              </a:rPr>
              <a:t>гостиница«ВЕГА</a:t>
            </a:r>
            <a:r>
              <a:rPr lang="ru-RU" sz="1600" b="1" dirty="0" smtClean="0">
                <a:solidFill>
                  <a:srgbClr val="0000FF"/>
                </a:solidFill>
              </a:rPr>
              <a:t>» </a:t>
            </a:r>
            <a:endParaRPr lang="ru-RU" sz="1600" b="1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ru-RU" sz="1600" b="1" dirty="0" smtClean="0">
                <a:solidFill>
                  <a:srgbClr val="000000"/>
                </a:solidFill>
              </a:rPr>
              <a:t>Программа будет направлена членам СОФА дополнительно.</a:t>
            </a:r>
          </a:p>
          <a:p>
            <a:pPr indent="457200">
              <a:defRPr/>
            </a:pPr>
            <a:endParaRPr lang="ru-RU" sz="2000" b="1" dirty="0" smtClean="0">
              <a:solidFill>
                <a:srgbClr val="000000"/>
              </a:solidFill>
            </a:endParaRPr>
          </a:p>
          <a:p>
            <a:pPr indent="457200">
              <a:defRPr/>
            </a:pPr>
            <a:endParaRPr lang="ru-RU" sz="2400" b="1" dirty="0">
              <a:solidFill>
                <a:srgbClr val="000000"/>
              </a:solidFill>
            </a:endParaRPr>
          </a:p>
        </p:txBody>
      </p:sp>
      <p:pic>
        <p:nvPicPr>
          <p:cNvPr id="11" name="Picture 2" descr="C:\Users\yurist\AppData\Local\Temp\Rar$DIa0.944\Logo_SOFA_3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10098" y="214290"/>
            <a:ext cx="2403985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82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marL="342900" indent="-342900">
              <a:spcAft>
                <a:spcPts val="1000"/>
              </a:spcAft>
            </a:pP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Фармацевтическое </a:t>
            </a: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консультирование. </a:t>
            </a: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ажно знать безопасные </a:t>
            </a: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пределы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4755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pPr marL="342900" indent="-342900"/>
            <a:endParaRPr lang="ru-RU" sz="1600" dirty="0" smtClean="0"/>
          </a:p>
          <a:p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 </a:t>
            </a:r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786454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889844"/>
            <a:ext cx="8501122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Минздрава России от 31.08.2016 N 647н «Об утверждении Правил надлежащей аптечной практики лекарственных препаратов для медицинского применения»:</a:t>
            </a:r>
          </a:p>
          <a:p>
            <a:endParaRPr lang="ru-RU" sz="16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/>
              <a:t>15. </a:t>
            </a:r>
            <a:r>
              <a:rPr lang="ru-RU" sz="1600" b="1" u="sng" dirty="0" smtClean="0"/>
              <a:t>К основным функциям фармацевтических работников относятся</a:t>
            </a:r>
            <a:r>
              <a:rPr lang="ru-RU" sz="1600" b="1" dirty="0" smtClean="0"/>
              <a:t>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а) продажа товаров аптечного ассортимента надлежащего качества; </a:t>
            </a:r>
          </a:p>
          <a:p>
            <a:r>
              <a:rPr lang="ru-RU" sz="1600" dirty="0" smtClean="0"/>
              <a:t>б) </a:t>
            </a:r>
            <a:r>
              <a:rPr lang="ru-RU" sz="1600" b="1" dirty="0" smtClean="0"/>
              <a:t>предоставление достоверной информации о товарах аптечного ассортимента, их стоимости, </a:t>
            </a:r>
            <a:r>
              <a:rPr lang="ru-RU" sz="1600" b="1" u="sng" dirty="0" smtClean="0">
                <a:solidFill>
                  <a:srgbClr val="FF0000"/>
                </a:solidFill>
              </a:rPr>
              <a:t>фармацевтическое консультирование</a:t>
            </a:r>
            <a:r>
              <a:rPr lang="ru-RU" sz="1600" dirty="0" smtClean="0"/>
              <a:t>; </a:t>
            </a:r>
          </a:p>
          <a:p>
            <a:r>
              <a:rPr lang="ru-RU" sz="1600" b="1" dirty="0" smtClean="0"/>
              <a:t>в) информирование о рациональном применении лекарственных препаратов в целях ответственного самолечения; </a:t>
            </a:r>
          </a:p>
          <a:p>
            <a:r>
              <a:rPr lang="ru-RU" sz="1600" dirty="0" smtClean="0"/>
              <a:t>г) изготовление лекарственных препаратов по рецептам на лекарственный препарат и требованиям-накладным медицинских организаций; </a:t>
            </a:r>
          </a:p>
          <a:p>
            <a:r>
              <a:rPr lang="ru-RU" sz="1600" dirty="0" err="1" smtClean="0"/>
              <a:t>д</a:t>
            </a:r>
            <a:r>
              <a:rPr lang="ru-RU" sz="1600" dirty="0" smtClean="0"/>
              <a:t>) оформление учетной документации; </a:t>
            </a:r>
          </a:p>
          <a:p>
            <a:r>
              <a:rPr lang="ru-RU" sz="1600" dirty="0" smtClean="0"/>
              <a:t>е) соблюдение профессиональной этики. </a:t>
            </a:r>
          </a:p>
          <a:p>
            <a:endParaRPr lang="ru-RU" sz="1600" dirty="0" smtClean="0"/>
          </a:p>
          <a:p>
            <a:r>
              <a:rPr lang="ru-RU" sz="1600" b="1" dirty="0" smtClean="0"/>
              <a:t>8. Руководитель субъекта розничной торговли в целях бесперебойного обеспечения покупателей товарами аптечного ассортимента организует: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…в) </a:t>
            </a:r>
            <a:r>
              <a:rPr lang="ru-RU" sz="1600" b="1" u="sng" dirty="0" smtClean="0"/>
              <a:t>доступ к информации о порядке применения или использования товаров аптечного ассортимента, в том числе о правилах отпуска, способах приема, режимах дозирования, терапевтическом действии, противопоказаниях, взаимодействии лекарственных препаратов при одновременном приеме между собой и (или) с пищей, правилах их хранения в домашних условиях </a:t>
            </a:r>
            <a:r>
              <a:rPr lang="ru-RU" sz="1600" dirty="0" smtClean="0"/>
              <a:t>(далее - </a:t>
            </a:r>
            <a:r>
              <a:rPr lang="ru-RU" sz="1600" b="1" u="sng" dirty="0" smtClean="0">
                <a:solidFill>
                  <a:srgbClr val="FF0000"/>
                </a:solidFill>
              </a:rPr>
              <a:t>фармацевтическое консультирование</a:t>
            </a:r>
            <a:r>
              <a:rPr lang="ru-RU" sz="1600" dirty="0" smtClean="0"/>
              <a:t>);</a:t>
            </a:r>
          </a:p>
          <a:p>
            <a:r>
              <a:rPr lang="ru-RU" sz="1600" dirty="0" smtClean="0"/>
              <a:t>  </a:t>
            </a:r>
            <a:r>
              <a:rPr lang="ru-RU" sz="1600" dirty="0" smtClean="0"/>
              <a:t>г) </a:t>
            </a:r>
            <a:r>
              <a:rPr lang="ru-RU" sz="1600" b="1" dirty="0" smtClean="0"/>
              <a:t>информирование покупателей о наличии товаров, в том числе о </a:t>
            </a:r>
          </a:p>
          <a:p>
            <a:r>
              <a:rPr lang="ru-RU" sz="1600" b="1" dirty="0" smtClean="0"/>
              <a:t>лекарственных препаратах нижнего ценового сегмента</a:t>
            </a:r>
            <a:r>
              <a:rPr lang="ru-RU" sz="1600" dirty="0" smtClean="0"/>
              <a:t>. 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endParaRPr lang="ru-RU" sz="1600" dirty="0" smtClean="0"/>
          </a:p>
          <a:p>
            <a:endParaRPr lang="ru-RU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marL="342900" indent="-342900">
              <a:spcAft>
                <a:spcPts val="1000"/>
              </a:spcAft>
            </a:pP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Фармацевтическое консультирование: безопасные пределы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10664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Как видим, в Правилах НАП говорится </a:t>
            </a:r>
            <a:r>
              <a:rPr lang="ru-RU" sz="1600" b="1" dirty="0" smtClean="0"/>
              <a:t>об информировании</a:t>
            </a:r>
            <a:r>
              <a:rPr lang="ru-RU" sz="1600" dirty="0" smtClean="0"/>
              <a:t> </a:t>
            </a:r>
            <a:r>
              <a:rPr lang="ru-RU" sz="1600" b="1" dirty="0" smtClean="0"/>
              <a:t>посетителя о лекарственных препаратах, порядке их применения и использования.</a:t>
            </a:r>
            <a:r>
              <a:rPr lang="ru-RU" sz="1600" dirty="0" smtClean="0"/>
              <a:t> </a:t>
            </a:r>
            <a:r>
              <a:rPr lang="ru-RU" sz="1600" u="sng" dirty="0" smtClean="0"/>
              <a:t>При этом речь не идет о рекомендациях фармацевта </a:t>
            </a:r>
            <a:r>
              <a:rPr lang="ru-RU" sz="1600" u="sng" dirty="0" smtClean="0"/>
              <a:t>(провизора) по </a:t>
            </a:r>
            <a:r>
              <a:rPr lang="ru-RU" sz="1600" u="sng" dirty="0" smtClean="0"/>
              <a:t>выбору и приему лекарственных препаратов.</a:t>
            </a:r>
          </a:p>
          <a:p>
            <a:r>
              <a:rPr lang="ru-RU" sz="1600" dirty="0" smtClean="0"/>
              <a:t>С юридической точки зрения это означает, </a:t>
            </a:r>
            <a:r>
              <a:rPr lang="ru-RU" sz="1600" b="1" dirty="0" smtClean="0"/>
              <a:t>что у фармацевта/провизора отсутствует право </a:t>
            </a:r>
            <a:r>
              <a:rPr lang="ru-RU" sz="1600" b="1" dirty="0" smtClean="0"/>
              <a:t>самостоятельно рекомендовать </a:t>
            </a:r>
            <a:r>
              <a:rPr lang="ru-RU" sz="1600" b="1" dirty="0" smtClean="0"/>
              <a:t>клиенту даже безрецептурные ЛП, </a:t>
            </a:r>
            <a:r>
              <a:rPr lang="ru-RU" sz="1600" b="1" u="sng" dirty="0" smtClean="0"/>
              <a:t>а есть лишь право информировать его о наличии препаратов по конкретному запросу клиента.</a:t>
            </a:r>
            <a:endParaRPr lang="ru-RU" sz="1600" u="sng" dirty="0" smtClean="0"/>
          </a:p>
          <a:p>
            <a:r>
              <a:rPr lang="ru-RU" sz="1600" b="1" dirty="0" smtClean="0">
                <a:solidFill>
                  <a:srgbClr val="FF0000"/>
                </a:solidFill>
              </a:rPr>
              <a:t>Чем </a:t>
            </a:r>
            <a:r>
              <a:rPr lang="ru-RU" sz="1600" b="1" dirty="0" smtClean="0">
                <a:solidFill>
                  <a:srgbClr val="FF0000"/>
                </a:solidFill>
              </a:rPr>
              <a:t>это опасно  </a:t>
            </a:r>
            <a:r>
              <a:rPr lang="ru-RU" sz="1600" b="1" dirty="0" smtClean="0">
                <a:solidFill>
                  <a:srgbClr val="FF0000"/>
                </a:solidFill>
              </a:rPr>
              <a:t>на практике? </a:t>
            </a:r>
          </a:p>
          <a:p>
            <a:r>
              <a:rPr lang="ru-RU" sz="1600" dirty="0" smtClean="0"/>
              <a:t>Выходя за рамки определенного Правилами НАП понятия фармацевтического консультирования, специалист аптеки может быть привлечен в гражданской ответственности, а в некоторых случаях даже к уголовной ответственности за </a:t>
            </a:r>
            <a:r>
              <a:rPr lang="ru-RU" sz="1600" b="1" dirty="0" smtClean="0"/>
              <a:t>нарушение прав в сфере охраны здоровья, причинение вреда жизни и (или) здоровью при оказании гражданам медицинской помощи </a:t>
            </a:r>
            <a:r>
              <a:rPr lang="ru-RU" sz="1600" dirty="0" smtClean="0"/>
              <a:t>(ст. 98 ФЗ «Об основах охраны здоровья граждан в РФ</a:t>
            </a:r>
            <a:r>
              <a:rPr lang="ru-RU" sz="1600" b="1" dirty="0" smtClean="0"/>
              <a:t>»</a:t>
            </a:r>
            <a:r>
              <a:rPr lang="ru-RU" sz="1600" dirty="0" smtClean="0"/>
              <a:t>):</a:t>
            </a:r>
            <a:endParaRPr lang="ru-RU" sz="1600" dirty="0" smtClean="0"/>
          </a:p>
          <a:p>
            <a:endParaRPr lang="ru-RU" sz="1600" dirty="0" smtClean="0"/>
          </a:p>
          <a:p>
            <a:pPr marL="342900" indent="-342900">
              <a:buAutoNum type="arabicParenR"/>
            </a:pPr>
            <a:r>
              <a:rPr lang="ru-RU" sz="1600" b="1" dirty="0" smtClean="0"/>
              <a:t>Гражданско-правовая </a:t>
            </a:r>
            <a:r>
              <a:rPr lang="ru-RU" sz="1600" dirty="0" smtClean="0"/>
              <a:t>– по </a:t>
            </a:r>
            <a:r>
              <a:rPr lang="ru-RU" sz="1600" b="1" dirty="0" smtClean="0"/>
              <a:t>ст. 151 ГК РФ «Компенсация морального вреда» </a:t>
            </a:r>
            <a:r>
              <a:rPr lang="ru-RU" sz="1600" i="1" dirty="0" smtClean="0"/>
              <a:t>(</a:t>
            </a:r>
            <a:r>
              <a:rPr lang="ru-RU" sz="1600" i="1" u="sng" dirty="0" smtClean="0"/>
              <a:t>применяется только через обращение потерпевшего в суд</a:t>
            </a:r>
            <a:r>
              <a:rPr lang="ru-RU" sz="1600" i="1" dirty="0" smtClean="0"/>
              <a:t>)</a:t>
            </a:r>
            <a:r>
              <a:rPr lang="ru-RU" sz="1600" b="1" dirty="0" smtClean="0"/>
              <a:t> </a:t>
            </a:r>
          </a:p>
          <a:p>
            <a:pPr marL="342900" indent="-342900">
              <a:buAutoNum type="arabicParenR" startAt="2"/>
            </a:pPr>
            <a:r>
              <a:rPr lang="ru-RU" sz="1600" b="1" dirty="0" smtClean="0"/>
              <a:t>Уголовная </a:t>
            </a:r>
            <a:r>
              <a:rPr lang="ru-RU" sz="1600" dirty="0" smtClean="0"/>
              <a:t>– </a:t>
            </a:r>
            <a:r>
              <a:rPr lang="ru-RU" sz="1600" u="sng" dirty="0" smtClean="0"/>
              <a:t>может быть применена в судебном порядке</a:t>
            </a:r>
            <a:r>
              <a:rPr lang="ru-RU" sz="1600" dirty="0" smtClean="0"/>
              <a:t> по следующим статьям УК РФ: </a:t>
            </a:r>
          </a:p>
          <a:p>
            <a:pPr marL="342900" indent="-342900">
              <a:buFontTx/>
              <a:buChar char="-"/>
            </a:pPr>
            <a:r>
              <a:rPr lang="ru-RU" sz="1600" b="1" dirty="0" smtClean="0"/>
              <a:t>ч.2 ст. 118 УК РФ «Причинение тяжкого вреда здоровью по неосторожности вследствие ненадлежащего исполнения лицом своих профессиональных обязанностей» </a:t>
            </a:r>
            <a:r>
              <a:rPr lang="ru-RU" sz="1600" dirty="0" smtClean="0"/>
              <a:t>(</a:t>
            </a:r>
            <a:r>
              <a:rPr lang="ru-RU" sz="1600" u="sng" dirty="0" smtClean="0"/>
              <a:t>например, вследствие серьезной ошибки при отпуске назначенного врачом ЛП, а также если рекомендованный </a:t>
            </a:r>
            <a:r>
              <a:rPr lang="ru-RU" sz="1600" u="sng" dirty="0" smtClean="0"/>
              <a:t>препарат </a:t>
            </a:r>
            <a:r>
              <a:rPr lang="ru-RU" sz="1600" u="sng" dirty="0" smtClean="0"/>
              <a:t>нанесет вред здоровью гражданина</a:t>
            </a:r>
            <a:r>
              <a:rPr lang="ru-RU" sz="1600" dirty="0" smtClean="0"/>
              <a:t>);</a:t>
            </a:r>
          </a:p>
          <a:p>
            <a:pPr marL="342900" indent="-342900">
              <a:buFontTx/>
              <a:buChar char="-"/>
            </a:pPr>
            <a:r>
              <a:rPr lang="ru-RU" sz="1600" b="1" dirty="0" smtClean="0"/>
              <a:t>ч.2 ст. 109 УК РФ «Причинение смерти по неосторожности вследствие ненадлежащего исполнения лицом своих профессиональных обязанностей».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pPr marL="342900" indent="-342900"/>
            <a:endParaRPr lang="ru-RU" sz="1600" dirty="0" smtClean="0"/>
          </a:p>
          <a:p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 </a:t>
            </a:r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1687" y="5786454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Фармацевтическое консультирование: безопасные пределы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111569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С 2019 г. существует ПРОЕКТ изменений в Правила НАП </a:t>
            </a:r>
            <a:r>
              <a:rPr lang="ru-RU" sz="1600" b="1" dirty="0" smtClean="0"/>
              <a:t>(подготовленный Минздравом России), который до настоящего времени </a:t>
            </a:r>
            <a:r>
              <a:rPr lang="ru-RU" sz="1600" b="1" dirty="0" smtClean="0"/>
              <a:t>так и не </a:t>
            </a:r>
            <a:r>
              <a:rPr lang="ru-RU" sz="1600" b="1" dirty="0" smtClean="0"/>
              <a:t>принят – </a:t>
            </a:r>
            <a:r>
              <a:rPr lang="ru-RU" sz="1600" b="1" dirty="0" smtClean="0">
                <a:solidFill>
                  <a:srgbClr val="FF0000"/>
                </a:solidFill>
              </a:rPr>
              <a:t>в нем предлагается расширить понятие </a:t>
            </a:r>
            <a:r>
              <a:rPr lang="ru-RU" sz="1600" b="1" dirty="0" smtClean="0">
                <a:solidFill>
                  <a:srgbClr val="FF0000"/>
                </a:solidFill>
              </a:rPr>
              <a:t>фармацевтического консультирования</a:t>
            </a:r>
            <a:r>
              <a:rPr lang="ru-RU" sz="1600" b="1" dirty="0" smtClean="0">
                <a:solidFill>
                  <a:srgbClr val="FF0000"/>
                </a:solidFill>
              </a:rPr>
              <a:t>. </a:t>
            </a:r>
          </a:p>
          <a:p>
            <a:r>
              <a:rPr lang="ru-RU" sz="1600" i="1" u="sng" dirty="0" smtClean="0"/>
              <a:t>ДЕЙСТВУЮЩИЕ Правила НАП:</a:t>
            </a:r>
          </a:p>
          <a:p>
            <a:r>
              <a:rPr lang="ru-RU" sz="1600" b="1" dirty="0" smtClean="0"/>
              <a:t>«Фармацевтическое консультирование</a:t>
            </a:r>
            <a:r>
              <a:rPr lang="ru-RU" sz="1600" dirty="0" smtClean="0"/>
              <a:t> - доступ к информации о порядке применения или использования товаров аптечного ассортимента, в том числе о правилах отпуска, способах приема, режимах дозирования, терапевтическом действии, противопоказаниях, взаимодействии лекарственных препаратов при одновременном приеме между собой и (или) с пищей, правилах их хранения в домашних условиях».</a:t>
            </a:r>
            <a:br>
              <a:rPr lang="ru-RU" sz="1600" dirty="0" smtClean="0"/>
            </a:br>
            <a:r>
              <a:rPr lang="ru-RU" sz="1600" i="1" u="sng" dirty="0" smtClean="0">
                <a:solidFill>
                  <a:srgbClr val="FF0000"/>
                </a:solidFill>
              </a:rPr>
              <a:t>ПРОЕКТ изменений в Правила НАП:</a:t>
            </a:r>
          </a:p>
          <a:p>
            <a:r>
              <a:rPr lang="ru-RU" sz="1600" dirty="0" smtClean="0"/>
              <a:t>«</a:t>
            </a:r>
            <a:r>
              <a:rPr lang="ru-RU" sz="1600" b="1" dirty="0" smtClean="0"/>
              <a:t>Фармацевтическое консультирование о рациональном применении ЛП </a:t>
            </a:r>
            <a:r>
              <a:rPr lang="ru-RU" sz="1600" b="1" u="sng" dirty="0" smtClean="0"/>
              <a:t>в целях ответственного самолечени</a:t>
            </a:r>
            <a:r>
              <a:rPr lang="ru-RU" sz="1600" b="1" dirty="0" smtClean="0"/>
              <a:t>я, включая выявление состояния и жалоб, требующих консультации врача</a:t>
            </a:r>
            <a:r>
              <a:rPr lang="ru-RU" sz="1600" dirty="0" smtClean="0"/>
              <a:t>, по правилам приема и режиму дозирования ЛП, их взаимодействию с пищей, хранению в домашних условиях, </a:t>
            </a:r>
            <a:r>
              <a:rPr lang="ru-RU" sz="1600" b="1" u="sng" dirty="0" smtClean="0"/>
              <a:t>оказание информационно-консультационной помощи при выборе безрецептурных ЛП и других товаров аптечного ассортимента</a:t>
            </a:r>
            <a:r>
              <a:rPr lang="ru-RU" sz="1600" dirty="0" smtClean="0"/>
              <a:t>, а также правилам эксплуатации медицинских изделий в домашних условиях с учетом технической и эксплуатационной документации производителя (изготовителя) на медицинское изделие».</a:t>
            </a:r>
          </a:p>
          <a:p>
            <a:endParaRPr lang="ru-RU" sz="1600" dirty="0" smtClean="0"/>
          </a:p>
          <a:p>
            <a:r>
              <a:rPr lang="ru-RU" sz="1600" b="1" i="1" dirty="0" smtClean="0"/>
              <a:t>Таким образом, в случае принятия данного проекта у </a:t>
            </a:r>
            <a:r>
              <a:rPr lang="ru-RU" sz="1600" b="1" i="1" dirty="0" err="1" smtClean="0"/>
              <a:t>первостольников</a:t>
            </a:r>
            <a:r>
              <a:rPr lang="ru-RU" sz="1600" b="1" i="1" dirty="0" smtClean="0"/>
              <a:t> появится</a:t>
            </a:r>
          </a:p>
          <a:p>
            <a:r>
              <a:rPr lang="ru-RU" sz="1600" b="1" i="1" dirty="0" smtClean="0"/>
              <a:t>право рекомендовать безрецептурные ЛП в целях ответственного самолечения. НО:</a:t>
            </a:r>
          </a:p>
          <a:p>
            <a:pPr marL="342900" indent="-342900">
              <a:buAutoNum type="arabicParenR"/>
            </a:pPr>
            <a:r>
              <a:rPr lang="ru-RU" sz="1600" dirty="0" smtClean="0"/>
              <a:t>рекомендация должна быть только по запросу клиента; 2) решение о покупке должен принимать клиент, задача специалиста по-прежнему информирование о ЛП.</a:t>
            </a:r>
          </a:p>
          <a:p>
            <a:pPr marL="342900" indent="-342900"/>
            <a:r>
              <a:rPr lang="ru-RU" sz="1600" b="1" i="1" dirty="0" smtClean="0"/>
              <a:t>При этом в проекте закрепляется обязанность первостольника выявлять </a:t>
            </a:r>
          </a:p>
          <a:p>
            <a:pPr marL="342900" indent="-342900"/>
            <a:r>
              <a:rPr lang="ru-RU" sz="1600" b="1" i="1" dirty="0" smtClean="0"/>
              <a:t>состояния и жалобы, при которых требуется консультация врача.</a:t>
            </a:r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20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Предоставление обязательной информации в аптеке.</a:t>
            </a:r>
            <a:b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«Уголок потребителя» 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000108"/>
            <a:ext cx="842968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"Уголок потребителя" должен быть оформлен в доступном для потребителя месте </a:t>
            </a:r>
          </a:p>
          <a:p>
            <a:pPr marL="800100" lvl="1" indent="-342900">
              <a:buAutoNum type="arabicParenR"/>
            </a:pPr>
            <a:r>
              <a:rPr lang="ru-RU" sz="1600" u="sng" dirty="0" smtClean="0"/>
              <a:t>в виде информационного стенда </a:t>
            </a:r>
          </a:p>
          <a:p>
            <a:pPr marL="342900" indent="-342900"/>
            <a:r>
              <a:rPr lang="ru-RU" sz="1600" b="1" dirty="0" smtClean="0"/>
              <a:t>                                либо</a:t>
            </a:r>
            <a:r>
              <a:rPr lang="ru-RU" sz="1600" dirty="0" smtClean="0"/>
              <a:t> </a:t>
            </a:r>
          </a:p>
          <a:p>
            <a:pPr marL="342900" indent="-342900"/>
            <a:r>
              <a:rPr lang="ru-RU" sz="1600" dirty="0" smtClean="0"/>
              <a:t>          2</a:t>
            </a:r>
            <a:r>
              <a:rPr lang="ru-RU" sz="1600" dirty="0" smtClean="0"/>
              <a:t>)    </a:t>
            </a:r>
            <a:r>
              <a:rPr lang="ru-RU" sz="1600" u="sng" dirty="0" smtClean="0"/>
              <a:t>в виде папки с правовой информацией.</a:t>
            </a:r>
          </a:p>
          <a:p>
            <a:endParaRPr lang="ru-RU" sz="1600" dirty="0" smtClean="0"/>
          </a:p>
          <a:p>
            <a:r>
              <a:rPr lang="ru-RU" sz="1600" b="1" dirty="0" smtClean="0">
                <a:solidFill>
                  <a:srgbClr val="FF0000"/>
                </a:solidFill>
              </a:rPr>
              <a:t>По Правилам НАП (Приказ Минздрава России от 31.08.2016 N </a:t>
            </a:r>
            <a:r>
              <a:rPr lang="ru-RU" sz="1600" b="1" dirty="0" smtClean="0">
                <a:solidFill>
                  <a:srgbClr val="FF0000"/>
                </a:solidFill>
              </a:rPr>
              <a:t>647н) </a:t>
            </a:r>
            <a:r>
              <a:rPr lang="ru-RU" sz="1600" b="1" dirty="0" smtClean="0"/>
              <a:t>обязательны к размещению в торговой зоне в удобном для обозрения месте:</a:t>
            </a:r>
          </a:p>
          <a:p>
            <a:r>
              <a:rPr lang="ru-RU" sz="1600" dirty="0" smtClean="0"/>
              <a:t>1. Копия лицензии на фармацевтическую деятельность; </a:t>
            </a:r>
          </a:p>
          <a:p>
            <a:r>
              <a:rPr lang="ru-RU" sz="1600" dirty="0" smtClean="0"/>
              <a:t>2. Копия лицензии на деятельность по обороту НС и ПВ (при наличии); </a:t>
            </a:r>
          </a:p>
          <a:p>
            <a:r>
              <a:rPr lang="ru-RU" sz="1600" dirty="0" smtClean="0"/>
              <a:t>3. Информация о невозможности возврата и обмена товаров аптечного ассортимента надлежащего </a:t>
            </a:r>
            <a:r>
              <a:rPr lang="ru-RU" sz="1600" dirty="0" smtClean="0"/>
              <a:t>качества; </a:t>
            </a:r>
            <a:endParaRPr lang="ru-RU" sz="1600" dirty="0" smtClean="0"/>
          </a:p>
          <a:p>
            <a:r>
              <a:rPr lang="ru-RU" sz="1600" dirty="0" smtClean="0"/>
              <a:t>4. Информация в доступной для всех заинтересованных лиц форме, определенная в ч. 3 ст. 63 </a:t>
            </a:r>
            <a:r>
              <a:rPr lang="ru-RU" sz="1600" dirty="0" smtClean="0"/>
              <a:t>ФЗ «</a:t>
            </a:r>
            <a:r>
              <a:rPr lang="ru-RU" sz="1600" dirty="0" smtClean="0"/>
              <a:t>Об обращении лекарственных средств»:</a:t>
            </a:r>
          </a:p>
          <a:p>
            <a:pPr>
              <a:buFontTx/>
              <a:buChar char="-"/>
            </a:pPr>
            <a:r>
              <a:rPr lang="ru-RU" sz="1600" dirty="0" smtClean="0"/>
              <a:t> об установленных в субъекте РФ размерах предельной оптовой надбавки и предельной розничной надбавки на </a:t>
            </a:r>
            <a:r>
              <a:rPr lang="ru-RU" sz="1600" dirty="0" smtClean="0"/>
              <a:t>ЖНВЛП ;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 о зарегистрированных предельных отпускных ценах производителей на ЖНВЛП. 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r>
              <a:rPr lang="ru-RU" sz="1600" b="1" dirty="0" smtClean="0">
                <a:solidFill>
                  <a:srgbClr val="FF0000"/>
                </a:solidFill>
              </a:rPr>
              <a:t>В соответствии с Законом РФ «О защите прав потребителей» </a:t>
            </a:r>
            <a:r>
              <a:rPr lang="ru-RU" sz="1600" b="1" dirty="0" smtClean="0"/>
              <a:t>продавец (в т.ч. аптечная организация) обязан разместить на вывеске </a:t>
            </a:r>
            <a:r>
              <a:rPr lang="ru-RU" sz="1600" b="1" dirty="0" smtClean="0"/>
              <a:t>следующую информацию:</a:t>
            </a:r>
          </a:p>
          <a:p>
            <a:pPr>
              <a:buFontTx/>
              <a:buChar char="-"/>
            </a:pPr>
            <a:r>
              <a:rPr lang="ru-RU" sz="1600" dirty="0" smtClean="0"/>
              <a:t> наименование организации (для ИП – информация о </a:t>
            </a:r>
            <a:r>
              <a:rPr lang="ru-RU" sz="1600" dirty="0" err="1" smtClean="0"/>
              <a:t>гос</a:t>
            </a:r>
            <a:r>
              <a:rPr lang="ru-RU" sz="1600" dirty="0" smtClean="0"/>
              <a:t>. регистрации);</a:t>
            </a:r>
          </a:p>
          <a:p>
            <a:pPr>
              <a:buFontTx/>
              <a:buChar char="-"/>
            </a:pPr>
            <a:r>
              <a:rPr lang="ru-RU" sz="1600" dirty="0" smtClean="0"/>
              <a:t> </a:t>
            </a:r>
            <a:r>
              <a:rPr lang="ru-RU" sz="1600" dirty="0" smtClean="0"/>
              <a:t>место </a:t>
            </a:r>
            <a:r>
              <a:rPr lang="ru-RU" sz="1600" dirty="0" smtClean="0"/>
              <a:t>нахождения организации </a:t>
            </a:r>
            <a:r>
              <a:rPr lang="ru-RU" sz="1600" dirty="0" smtClean="0"/>
              <a:t>(адрес);</a:t>
            </a:r>
          </a:p>
          <a:p>
            <a:pPr>
              <a:buFontTx/>
              <a:buChar char="-"/>
            </a:pPr>
            <a:r>
              <a:rPr lang="ru-RU" sz="1600" dirty="0" smtClean="0"/>
              <a:t> режим работы. </a:t>
            </a:r>
            <a:br>
              <a:rPr lang="ru-RU" sz="1600" dirty="0" smtClean="0"/>
            </a:br>
            <a:endParaRPr lang="ru-RU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endParaRPr lang="ru-RU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20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Предоставление обязательной информации по требованию потребителя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000108"/>
            <a:ext cx="8429684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Кроме того, по </a:t>
            </a:r>
            <a:r>
              <a:rPr lang="ru-RU" b="1" dirty="0" smtClean="0">
                <a:solidFill>
                  <a:srgbClr val="FF0000"/>
                </a:solidFill>
              </a:rPr>
              <a:t>требованию потребителя ему должны быть предоставлены следующие документы и информация:</a:t>
            </a:r>
          </a:p>
          <a:p>
            <a:endParaRPr lang="ru-RU" dirty="0" smtClean="0"/>
          </a:p>
          <a:p>
            <a:pPr marL="342900" indent="-342900">
              <a:buFontTx/>
              <a:buAutoNum type="arabicPeriod"/>
            </a:pPr>
            <a:r>
              <a:rPr lang="ru-RU" b="1" dirty="0" smtClean="0"/>
              <a:t>Книга отзывов и предложений </a:t>
            </a:r>
            <a:r>
              <a:rPr lang="ru-RU" i="1" dirty="0" smtClean="0"/>
              <a:t>(с 01.01.2021 для продавцов по договору розничной купли-продажи исключена обязанность иметь книгу отзывов и предложений, </a:t>
            </a:r>
            <a:r>
              <a:rPr lang="ru-RU" i="1" dirty="0" smtClean="0"/>
              <a:t>но </a:t>
            </a:r>
            <a:r>
              <a:rPr lang="ru-RU" b="1" i="1" dirty="0" smtClean="0"/>
              <a:t>для аптек эта обязанность установлена п. 58 Правил НАП</a:t>
            </a:r>
            <a:r>
              <a:rPr lang="ru-RU" i="1" dirty="0" smtClean="0"/>
              <a:t>) </a:t>
            </a:r>
            <a:endParaRPr lang="ru-RU" i="1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Сопроводительная документация на товар</a:t>
            </a:r>
            <a:r>
              <a:rPr lang="ru-RU" dirty="0" smtClean="0"/>
              <a:t>, </a:t>
            </a:r>
            <a:r>
              <a:rPr lang="ru-RU" u="sng" dirty="0" smtClean="0"/>
              <a:t>содержащая по каждому наименованию товара </a:t>
            </a:r>
            <a:r>
              <a:rPr lang="ru-RU" b="1" dirty="0" smtClean="0"/>
              <a:t>сведения об обязательном подтверждении соответствия (сертификате соответствия или декларации о соответствии). </a:t>
            </a:r>
            <a:r>
              <a:rPr lang="ru-RU" dirty="0" smtClean="0"/>
              <a:t>Эти документы должны быть заверены подписью и печатью (при наличии) поставщика или продавца с указанием адреса его места нахождения и контактного телефона (п. 56 Правил НАП</a:t>
            </a:r>
            <a:r>
              <a:rPr lang="ru-RU" dirty="0" smtClean="0"/>
              <a:t>).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/>
            <a:r>
              <a:rPr lang="en-US" b="1" dirty="0" smtClean="0">
                <a:solidFill>
                  <a:srgbClr val="FF0000"/>
                </a:solidFill>
              </a:rPr>
              <a:t>NB!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Если клиент хочет </a:t>
            </a:r>
            <a:r>
              <a:rPr lang="ru-RU" b="1" dirty="0" smtClean="0"/>
              <a:t>написать жалобу, не отказывайте ему, не отговаривайте! </a:t>
            </a:r>
            <a:r>
              <a:rPr lang="ru-RU" dirty="0" smtClean="0"/>
              <a:t>Многолетняя практика показывает, что уже сам факт изложения своих претензий на бумаге успокаивает клиента. </a:t>
            </a:r>
            <a:r>
              <a:rPr lang="ru-RU" b="1" dirty="0" smtClean="0"/>
              <a:t>ВАЖНО:</a:t>
            </a:r>
            <a:r>
              <a:rPr lang="ru-RU" dirty="0" smtClean="0"/>
              <a:t> после написания жалобы сотруднику, при котором возник конфликт, нужно дать письменные пояснения </a:t>
            </a:r>
          </a:p>
          <a:p>
            <a:pPr marL="342900" indent="-342900"/>
            <a:r>
              <a:rPr lang="ru-RU" dirty="0" smtClean="0"/>
              <a:t> </a:t>
            </a:r>
            <a:r>
              <a:rPr lang="ru-RU" dirty="0" smtClean="0"/>
              <a:t>      и направить руководству вместе с копией жалобы. </a:t>
            </a:r>
          </a:p>
          <a:p>
            <a:pPr marL="342900" indent="-342900"/>
            <a:r>
              <a:rPr lang="ru-RU" b="1" dirty="0" smtClean="0"/>
              <a:t>              Жалобная книга должна остаться в аптеке!</a:t>
            </a:r>
            <a:endParaRPr lang="ru-RU" b="1" dirty="0" smtClean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342900" indent="-342900"/>
            <a:endParaRPr lang="ru-RU" sz="1600" dirty="0" smtClean="0"/>
          </a:p>
          <a:p>
            <a:endParaRPr lang="ru-RU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Сроки для ответа на жалобы, претензии и иные обращения потребителей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857232"/>
            <a:ext cx="84296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В Правилах продажи товаров по договору розничной купли-продажи, которые действуют с 01.01.2021</a:t>
            </a:r>
            <a:r>
              <a:rPr lang="ru-RU" sz="1600" dirty="0" smtClean="0"/>
              <a:t>, впервые закреплена </a:t>
            </a:r>
            <a:r>
              <a:rPr lang="ru-RU" sz="1600" b="1" dirty="0" smtClean="0"/>
              <a:t>обязанность продавца </a:t>
            </a:r>
            <a:r>
              <a:rPr lang="ru-RU" sz="1600" b="1" u="sng" dirty="0" smtClean="0"/>
              <a:t>в случае поступления претензии потребителя направить ему ответ в отношении заявленных требований </a:t>
            </a:r>
            <a:r>
              <a:rPr lang="ru-RU" sz="1600" dirty="0" smtClean="0"/>
              <a:t>(п. 5). </a:t>
            </a:r>
          </a:p>
          <a:p>
            <a:r>
              <a:rPr lang="ru-RU" sz="1600" b="1" i="1" dirty="0" smtClean="0">
                <a:solidFill>
                  <a:srgbClr val="FF0000"/>
                </a:solidFill>
              </a:rPr>
              <a:t>При этом общий срок для ответа потребителю не установлен.</a:t>
            </a:r>
          </a:p>
          <a:p>
            <a:r>
              <a:rPr lang="ru-RU" sz="1600" b="1" dirty="0" smtClean="0"/>
              <a:t>Поэтому, по общему правилу претензии подлежат рассмотрению в сроки, установленные Законом РФ «О защите прав потребителей:</a:t>
            </a:r>
          </a:p>
          <a:p>
            <a:endParaRPr lang="ru-RU" sz="1600" b="1" dirty="0" smtClean="0"/>
          </a:p>
          <a:p>
            <a:pPr>
              <a:buFontTx/>
              <a:buChar char="-"/>
            </a:pPr>
            <a:r>
              <a:rPr lang="ru-RU" sz="1600" dirty="0" smtClean="0"/>
              <a:t> </a:t>
            </a:r>
            <a:r>
              <a:rPr lang="ru-RU" sz="1600" u="sng" dirty="0" smtClean="0"/>
              <a:t>О возмещении расходов на исправление недостатков товара</a:t>
            </a:r>
            <a:r>
              <a:rPr lang="ru-RU" sz="1600" dirty="0" smtClean="0"/>
              <a:t>, о </a:t>
            </a:r>
            <a:r>
              <a:rPr lang="ru-RU" sz="1600" u="sng" dirty="0" smtClean="0"/>
              <a:t>соразмерном уменьшении покупной цены товара</a:t>
            </a:r>
            <a:r>
              <a:rPr lang="ru-RU" sz="1600" dirty="0" smtClean="0"/>
              <a:t>, о </a:t>
            </a:r>
            <a:r>
              <a:rPr lang="ru-RU" sz="1600" u="sng" dirty="0" smtClean="0"/>
              <a:t>возврате уплаченной за товар денежной суммы</a:t>
            </a:r>
            <a:r>
              <a:rPr lang="ru-RU" sz="1600" dirty="0" smtClean="0"/>
              <a:t>, а также требование </a:t>
            </a:r>
            <a:r>
              <a:rPr lang="ru-RU" sz="1600" u="sng" dirty="0" smtClean="0"/>
              <a:t>о возмещении убытков, причиненных потребителю вследствие продажи товара ненадлежащего качества либо предоставления ненадлежащей информации о товаре </a:t>
            </a:r>
            <a:r>
              <a:rPr lang="ru-RU" sz="1600" dirty="0" smtClean="0"/>
              <a:t>- </a:t>
            </a:r>
            <a:r>
              <a:rPr lang="ru-RU" sz="1600" b="1" dirty="0" smtClean="0"/>
              <a:t>в течение 10 дней </a:t>
            </a:r>
            <a:r>
              <a:rPr lang="ru-RU" sz="1600" dirty="0" smtClean="0"/>
              <a:t>(ст. 22 Закона РФ «О защите прав потребителей»); </a:t>
            </a:r>
          </a:p>
          <a:p>
            <a:endParaRPr lang="ru-RU" sz="800" dirty="0" smtClean="0"/>
          </a:p>
          <a:p>
            <a:pPr>
              <a:buFontTx/>
              <a:buChar char="-"/>
            </a:pPr>
            <a:r>
              <a:rPr lang="ru-RU" sz="1600" u="sng" dirty="0" smtClean="0"/>
              <a:t> О замене товара ненадлежащего качества </a:t>
            </a:r>
            <a:r>
              <a:rPr lang="ru-RU" sz="1600" dirty="0" smtClean="0"/>
              <a:t>- </a:t>
            </a:r>
            <a:r>
              <a:rPr lang="ru-RU" sz="1600" b="1" dirty="0" smtClean="0"/>
              <a:t>в течение 7 дней</a:t>
            </a:r>
            <a:r>
              <a:rPr lang="ru-RU" sz="1600" dirty="0" smtClean="0"/>
              <a:t>, а </a:t>
            </a:r>
            <a:r>
              <a:rPr lang="ru-RU" sz="1600" u="sng" dirty="0" smtClean="0"/>
              <a:t>при необходимости дополнительной проверки качества товара </a:t>
            </a:r>
            <a:r>
              <a:rPr lang="ru-RU" sz="1600" b="1" dirty="0" smtClean="0"/>
              <a:t>- в течение 20 дней </a:t>
            </a:r>
            <a:r>
              <a:rPr lang="ru-RU" sz="1600" dirty="0" smtClean="0"/>
              <a:t>(ст. 21 Закона);</a:t>
            </a:r>
          </a:p>
          <a:p>
            <a:endParaRPr lang="ru-RU" sz="1200" dirty="0" smtClean="0"/>
          </a:p>
          <a:p>
            <a:pPr>
              <a:buFontTx/>
              <a:buChar char="-"/>
            </a:pPr>
            <a:r>
              <a:rPr lang="ru-RU" sz="1600" dirty="0" smtClean="0"/>
              <a:t> </a:t>
            </a:r>
            <a:r>
              <a:rPr lang="ru-RU" sz="1600" u="sng" dirty="0" smtClean="0"/>
              <a:t>Об устранении недостатков </a:t>
            </a:r>
            <a:r>
              <a:rPr lang="ru-RU" sz="1600" dirty="0" smtClean="0"/>
              <a:t>- незамедлительно, то есть </a:t>
            </a:r>
            <a:r>
              <a:rPr lang="ru-RU" sz="1600" b="1" dirty="0" smtClean="0"/>
              <a:t>в минимальный срок, объективно необходимый для их устранения </a:t>
            </a:r>
            <a:r>
              <a:rPr lang="ru-RU" sz="1600" dirty="0" smtClean="0"/>
              <a:t>с учетом обычно применяемого способа, </a:t>
            </a:r>
            <a:r>
              <a:rPr lang="ru-RU" sz="1600" b="1" dirty="0" smtClean="0"/>
              <a:t>либо в срок, установленный письменным соглашением сторон (не может превышать 45 дней) </a:t>
            </a:r>
            <a:r>
              <a:rPr lang="ru-RU" sz="1600" dirty="0" smtClean="0"/>
              <a:t>- ст. 21.</a:t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en-US" sz="1500" b="1" i="1" dirty="0" smtClean="0">
                <a:solidFill>
                  <a:srgbClr val="FF0000"/>
                </a:solidFill>
                <a:ea typeface="Times New Roman"/>
                <a:cs typeface="Times New Roman"/>
              </a:rPr>
              <a:t>NB! </a:t>
            </a:r>
            <a:r>
              <a:rPr lang="ru-RU" sz="1500" b="1" i="1" dirty="0" smtClean="0">
                <a:ea typeface="Times New Roman"/>
                <a:cs typeface="Times New Roman"/>
              </a:rPr>
              <a:t>С 30.10.2023 установлена административная ответственность по ч. 4.1 ст. 14.8 </a:t>
            </a:r>
            <a:r>
              <a:rPr lang="ru-RU" sz="1500" b="1" i="1" dirty="0" err="1" smtClean="0">
                <a:ea typeface="Times New Roman"/>
                <a:cs typeface="Times New Roman"/>
              </a:rPr>
              <a:t>КоАП</a:t>
            </a:r>
            <a:r>
              <a:rPr lang="ru-RU" sz="1500" b="1" i="1" dirty="0" smtClean="0">
                <a:ea typeface="Times New Roman"/>
                <a:cs typeface="Times New Roman"/>
              </a:rPr>
              <a:t> РФ за </a:t>
            </a:r>
            <a:r>
              <a:rPr lang="ru-RU" sz="1500" b="1" i="1" u="sng" dirty="0" smtClean="0">
                <a:ea typeface="Times New Roman"/>
                <a:cs typeface="Times New Roman"/>
              </a:rPr>
              <a:t>необоснованный отказ в рассмотрении требований потребителя</a:t>
            </a:r>
            <a:r>
              <a:rPr lang="ru-RU" sz="1500" b="1" i="1" dirty="0" smtClean="0">
                <a:ea typeface="Times New Roman"/>
                <a:cs typeface="Times New Roman"/>
              </a:rPr>
              <a:t>, связанных</a:t>
            </a:r>
          </a:p>
          <a:p>
            <a:r>
              <a:rPr lang="ru-RU" sz="1500" b="1" i="1" dirty="0" smtClean="0">
                <a:ea typeface="Times New Roman"/>
                <a:cs typeface="Times New Roman"/>
              </a:rPr>
              <a:t>с нарушением его прав, </a:t>
            </a:r>
            <a:r>
              <a:rPr lang="ru-RU" sz="1500" b="1" i="1" u="sng" dirty="0" smtClean="0">
                <a:ea typeface="Times New Roman"/>
                <a:cs typeface="Times New Roman"/>
              </a:rPr>
              <a:t>либо уклонение от их рассмотрения</a:t>
            </a:r>
            <a:r>
              <a:rPr lang="ru-RU" sz="1500" i="1" dirty="0" smtClean="0">
                <a:ea typeface="Times New Roman"/>
                <a:cs typeface="Times New Roman"/>
              </a:rPr>
              <a:t>: </a:t>
            </a:r>
            <a:r>
              <a:rPr lang="ru-RU" sz="1500" b="1" i="1" dirty="0" smtClean="0">
                <a:solidFill>
                  <a:srgbClr val="FF0000"/>
                </a:solidFill>
                <a:ea typeface="Times New Roman"/>
                <a:cs typeface="Times New Roman"/>
              </a:rPr>
              <a:t>штраф на </a:t>
            </a:r>
          </a:p>
          <a:p>
            <a:r>
              <a:rPr lang="ru-RU" sz="1500" b="1" i="1" dirty="0" smtClean="0">
                <a:solidFill>
                  <a:srgbClr val="FF0000"/>
                </a:solidFill>
                <a:ea typeface="Times New Roman"/>
                <a:cs typeface="Times New Roman"/>
              </a:rPr>
              <a:t>должностное лицо от 15 до 30 тыс. руб., на ЮЛ – от 100 до 300 тыс.руб.</a:t>
            </a:r>
          </a:p>
          <a:p>
            <a:endParaRPr lang="ru-RU" sz="1600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Как максимально увеличить срок для рассмотрения претензии покупателя в связи с  недостатками товара, если эти недостатки неочевидны? 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857232"/>
            <a:ext cx="850112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Как максимально увеличить срок для рассмотрения претензии покупателя в связи с  недостатками товара, если эти недостатки неочевидны?</a:t>
            </a:r>
          </a:p>
          <a:p>
            <a:r>
              <a:rPr lang="ru-RU" sz="1600" dirty="0" smtClean="0"/>
              <a:t>В аптеке такие обращения чаще всего возникают по медицинским приборам: </a:t>
            </a:r>
            <a:r>
              <a:rPr lang="ru-RU" sz="1600" u="sng" dirty="0" smtClean="0"/>
              <a:t>тонометры, электронные и инфракрасные термометры, глюкометры, ингаляторы.</a:t>
            </a:r>
          </a:p>
          <a:p>
            <a:r>
              <a:rPr lang="ru-RU" sz="1600" i="1" dirty="0" smtClean="0"/>
              <a:t>При этом, как показывает практика, </a:t>
            </a:r>
            <a:r>
              <a:rPr lang="ru-RU" sz="1600" b="1" i="1" dirty="0" smtClean="0"/>
              <a:t>подавляющее большинство таких претензий связаны не с недостатками приборов, а с тем, что потребитель не </a:t>
            </a:r>
            <a:r>
              <a:rPr lang="ru-RU" sz="1600" b="1" i="1" dirty="0" smtClean="0"/>
              <a:t>изучает </a:t>
            </a:r>
            <a:r>
              <a:rPr lang="ru-RU" sz="1600" b="1" i="1" dirty="0" smtClean="0"/>
              <a:t>инструкцию </a:t>
            </a:r>
            <a:r>
              <a:rPr lang="ru-RU" sz="1600" i="1" dirty="0" smtClean="0"/>
              <a:t>и допускает в связи с этим </a:t>
            </a:r>
            <a:r>
              <a:rPr lang="ru-RU" sz="1600" i="1" dirty="0" smtClean="0"/>
              <a:t>ошибки в процессе эксплуатации.</a:t>
            </a:r>
          </a:p>
          <a:p>
            <a:endParaRPr lang="ru-RU" sz="1600" dirty="0" smtClean="0"/>
          </a:p>
          <a:p>
            <a:r>
              <a:rPr lang="ru-RU" sz="1600" b="1" i="1" dirty="0" smtClean="0"/>
              <a:t>В таких случаях </a:t>
            </a:r>
            <a:r>
              <a:rPr lang="ru-RU" sz="1600" b="1" i="1" dirty="0" smtClean="0"/>
              <a:t>обычно в аптеке невозможно </a:t>
            </a:r>
            <a:r>
              <a:rPr lang="ru-RU" sz="1600" b="1" i="1" dirty="0" smtClean="0"/>
              <a:t>подтвердить или опровергнуть сам факт наличия недостатков, поэтому даже если </a:t>
            </a:r>
            <a:r>
              <a:rPr lang="ru-RU" sz="1600" b="1" i="1" dirty="0" smtClean="0"/>
              <a:t>потребитель сразу </a:t>
            </a:r>
            <a:r>
              <a:rPr lang="ru-RU" sz="1600" b="1" i="1" dirty="0" smtClean="0"/>
              <a:t>заявляет требование </a:t>
            </a:r>
            <a:r>
              <a:rPr lang="ru-RU" sz="1600" b="1" i="1" dirty="0" smtClean="0"/>
              <a:t>вернуть </a:t>
            </a:r>
            <a:r>
              <a:rPr lang="ru-RU" sz="1600" b="1" i="1" dirty="0" smtClean="0"/>
              <a:t>деньги, не спешите его удовлетворять!</a:t>
            </a:r>
          </a:p>
          <a:p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err="1" smtClean="0">
                <a:solidFill>
                  <a:srgbClr val="FF0000"/>
                </a:solidFill>
              </a:rPr>
              <a:t>Лайфхак</a:t>
            </a:r>
            <a:r>
              <a:rPr lang="ru-RU" sz="1600" b="1" dirty="0" smtClean="0">
                <a:solidFill>
                  <a:srgbClr val="FF0000"/>
                </a:solidFill>
              </a:rPr>
              <a:t>: </a:t>
            </a:r>
            <a:r>
              <a:rPr lang="ru-RU" sz="1600" dirty="0" smtClean="0"/>
              <a:t>1) </a:t>
            </a:r>
            <a:r>
              <a:rPr lang="ru-RU" sz="1600" u="sng" dirty="0" smtClean="0"/>
              <a:t>Объясните клиенту, что </a:t>
            </a:r>
            <a:r>
              <a:rPr lang="ru-RU" sz="1600" u="sng" dirty="0" smtClean="0"/>
              <a:t>в условиях аптеки невозможно проверить прибор.</a:t>
            </a:r>
          </a:p>
          <a:p>
            <a:endParaRPr lang="ru-RU" sz="800" u="sng" dirty="0" smtClean="0"/>
          </a:p>
          <a:p>
            <a:r>
              <a:rPr lang="ru-RU" sz="1600" u="sng" dirty="0" smtClean="0"/>
              <a:t>2) Примите </a:t>
            </a:r>
            <a:r>
              <a:rPr lang="ru-RU" sz="1600" u="sng" dirty="0" smtClean="0"/>
              <a:t>прибор по акту приема-передачи</a:t>
            </a:r>
            <a:r>
              <a:rPr lang="ru-RU" sz="1600" dirty="0" smtClean="0"/>
              <a:t>, в котором зафиксируйте, что товар принимается </a:t>
            </a:r>
            <a:r>
              <a:rPr lang="ru-RU" sz="1600" u="sng" dirty="0" smtClean="0"/>
              <a:t>по соглашению сторон для проведения проверки качества и устранения недостатков </a:t>
            </a:r>
            <a:r>
              <a:rPr lang="ru-RU" sz="1600" u="sng" dirty="0" smtClean="0"/>
              <a:t>в </a:t>
            </a:r>
            <a:r>
              <a:rPr lang="ru-RU" sz="1600" u="sng" dirty="0" smtClean="0"/>
              <a:t>случае их </a:t>
            </a:r>
            <a:r>
              <a:rPr lang="ru-RU" sz="1600" u="sng" dirty="0" smtClean="0"/>
              <a:t>выявления </a:t>
            </a:r>
            <a:r>
              <a:rPr lang="ru-RU" sz="1600" u="sng" dirty="0" smtClean="0"/>
              <a:t>в течение 45 дней.</a:t>
            </a:r>
            <a:r>
              <a:rPr lang="ru-RU" sz="1600" dirty="0" smtClean="0"/>
              <a:t> </a:t>
            </a:r>
            <a:r>
              <a:rPr lang="ru-RU" sz="1600" dirty="0" smtClean="0"/>
              <a:t>Один акт отдайте клиенту, второй оставьте себе.</a:t>
            </a:r>
            <a:endParaRPr lang="ru-RU" sz="1600" dirty="0" smtClean="0"/>
          </a:p>
          <a:p>
            <a:endParaRPr lang="ru-RU" sz="800" dirty="0" smtClean="0"/>
          </a:p>
          <a:p>
            <a:r>
              <a:rPr lang="ru-RU" sz="1600" dirty="0" smtClean="0"/>
              <a:t>2) </a:t>
            </a:r>
            <a:r>
              <a:rPr lang="ru-RU" sz="1600" u="sng" dirty="0" smtClean="0"/>
              <a:t>Отправьте прибор на проверку качества в ближайший аккредитованный сервисный центр изготовителя </a:t>
            </a:r>
            <a:r>
              <a:rPr lang="ru-RU" sz="1600" dirty="0" smtClean="0"/>
              <a:t>(при заключения договоров на поставку МИ </a:t>
            </a:r>
            <a:r>
              <a:rPr lang="ru-RU" sz="1600" dirty="0" smtClean="0"/>
              <a:t>включайте </a:t>
            </a:r>
            <a:r>
              <a:rPr lang="ru-RU" sz="1600" dirty="0" smtClean="0"/>
              <a:t>в договор условие об обязанности поставщика организовать принятие товара на проверку качества и выполнение иных требований потребителя в установленный законом срок).</a:t>
            </a:r>
          </a:p>
          <a:p>
            <a:endParaRPr lang="ru-RU" sz="800" dirty="0" smtClean="0"/>
          </a:p>
          <a:p>
            <a:r>
              <a:rPr lang="ru-RU" sz="1600" dirty="0" smtClean="0"/>
              <a:t>3) </a:t>
            </a:r>
            <a:r>
              <a:rPr lang="ru-RU" sz="1600" u="sng" dirty="0" smtClean="0"/>
              <a:t>В дальнейшем действуйте в зависимости от заключения СЦ. </a:t>
            </a:r>
          </a:p>
          <a:p>
            <a:r>
              <a:rPr lang="ru-RU" sz="1600" b="1" dirty="0" smtClean="0"/>
              <a:t>     Теперь </a:t>
            </a:r>
            <a:r>
              <a:rPr lang="ru-RU" sz="1600" b="1" dirty="0" smtClean="0"/>
              <a:t>у вас есть 45 дней на ответ потребителю!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43273</TotalTime>
  <Words>2975</Words>
  <Application>Microsoft Office PowerPoint</Application>
  <PresentationFormat>Экран (4:3)</PresentationFormat>
  <Paragraphs>585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Основные нормативно-правовые акты,  регулирующие отношения аптеки, фармработника и потребителя </vt:lpstr>
      <vt:lpstr>Фармацевтическое консультирование. Важно знать безопасные пределы</vt:lpstr>
      <vt:lpstr>Фармацевтическое консультирование: безопасные пределы</vt:lpstr>
      <vt:lpstr>Фармацевтическое консультирование: безопасные пределы</vt:lpstr>
      <vt:lpstr>Предоставление обязательной информации в аптеке.  «Уголок потребителя» </vt:lpstr>
      <vt:lpstr>Предоставление обязательной информации по требованию потребителя</vt:lpstr>
      <vt:lpstr>Сроки для ответа на жалобы, претензии и иные обращения потребителей</vt:lpstr>
      <vt:lpstr>Как максимально увеличить срок для рассмотрения претензии покупателя в связи с  недостатками товара, если эти недостатки неочевидны? </vt:lpstr>
      <vt:lpstr>ОБРАЗЕЦ АКТА приемки товара  с целью его проверки и устранения недостатков в течение 45 дней</vt:lpstr>
      <vt:lpstr>Наиболее частые претензии и жалобы клиентов аптеки</vt:lpstr>
      <vt:lpstr>Наиболее частые претензии и жалобы клиентов аптеки</vt:lpstr>
      <vt:lpstr>Наиболее частые претензии и жалобы клиентов аптеки</vt:lpstr>
      <vt:lpstr>Наиболее частые претензии и жалобы клиентов аптеки</vt:lpstr>
      <vt:lpstr>Наиболее частые претензии и жалобы клиентов аптеки</vt:lpstr>
      <vt:lpstr>Общие рекомендации по рассмотрению жалоб и претензий в аптеке</vt:lpstr>
      <vt:lpstr> Можно ли продать лекарственный препарат ребенку? </vt:lpstr>
      <vt:lpstr> Маркировка товаров для системы «Честный знак» Изменения с 1 марта 2024 года 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Перечень фармацевтических специальностей</dc:title>
  <dc:creator>Секретарь</dc:creator>
  <cp:lastModifiedBy>yurist</cp:lastModifiedBy>
  <cp:revision>653</cp:revision>
  <cp:lastPrinted>2022-10-24T14:04:11Z</cp:lastPrinted>
  <dcterms:created xsi:type="dcterms:W3CDTF">2021-11-15T06:16:00Z</dcterms:created>
  <dcterms:modified xsi:type="dcterms:W3CDTF">2024-02-26T09:13:45Z</dcterms:modified>
</cp:coreProperties>
</file>