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65" r:id="rId2"/>
    <p:sldId id="576" r:id="rId3"/>
    <p:sldId id="590" r:id="rId4"/>
    <p:sldId id="618" r:id="rId5"/>
    <p:sldId id="586" r:id="rId6"/>
    <p:sldId id="589" r:id="rId7"/>
    <p:sldId id="619" r:id="rId8"/>
    <p:sldId id="591" r:id="rId9"/>
    <p:sldId id="593" r:id="rId10"/>
    <p:sldId id="592" r:id="rId11"/>
    <p:sldId id="594" r:id="rId12"/>
    <p:sldId id="596" r:id="rId13"/>
    <p:sldId id="595" r:id="rId14"/>
    <p:sldId id="597" r:id="rId15"/>
    <p:sldId id="598" r:id="rId16"/>
    <p:sldId id="599" r:id="rId17"/>
    <p:sldId id="600" r:id="rId18"/>
    <p:sldId id="601" r:id="rId19"/>
    <p:sldId id="604" r:id="rId20"/>
    <p:sldId id="605" r:id="rId21"/>
    <p:sldId id="606" r:id="rId22"/>
    <p:sldId id="614" r:id="rId23"/>
    <p:sldId id="608" r:id="rId24"/>
    <p:sldId id="615" r:id="rId25"/>
    <p:sldId id="609" r:id="rId26"/>
    <p:sldId id="610" r:id="rId27"/>
    <p:sldId id="616" r:id="rId28"/>
    <p:sldId id="617" r:id="rId29"/>
    <p:sldId id="273" r:id="rId30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000FF"/>
    <a:srgbClr val="660066"/>
    <a:srgbClr val="990033"/>
    <a:srgbClr val="E5CDDE"/>
    <a:srgbClr val="D3BFCD"/>
    <a:srgbClr val="E0D2DC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22" autoAdjust="0"/>
    <p:restoredTop sz="94620" autoAdjust="0"/>
  </p:normalViewPr>
  <p:slideViewPr>
    <p:cSldViewPr>
      <p:cViewPr varScale="1">
        <p:scale>
          <a:sx n="81" d="100"/>
          <a:sy n="81" d="100"/>
        </p:scale>
        <p:origin x="159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C76E91-7E34-4863-AF0B-8D595D9B47D5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20A288-6439-4087-AD57-3F946A6C1A6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20A288-6439-4087-AD57-3F946A6C1A64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20A288-6439-4087-AD57-3F946A6C1A64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20A288-6439-4087-AD57-3F946A6C1A64}" type="slidenum">
              <a:rPr lang="ru-RU" smtClean="0"/>
              <a:pPr/>
              <a:t>29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yurist@apteka245.r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hyperlink" Target="mailto:yurist@apteka245.ru" TargetMode="External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805650" y="4077072"/>
            <a:ext cx="7929562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Блейве Татьяна Львовна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br>
              <a:rPr lang="ru-RU" sz="1400" i="1" dirty="0">
                <a:solidFill>
                  <a:srgbClr val="0033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</a:br>
            <a:r>
              <a:rPr lang="ru-RU" sz="1400" i="1" dirty="0">
                <a:solidFill>
                  <a:srgbClr val="0033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Юрист общественной организации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«Самарская областная фармацевтическая ассоциация»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1" i="1" dirty="0">
              <a:solidFill>
                <a:srgbClr val="0033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i="1" dirty="0">
                <a:solidFill>
                  <a:srgbClr val="0033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Начальник юридического отдела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ООО «Аптека 245» </a:t>
            </a:r>
            <a:r>
              <a:rPr lang="ru-RU" sz="1400" i="1" dirty="0">
                <a:solidFill>
                  <a:srgbClr val="0033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(г.Тольятти)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 i="1" dirty="0">
              <a:solidFill>
                <a:srgbClr val="0033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i="1" u="sng" dirty="0" err="1">
                <a:latin typeface="Arial" pitchFamily="34" charset="0"/>
                <a:cs typeface="Arial" pitchFamily="34" charset="0"/>
                <a:hlinkClick r:id="rId3"/>
              </a:rPr>
              <a:t>yurist</a:t>
            </a:r>
            <a:r>
              <a:rPr lang="ru-RU" sz="1400" b="1" i="1" u="sng" dirty="0">
                <a:latin typeface="Arial" pitchFamily="34" charset="0"/>
                <a:cs typeface="Arial" pitchFamily="34" charset="0"/>
                <a:hlinkClick r:id="rId3"/>
              </a:rPr>
              <a:t>@</a:t>
            </a:r>
            <a:r>
              <a:rPr lang="en-US" sz="1400" b="1" i="1" u="sng" dirty="0" err="1">
                <a:latin typeface="Arial" pitchFamily="34" charset="0"/>
                <a:cs typeface="Arial" pitchFamily="34" charset="0"/>
                <a:hlinkClick r:id="rId3"/>
              </a:rPr>
              <a:t>apteka</a:t>
            </a:r>
            <a:r>
              <a:rPr lang="ru-RU" sz="1400" b="1" i="1" u="sng" dirty="0">
                <a:latin typeface="Arial" pitchFamily="34" charset="0"/>
                <a:cs typeface="Arial" pitchFamily="34" charset="0"/>
                <a:hlinkClick r:id="rId3"/>
              </a:rPr>
              <a:t>245.</a:t>
            </a:r>
            <a:r>
              <a:rPr lang="en-US" sz="1400" b="1" i="1" u="sng" dirty="0" err="1">
                <a:latin typeface="Arial" pitchFamily="34" charset="0"/>
                <a:cs typeface="Arial" pitchFamily="34" charset="0"/>
                <a:hlinkClick r:id="rId3"/>
              </a:rPr>
              <a:t>ru</a:t>
            </a:r>
            <a:endParaRPr lang="ru-RU" sz="1400" b="1" i="1" dirty="0">
              <a:solidFill>
                <a:srgbClr val="0033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1" i="1" dirty="0">
              <a:solidFill>
                <a:srgbClr val="0033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20.11.2025, г. Самара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800" i="1" dirty="0">
              <a:solidFill>
                <a:srgbClr val="0033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3077" name="Прямоугольник 5"/>
          <p:cNvSpPr>
            <a:spLocks noChangeArrowheads="1"/>
          </p:cNvSpPr>
          <p:nvPr/>
        </p:nvSpPr>
        <p:spPr bwMode="auto">
          <a:xfrm>
            <a:off x="500034" y="2143116"/>
            <a:ext cx="7929562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R="0" algn="ctr" rtl="0"/>
            <a:endParaRPr lang="ru-RU" sz="2400" b="1" dirty="0">
              <a:solidFill>
                <a:srgbClr val="FF0000"/>
              </a:solidFill>
            </a:endParaRPr>
          </a:p>
          <a:p>
            <a:pPr algn="ctr"/>
            <a:r>
              <a:rPr lang="ru-RU" sz="2800" b="1" dirty="0">
                <a:solidFill>
                  <a:srgbClr val="FF0000"/>
                </a:solidFill>
              </a:rPr>
              <a:t>Работа с обращениями клиентов в аптеке: жалобы, претензии, конфликты. </a:t>
            </a:r>
          </a:p>
          <a:p>
            <a:pPr algn="ctr"/>
            <a:r>
              <a:rPr lang="ru-RU" sz="2800" b="1" dirty="0">
                <a:solidFill>
                  <a:srgbClr val="FF0000"/>
                </a:solidFill>
              </a:rPr>
              <a:t>Взгляд юриста на проблему. </a:t>
            </a:r>
            <a:endParaRPr lang="ru-RU" sz="2400" b="1" i="0" u="none" strike="noStrike" baseline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yurist\AppData\Local\Temp\Rar$DIa0.944\Logo_SOFA_3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74264" y="402308"/>
            <a:ext cx="2643206" cy="1728030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75896A5C-1EB4-EB80-DBC3-F2F1D0F71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016" y="142852"/>
            <a:ext cx="8571264" cy="703278"/>
          </a:xfrm>
          <a:solidFill>
            <a:srgbClr val="E5CDDE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ru-RU" sz="1800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Сроки для ответа на жалобы, претензии и иные обращения потребителей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B075000-730B-14C2-299C-F0F9D0268173}"/>
              </a:ext>
            </a:extLst>
          </p:cNvPr>
          <p:cNvSpPr txBox="1"/>
          <p:nvPr/>
        </p:nvSpPr>
        <p:spPr>
          <a:xfrm>
            <a:off x="251520" y="785795"/>
            <a:ext cx="8496944" cy="50013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ru-RU" sz="1600" i="1" dirty="0"/>
          </a:p>
          <a:p>
            <a:endParaRPr lang="ru-RU" sz="1600" i="1" dirty="0"/>
          </a:p>
          <a:p>
            <a:endParaRPr lang="ru-RU" sz="1600" dirty="0"/>
          </a:p>
          <a:p>
            <a:pPr marL="342900" indent="-342900"/>
            <a:endParaRPr lang="ru-RU" sz="1600" b="1" dirty="0"/>
          </a:p>
          <a:p>
            <a:pPr marL="342900" indent="-342900"/>
            <a:endParaRPr lang="ru-RU" sz="1600" i="1" dirty="0"/>
          </a:p>
          <a:p>
            <a:endParaRPr lang="ru-RU" sz="1600" i="1" dirty="0"/>
          </a:p>
          <a:p>
            <a:endParaRPr lang="ru-RU" sz="1600" dirty="0"/>
          </a:p>
          <a:p>
            <a:r>
              <a:rPr lang="ru-RU" sz="1600" dirty="0"/>
              <a:t> </a:t>
            </a:r>
          </a:p>
          <a:p>
            <a:endParaRPr lang="ru-RU" sz="1600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pPr lvl="0" algn="ctr"/>
            <a:endParaRPr lang="ru-RU" b="1" dirty="0"/>
          </a:p>
          <a:p>
            <a:pPr lvl="0"/>
            <a:endParaRPr lang="ru-RU" sz="1500" dirty="0"/>
          </a:p>
          <a:p>
            <a:endParaRPr lang="ru-RU" sz="1400" dirty="0"/>
          </a:p>
        </p:txBody>
      </p:sp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4288" y="6021288"/>
            <a:ext cx="1859469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2071670" y="3643314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28596" y="857232"/>
            <a:ext cx="8429684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/>
              <a:t>В Правилах продажи товаров по договору розничной купли-продажи, которые утв. ПП РФ от 31.12.2020 N 2463 и действуют с 01.01.2021</a:t>
            </a:r>
            <a:r>
              <a:rPr lang="ru-RU" sz="1600" dirty="0"/>
              <a:t>, впервые закреплена </a:t>
            </a:r>
            <a:r>
              <a:rPr lang="ru-RU" sz="1600" b="1" u="sng" dirty="0"/>
              <a:t>обязанность продавца в случае поступления претензии потребителя направить ему ответ в отношении заявленных требований </a:t>
            </a:r>
            <a:r>
              <a:rPr lang="ru-RU" sz="1600" dirty="0"/>
              <a:t>(п. 5). </a:t>
            </a:r>
          </a:p>
          <a:p>
            <a:r>
              <a:rPr lang="ru-RU" sz="1600" b="1" i="1" dirty="0">
                <a:solidFill>
                  <a:srgbClr val="FF0000"/>
                </a:solidFill>
              </a:rPr>
              <a:t>При этом общий срок для ответа потребителю не установлен.</a:t>
            </a:r>
          </a:p>
          <a:p>
            <a:r>
              <a:rPr lang="ru-RU" sz="1600" b="1" dirty="0"/>
              <a:t>Поэтому, по общему правилу претензии подлежат рассмотрению в сроки, установленные Законом РФ «О защите прав потребителей:</a:t>
            </a:r>
          </a:p>
          <a:p>
            <a:pPr algn="ctr"/>
            <a:r>
              <a:rPr lang="ru-RU" sz="1600" b="1" dirty="0"/>
              <a:t>СРОКИ ДЛЯ ОТВЕТА НА ТРЕБОВАНИЯ:</a:t>
            </a:r>
          </a:p>
          <a:p>
            <a:pPr>
              <a:buFontTx/>
              <a:buChar char="-"/>
            </a:pPr>
            <a:r>
              <a:rPr lang="ru-RU" sz="1600" dirty="0"/>
              <a:t> </a:t>
            </a:r>
            <a:r>
              <a:rPr lang="ru-RU" sz="1600" u="sng" dirty="0"/>
              <a:t>О возмещении расходов на исправление недостатков товара</a:t>
            </a:r>
            <a:r>
              <a:rPr lang="ru-RU" sz="1600" dirty="0"/>
              <a:t>, о </a:t>
            </a:r>
            <a:r>
              <a:rPr lang="ru-RU" sz="1600" u="sng" dirty="0"/>
              <a:t>соразмерном уменьшении покупной цены товара</a:t>
            </a:r>
            <a:r>
              <a:rPr lang="ru-RU" sz="1600" dirty="0"/>
              <a:t>, о </a:t>
            </a:r>
            <a:r>
              <a:rPr lang="ru-RU" sz="1600" u="sng" dirty="0"/>
              <a:t>возврате уплаченной за товар денежной суммы</a:t>
            </a:r>
            <a:r>
              <a:rPr lang="ru-RU" sz="1600" dirty="0"/>
              <a:t>, а также требование </a:t>
            </a:r>
            <a:r>
              <a:rPr lang="ru-RU" sz="1600" u="sng" dirty="0"/>
              <a:t>о возмещении убытков, причиненных потребителю вследствие продажи товара ненадлежащего качества либо предоставления ненадлежащей информации о товаре </a:t>
            </a:r>
            <a:r>
              <a:rPr lang="ru-RU" sz="1600" dirty="0"/>
              <a:t>- </a:t>
            </a:r>
            <a:r>
              <a:rPr lang="ru-RU" sz="1600" b="1" dirty="0"/>
              <a:t>в течение 10 дней </a:t>
            </a:r>
            <a:r>
              <a:rPr lang="ru-RU" sz="1600" dirty="0"/>
              <a:t>(ст. 22 Закона РФ «О защите прав потребителей»); </a:t>
            </a:r>
          </a:p>
          <a:p>
            <a:endParaRPr lang="ru-RU" sz="800" dirty="0"/>
          </a:p>
          <a:p>
            <a:pPr>
              <a:buFontTx/>
              <a:buChar char="-"/>
            </a:pPr>
            <a:r>
              <a:rPr lang="ru-RU" sz="1600" u="sng" dirty="0"/>
              <a:t> О замене товара ненадлежащего качества </a:t>
            </a:r>
            <a:r>
              <a:rPr lang="ru-RU" sz="1600" dirty="0"/>
              <a:t>- </a:t>
            </a:r>
            <a:r>
              <a:rPr lang="ru-RU" sz="1600" b="1" dirty="0"/>
              <a:t>в течение 7 дней</a:t>
            </a:r>
            <a:r>
              <a:rPr lang="ru-RU" sz="1600" dirty="0"/>
              <a:t>, а </a:t>
            </a:r>
            <a:r>
              <a:rPr lang="ru-RU" sz="1600" u="sng" dirty="0"/>
              <a:t>при необходимости дополнительной проверки качества товара </a:t>
            </a:r>
            <a:r>
              <a:rPr lang="ru-RU" sz="1600" b="1" dirty="0"/>
              <a:t>- в течение 20 дней </a:t>
            </a:r>
            <a:r>
              <a:rPr lang="ru-RU" sz="1600" dirty="0"/>
              <a:t>(ст. 21 Закона);</a:t>
            </a:r>
          </a:p>
          <a:p>
            <a:endParaRPr lang="ru-RU" sz="1200" dirty="0"/>
          </a:p>
          <a:p>
            <a:pPr>
              <a:buFontTx/>
              <a:buChar char="-"/>
            </a:pPr>
            <a:r>
              <a:rPr lang="ru-RU" sz="1600" dirty="0"/>
              <a:t> </a:t>
            </a:r>
            <a:r>
              <a:rPr lang="ru-RU" sz="1600" u="sng" dirty="0"/>
              <a:t>Об устранении недостатков </a:t>
            </a:r>
            <a:r>
              <a:rPr lang="ru-RU" sz="1600" dirty="0"/>
              <a:t>- </a:t>
            </a:r>
            <a:r>
              <a:rPr lang="ru-RU" sz="1600" b="1" dirty="0"/>
              <a:t>незамедлительно, то есть в минимальный срок, объективно необходимый для их устранения </a:t>
            </a:r>
            <a:r>
              <a:rPr lang="ru-RU" sz="1600" dirty="0"/>
              <a:t>с учетом обычно применяемого способа, </a:t>
            </a:r>
            <a:r>
              <a:rPr lang="ru-RU" sz="1600" b="1" dirty="0"/>
              <a:t>либо в срок, установленный письменным соглашением сторон (не может превышать 45 дней) </a:t>
            </a:r>
            <a:r>
              <a:rPr lang="ru-RU" sz="1600" dirty="0"/>
              <a:t>- ст. 21.</a:t>
            </a:r>
            <a:br>
              <a:rPr lang="ru-RU" sz="1600" dirty="0"/>
            </a:br>
            <a:endParaRPr lang="ru-RU" sz="1600" dirty="0"/>
          </a:p>
          <a:p>
            <a:endParaRPr lang="ru-RU" sz="1600" b="0" dirty="0"/>
          </a:p>
        </p:txBody>
      </p:sp>
    </p:spTree>
    <p:extLst>
      <p:ext uri="{BB962C8B-B14F-4D97-AF65-F5344CB8AC3E}">
        <p14:creationId xmlns:p14="http://schemas.microsoft.com/office/powerpoint/2010/main" val="38893937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75896A5C-1EB4-EB80-DBC3-F2F1D0F71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016" y="142852"/>
            <a:ext cx="8571264" cy="703278"/>
          </a:xfrm>
          <a:solidFill>
            <a:srgbClr val="E5CDDE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ru-RU" sz="1600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Как максимально увеличить срок для рассмотрения претензии покупателя </a:t>
            </a:r>
            <a:br>
              <a:rPr lang="ru-RU" sz="1600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в связи с  недостатками товара, </a:t>
            </a:r>
            <a:r>
              <a:rPr 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если эти недостатки неочевидны</a:t>
            </a:r>
            <a:r>
              <a:rPr lang="ru-RU" sz="1600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B075000-730B-14C2-299C-F0F9D0268173}"/>
              </a:ext>
            </a:extLst>
          </p:cNvPr>
          <p:cNvSpPr txBox="1"/>
          <p:nvPr/>
        </p:nvSpPr>
        <p:spPr>
          <a:xfrm>
            <a:off x="251520" y="785795"/>
            <a:ext cx="8496944" cy="50013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ru-RU" sz="1600" i="1" dirty="0"/>
          </a:p>
          <a:p>
            <a:endParaRPr lang="ru-RU" sz="1600" i="1" dirty="0"/>
          </a:p>
          <a:p>
            <a:endParaRPr lang="ru-RU" sz="1600" dirty="0"/>
          </a:p>
          <a:p>
            <a:pPr marL="342900" indent="-342900"/>
            <a:endParaRPr lang="ru-RU" sz="1600" b="1" dirty="0"/>
          </a:p>
          <a:p>
            <a:pPr marL="342900" indent="-342900"/>
            <a:endParaRPr lang="ru-RU" sz="1600" i="1" dirty="0"/>
          </a:p>
          <a:p>
            <a:endParaRPr lang="ru-RU" sz="1600" i="1" dirty="0"/>
          </a:p>
          <a:p>
            <a:endParaRPr lang="ru-RU" sz="1600" dirty="0"/>
          </a:p>
          <a:p>
            <a:r>
              <a:rPr lang="ru-RU" sz="1600" dirty="0"/>
              <a:t> </a:t>
            </a:r>
          </a:p>
          <a:p>
            <a:endParaRPr lang="ru-RU" sz="1600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pPr lvl="0" algn="ctr"/>
            <a:endParaRPr lang="ru-RU" b="1" dirty="0"/>
          </a:p>
          <a:p>
            <a:pPr lvl="0"/>
            <a:endParaRPr lang="ru-RU" sz="1500" dirty="0"/>
          </a:p>
          <a:p>
            <a:endParaRPr lang="ru-RU" sz="1400" dirty="0"/>
          </a:p>
        </p:txBody>
      </p:sp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6021288"/>
            <a:ext cx="1859469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2071670" y="3643314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57158" y="857232"/>
            <a:ext cx="8501122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В аптеке такие обращения чаще всего возникают по медицинским приборам: </a:t>
            </a:r>
            <a:r>
              <a:rPr lang="ru-RU" sz="1600" u="sng" dirty="0"/>
              <a:t>тонометры, электронные и инфракрасные термометры, глюкометры, ингаляторы, ирригаторы…</a:t>
            </a:r>
          </a:p>
          <a:p>
            <a:r>
              <a:rPr lang="ru-RU" sz="1600" i="1" dirty="0"/>
              <a:t>Как показывает практика, </a:t>
            </a:r>
            <a:r>
              <a:rPr lang="ru-RU" sz="1600" b="1" i="1" dirty="0"/>
              <a:t>подавляющее большинство таких претензий связаны не с недостатками приборов, а с тем, что потребитель не изучает инструкцию, </a:t>
            </a:r>
            <a:r>
              <a:rPr lang="ru-RU" sz="1600" i="1" dirty="0"/>
              <a:t>и потому допускает ошибки в процессе эксплуатации.</a:t>
            </a:r>
          </a:p>
          <a:p>
            <a:endParaRPr lang="ru-RU" sz="1600" dirty="0"/>
          </a:p>
          <a:p>
            <a:r>
              <a:rPr lang="ru-RU" sz="1600" b="1" i="1" dirty="0"/>
              <a:t>В таких случаях в аптеке </a:t>
            </a:r>
            <a:r>
              <a:rPr lang="ru-RU" sz="1600" b="1" i="1" u="sng" dirty="0"/>
              <a:t>невозможно подтвердить или опровергнуть сам факт наличия недостатков</a:t>
            </a:r>
            <a:r>
              <a:rPr lang="ru-RU" sz="1600" b="1" i="1" dirty="0"/>
              <a:t>, поэтому даже если потребитель сразу заявляет требование вернуть деньги, не спешите его удовлетворять!</a:t>
            </a:r>
          </a:p>
          <a:p>
            <a:endParaRPr lang="ru-RU" sz="1600" b="1" dirty="0">
              <a:solidFill>
                <a:srgbClr val="FF0000"/>
              </a:solidFill>
            </a:endParaRPr>
          </a:p>
          <a:p>
            <a:r>
              <a:rPr lang="ru-RU" sz="1600" b="1" dirty="0">
                <a:solidFill>
                  <a:srgbClr val="FF0000"/>
                </a:solidFill>
              </a:rPr>
              <a:t>ВАЖНО! </a:t>
            </a:r>
            <a:r>
              <a:rPr lang="ru-RU" sz="1600" dirty="0"/>
              <a:t>1) </a:t>
            </a:r>
            <a:r>
              <a:rPr lang="ru-RU" sz="1600" b="1" u="sng" dirty="0"/>
              <a:t>Объясните клиенту, что в условиях аптеки невозможно проверить прибор</a:t>
            </a:r>
            <a:r>
              <a:rPr lang="ru-RU" sz="1600" u="sng" dirty="0"/>
              <a:t>.</a:t>
            </a:r>
          </a:p>
          <a:p>
            <a:endParaRPr lang="ru-RU" sz="800" u="sng" dirty="0"/>
          </a:p>
          <a:p>
            <a:r>
              <a:rPr lang="ru-RU" sz="1600" u="sng" dirty="0"/>
              <a:t>2) </a:t>
            </a:r>
            <a:r>
              <a:rPr lang="ru-RU" sz="1600" b="1" u="sng" dirty="0"/>
              <a:t>Примите прибор по акту приема-передачи</a:t>
            </a:r>
            <a:r>
              <a:rPr lang="ru-RU" sz="1600" b="1" dirty="0"/>
              <a:t>, </a:t>
            </a:r>
            <a:r>
              <a:rPr lang="ru-RU" sz="1600" u="sng" dirty="0"/>
              <a:t>в котором зафиксируйте, что товар принимается </a:t>
            </a:r>
            <a:r>
              <a:rPr lang="ru-RU" sz="1600" b="1" u="sng" dirty="0"/>
              <a:t>по соглашению сторон </a:t>
            </a:r>
            <a:r>
              <a:rPr lang="ru-RU" sz="1600" u="sng" dirty="0"/>
              <a:t>для проведения проверки качества и устранения недостатков в случае их выявления в течение 45 дней</a:t>
            </a:r>
            <a:r>
              <a:rPr lang="ru-RU" sz="1600" b="1" dirty="0"/>
              <a:t>.</a:t>
            </a:r>
            <a:r>
              <a:rPr lang="ru-RU" sz="1600" dirty="0"/>
              <a:t> Один экз. клиенту, второй - себе.</a:t>
            </a:r>
          </a:p>
          <a:p>
            <a:r>
              <a:rPr lang="ru-RU" sz="1600" b="1" dirty="0">
                <a:solidFill>
                  <a:srgbClr val="FF0000"/>
                </a:solidFill>
              </a:rPr>
              <a:t>Теперь у вас есть 45 дней на ответ потребителю!</a:t>
            </a:r>
          </a:p>
          <a:p>
            <a:endParaRPr lang="ru-RU" sz="800" dirty="0"/>
          </a:p>
          <a:p>
            <a:r>
              <a:rPr lang="ru-RU" sz="1600" dirty="0"/>
              <a:t>3) </a:t>
            </a:r>
            <a:r>
              <a:rPr lang="ru-RU" sz="1600" b="1" u="sng" dirty="0"/>
              <a:t>Отправьте прибор на проверку качества в ближайший аккредитованный сервисный центр </a:t>
            </a:r>
            <a:r>
              <a:rPr lang="ru-RU" sz="1600" u="sng" dirty="0"/>
              <a:t>изготовителя </a:t>
            </a:r>
            <a:r>
              <a:rPr lang="ru-RU" sz="1600" dirty="0"/>
              <a:t>(</a:t>
            </a:r>
            <a:r>
              <a:rPr lang="ru-RU" sz="1600" i="1" dirty="0"/>
              <a:t>при заключении договоров на поставку МИ </a:t>
            </a:r>
            <a:r>
              <a:rPr lang="ru-RU" sz="1600" b="1" i="1" dirty="0"/>
              <a:t>включайте в договор </a:t>
            </a:r>
            <a:r>
              <a:rPr lang="ru-RU" sz="1600" i="1" dirty="0"/>
              <a:t>условие об обязанности поставщика организовать принятие товара на проверку качества и выполнение иных требований потребителя в установленный законом срок</a:t>
            </a:r>
            <a:r>
              <a:rPr lang="ru-RU" sz="1600" dirty="0"/>
              <a:t>).</a:t>
            </a:r>
          </a:p>
          <a:p>
            <a:endParaRPr lang="ru-RU" sz="800" dirty="0"/>
          </a:p>
          <a:p>
            <a:r>
              <a:rPr lang="ru-RU" sz="1600" dirty="0"/>
              <a:t>4) </a:t>
            </a:r>
            <a:r>
              <a:rPr lang="ru-RU" sz="1600" b="1" u="sng" dirty="0"/>
              <a:t>В дальнейшем действуйте в зависимости от заключения СЦ: </a:t>
            </a:r>
          </a:p>
          <a:p>
            <a:r>
              <a:rPr lang="ru-RU" sz="1600" u="sng" dirty="0"/>
              <a:t>- Товар исправен - отказываем и направляем аргументированный ответ; </a:t>
            </a:r>
          </a:p>
          <a:p>
            <a:r>
              <a:rPr lang="ru-RU" sz="1600" u="sng" dirty="0"/>
              <a:t>- Неисправен - удовлетворяем требование о возврате денег или замене товара.</a:t>
            </a:r>
          </a:p>
          <a:p>
            <a:r>
              <a:rPr lang="ru-RU" sz="1600" b="1" dirty="0"/>
              <a:t>     </a:t>
            </a:r>
            <a:br>
              <a:rPr lang="ru-RU" dirty="0"/>
            </a:br>
            <a:endParaRPr lang="ru-RU" b="0" dirty="0"/>
          </a:p>
        </p:txBody>
      </p:sp>
    </p:spTree>
    <p:extLst>
      <p:ext uri="{BB962C8B-B14F-4D97-AF65-F5344CB8AC3E}">
        <p14:creationId xmlns:p14="http://schemas.microsoft.com/office/powerpoint/2010/main" val="38893937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42908" y="738000"/>
            <a:ext cx="9581096" cy="68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75896A5C-1EB4-EB80-DBC3-F2F1D0F71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158" y="142852"/>
            <a:ext cx="8571264" cy="703278"/>
          </a:xfrm>
          <a:solidFill>
            <a:srgbClr val="E5CDDE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ru-RU" sz="1600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ОБРАЗЕЦ АКТА приемки товара</a:t>
            </a:r>
            <a:br>
              <a:rPr lang="ru-RU" sz="1600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с целью его проверки и устранения недостатков в течение 45 дней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B075000-730B-14C2-299C-F0F9D0268173}"/>
              </a:ext>
            </a:extLst>
          </p:cNvPr>
          <p:cNvSpPr txBox="1"/>
          <p:nvPr/>
        </p:nvSpPr>
        <p:spPr>
          <a:xfrm>
            <a:off x="251520" y="785795"/>
            <a:ext cx="8496944" cy="50013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ru-RU" sz="1600" i="1" dirty="0"/>
          </a:p>
          <a:p>
            <a:endParaRPr lang="ru-RU" sz="1600" i="1" dirty="0"/>
          </a:p>
          <a:p>
            <a:endParaRPr lang="ru-RU" sz="1600" dirty="0"/>
          </a:p>
          <a:p>
            <a:pPr marL="342900" indent="-342900"/>
            <a:endParaRPr lang="ru-RU" sz="1600" b="1" dirty="0"/>
          </a:p>
          <a:p>
            <a:pPr marL="342900" indent="-342900"/>
            <a:endParaRPr lang="ru-RU" sz="1600" i="1" dirty="0"/>
          </a:p>
          <a:p>
            <a:endParaRPr lang="ru-RU" sz="1600" i="1" dirty="0"/>
          </a:p>
          <a:p>
            <a:endParaRPr lang="ru-RU" sz="1600" dirty="0"/>
          </a:p>
          <a:p>
            <a:r>
              <a:rPr lang="ru-RU" sz="1600" dirty="0"/>
              <a:t> </a:t>
            </a:r>
          </a:p>
          <a:p>
            <a:endParaRPr lang="ru-RU" sz="1600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pPr lvl="0" algn="ctr"/>
            <a:endParaRPr lang="ru-RU" b="1" dirty="0"/>
          </a:p>
          <a:p>
            <a:pPr lvl="0"/>
            <a:endParaRPr lang="ru-RU" sz="1500" dirty="0"/>
          </a:p>
          <a:p>
            <a:endParaRPr lang="ru-RU" sz="1400" dirty="0"/>
          </a:p>
        </p:txBody>
      </p:sp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4288" y="6021288"/>
            <a:ext cx="1859469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2071670" y="3643314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57158" y="857232"/>
            <a:ext cx="850112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600" dirty="0"/>
          </a:p>
          <a:p>
            <a:br>
              <a:rPr lang="ru-RU" dirty="0"/>
            </a:br>
            <a:endParaRPr lang="ru-RU" b="0" dirty="0"/>
          </a:p>
        </p:txBody>
      </p:sp>
    </p:spTree>
    <p:extLst>
      <p:ext uri="{BB962C8B-B14F-4D97-AF65-F5344CB8AC3E}">
        <p14:creationId xmlns:p14="http://schemas.microsoft.com/office/powerpoint/2010/main" val="38893937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75896A5C-1EB4-EB80-DBC3-F2F1D0F71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016" y="142852"/>
            <a:ext cx="8571264" cy="703278"/>
          </a:xfrm>
          <a:solidFill>
            <a:srgbClr val="E5CDDE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ru-RU" sz="1800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Наиболее частые претензии и жалобы клиентов аптеки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B075000-730B-14C2-299C-F0F9D0268173}"/>
              </a:ext>
            </a:extLst>
          </p:cNvPr>
          <p:cNvSpPr txBox="1"/>
          <p:nvPr/>
        </p:nvSpPr>
        <p:spPr>
          <a:xfrm>
            <a:off x="251520" y="785795"/>
            <a:ext cx="8496944" cy="50013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ru-RU" sz="1600" i="1" dirty="0"/>
          </a:p>
          <a:p>
            <a:endParaRPr lang="ru-RU" sz="1600" i="1" dirty="0"/>
          </a:p>
          <a:p>
            <a:endParaRPr lang="ru-RU" sz="1600" dirty="0"/>
          </a:p>
          <a:p>
            <a:pPr marL="342900" indent="-342900"/>
            <a:endParaRPr lang="ru-RU" sz="1600" b="1" dirty="0"/>
          </a:p>
          <a:p>
            <a:pPr marL="342900" indent="-342900"/>
            <a:endParaRPr lang="ru-RU" sz="1600" i="1" dirty="0"/>
          </a:p>
          <a:p>
            <a:endParaRPr lang="ru-RU" sz="1600" i="1" dirty="0"/>
          </a:p>
          <a:p>
            <a:endParaRPr lang="ru-RU" sz="1600" dirty="0"/>
          </a:p>
          <a:p>
            <a:r>
              <a:rPr lang="ru-RU" sz="1600" dirty="0"/>
              <a:t> </a:t>
            </a:r>
          </a:p>
          <a:p>
            <a:endParaRPr lang="ru-RU" sz="1600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pPr lvl="0" algn="ctr"/>
            <a:endParaRPr lang="ru-RU" b="1" dirty="0"/>
          </a:p>
          <a:p>
            <a:pPr lvl="0"/>
            <a:endParaRPr lang="ru-RU" sz="1500" dirty="0"/>
          </a:p>
          <a:p>
            <a:endParaRPr lang="ru-RU" sz="1400" dirty="0"/>
          </a:p>
        </p:txBody>
      </p:sp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6021288"/>
            <a:ext cx="1859469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2071670" y="3643314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57158" y="642918"/>
            <a:ext cx="8501122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600" b="1" dirty="0">
              <a:solidFill>
                <a:srgbClr val="FF0000"/>
              </a:solidFill>
            </a:endParaRPr>
          </a:p>
          <a:p>
            <a:pPr marL="400050" indent="-400050" algn="ctr">
              <a:buAutoNum type="romanUcPeriod"/>
            </a:pPr>
            <a:r>
              <a:rPr lang="ru-RU" sz="1600" b="1" dirty="0">
                <a:solidFill>
                  <a:srgbClr val="FF0000"/>
                </a:solidFill>
              </a:rPr>
              <a:t>Могут повлечь значительные правовые последствия:</a:t>
            </a:r>
          </a:p>
          <a:p>
            <a:pPr marL="400050" indent="-400050" algn="ctr"/>
            <a:endParaRPr lang="ru-RU" sz="800" b="1" dirty="0">
              <a:solidFill>
                <a:srgbClr val="FF0000"/>
              </a:solidFill>
            </a:endParaRPr>
          </a:p>
          <a:p>
            <a:pPr marL="342900" indent="-342900">
              <a:buAutoNum type="arabicPeriod"/>
            </a:pPr>
            <a:r>
              <a:rPr lang="ru-RU" sz="1600" b="1" dirty="0"/>
              <a:t>Продан не тот лекарственный препарат </a:t>
            </a:r>
            <a:r>
              <a:rPr lang="ru-RU" sz="1600" dirty="0"/>
              <a:t>(было назначение врача или есть иное доказательство ошибки фармацевтического работника)</a:t>
            </a:r>
          </a:p>
          <a:p>
            <a:pPr marL="342900" indent="-342900"/>
            <a:r>
              <a:rPr lang="ru-RU" sz="1600" b="1" dirty="0"/>
              <a:t>        </a:t>
            </a:r>
            <a:r>
              <a:rPr lang="ru-RU" sz="1600" b="1" u="sng" dirty="0"/>
              <a:t>Рекомендация:</a:t>
            </a:r>
            <a:r>
              <a:rPr lang="ru-RU" sz="1600" b="1" dirty="0"/>
              <a:t> </a:t>
            </a:r>
            <a:r>
              <a:rPr lang="ru-RU" sz="1600" dirty="0"/>
              <a:t>ОБЯЗАТЕЛЬНО</a:t>
            </a:r>
            <a:r>
              <a:rPr lang="ru-RU" sz="1600" b="1" dirty="0"/>
              <a:t> </a:t>
            </a:r>
            <a:r>
              <a:rPr lang="ru-RU" sz="1600" dirty="0"/>
              <a:t>ПРОВЕСТИ ПРОВЕРКУ, и если ошибка специалиста подтверждается, в целях минимизации рисков  административной, гражданско-правовой и уголовной ответственности (в случае причинения вреда здоровью), </a:t>
            </a:r>
            <a:r>
              <a:rPr lang="ru-RU" sz="1600" b="1" dirty="0"/>
              <a:t>загладить моральный и/или материальный вред в досудебном порядке, по соглашению сторон. </a:t>
            </a:r>
          </a:p>
          <a:p>
            <a:pPr marL="342900" indent="-342900"/>
            <a:r>
              <a:rPr lang="ru-RU" sz="1600" b="1" dirty="0"/>
              <a:t>       </a:t>
            </a:r>
            <a:r>
              <a:rPr lang="ru-RU" sz="1600" u="sng" dirty="0"/>
              <a:t>При этом обязательно зафиксировать это и удостоверить подписью клиента!</a:t>
            </a:r>
          </a:p>
          <a:p>
            <a:pPr marL="342900" indent="-342900"/>
            <a:endParaRPr lang="ru-RU" sz="800" dirty="0"/>
          </a:p>
          <a:p>
            <a:pPr marL="342900" indent="-342900"/>
            <a:r>
              <a:rPr lang="ru-RU" sz="1600" b="1" dirty="0"/>
              <a:t>2. Отпуск фальсифицированных, </a:t>
            </a:r>
            <a:r>
              <a:rPr lang="ru-RU" sz="1600" b="1" dirty="0">
                <a:ea typeface="Times New Roman"/>
                <a:cs typeface="Times New Roman"/>
              </a:rPr>
              <a:t>контрафактных, недоброкачественных и незарегистрированных</a:t>
            </a:r>
            <a:r>
              <a:rPr lang="ru-RU" sz="1600" dirty="0">
                <a:ea typeface="Times New Roman"/>
                <a:cs typeface="Times New Roman"/>
              </a:rPr>
              <a:t> </a:t>
            </a:r>
            <a:r>
              <a:rPr lang="ru-RU" sz="1600" b="1" dirty="0">
                <a:ea typeface="Times New Roman"/>
                <a:cs typeface="Times New Roman"/>
              </a:rPr>
              <a:t>ЛП и МИ, фальсифицированных БАД </a:t>
            </a:r>
            <a:r>
              <a:rPr lang="ru-RU" sz="1600" dirty="0">
                <a:ea typeface="Times New Roman"/>
                <a:cs typeface="Times New Roman"/>
              </a:rPr>
              <a:t>(штраф на </a:t>
            </a:r>
            <a:r>
              <a:rPr lang="ru-RU" sz="1600" dirty="0" err="1">
                <a:ea typeface="Times New Roman"/>
                <a:cs typeface="Times New Roman"/>
              </a:rPr>
              <a:t>физлицо</a:t>
            </a:r>
            <a:r>
              <a:rPr lang="ru-RU" sz="1600" dirty="0">
                <a:ea typeface="Times New Roman"/>
                <a:cs typeface="Times New Roman"/>
              </a:rPr>
              <a:t> </a:t>
            </a:r>
            <a:r>
              <a:rPr lang="ru-RU" sz="1600" dirty="0"/>
              <a:t>от 70 до 100 тыс. руб., на должностное лицо от 100 тыс. до 600 тыс. руб., на ИП от 100 до 600 тыс. руб., на ЮЛ от </a:t>
            </a:r>
            <a:r>
              <a:rPr lang="ru-RU" sz="1600" dirty="0">
                <a:ea typeface="Times New Roman"/>
                <a:cs typeface="Times New Roman"/>
              </a:rPr>
              <a:t> </a:t>
            </a:r>
            <a:r>
              <a:rPr lang="ru-RU" sz="1600" dirty="0"/>
              <a:t>1 до 5 млн. руб., либо приостановление деятельности до 90 суток).</a:t>
            </a:r>
          </a:p>
          <a:p>
            <a:pPr marL="342900" indent="-342900"/>
            <a:endParaRPr lang="ru-RU" sz="800" dirty="0">
              <a:ea typeface="Times New Roman"/>
              <a:cs typeface="Times New Roman"/>
            </a:endParaRPr>
          </a:p>
          <a:p>
            <a:pPr marL="342900" indent="-342900"/>
            <a:r>
              <a:rPr lang="ru-RU" sz="1600" b="1" dirty="0"/>
              <a:t>3. Реализация ЖНВЛП с превышением предельных оптовых и розничных надбавок </a:t>
            </a:r>
            <a:r>
              <a:rPr lang="ru-RU" sz="1600" dirty="0"/>
              <a:t>(</a:t>
            </a:r>
            <a:r>
              <a:rPr lang="ru-RU" sz="1600" dirty="0" err="1"/>
              <a:t>адм</a:t>
            </a:r>
            <a:r>
              <a:rPr lang="ru-RU" sz="1600" dirty="0"/>
              <a:t>. штраф от 250 до 500 тыс.руб. на должностное лицо </a:t>
            </a:r>
            <a:r>
              <a:rPr lang="ru-RU" sz="1600" u="sng" dirty="0"/>
              <a:t>или оборотный штраф на ЮЛ и ИП</a:t>
            </a:r>
            <a:r>
              <a:rPr lang="ru-RU" sz="1600" dirty="0"/>
              <a:t>). </a:t>
            </a:r>
          </a:p>
          <a:p>
            <a:pPr marL="342900" indent="-342900"/>
            <a:endParaRPr lang="ru-RU" sz="800" dirty="0"/>
          </a:p>
          <a:p>
            <a:pPr>
              <a:spcAft>
                <a:spcPts val="0"/>
              </a:spcAft>
            </a:pPr>
            <a:r>
              <a:rPr lang="ru-RU" sz="1600" b="1" dirty="0"/>
              <a:t>4. Несвоевременная передача сведений в ИС МДЛП «Честный знак» или внесение недостоверных сведений</a:t>
            </a:r>
            <a:r>
              <a:rPr lang="ru-RU" sz="1600" dirty="0"/>
              <a:t> (штраф на должностное лицо </a:t>
            </a:r>
            <a:r>
              <a:rPr lang="ru-RU" sz="1600" dirty="0">
                <a:ea typeface="Times New Roman"/>
                <a:cs typeface="Times New Roman"/>
              </a:rPr>
              <a:t>от 5 до 10 тыс. руб., </a:t>
            </a:r>
          </a:p>
          <a:p>
            <a:r>
              <a:rPr lang="ru-RU" sz="1600" dirty="0">
                <a:ea typeface="Times New Roman"/>
                <a:cs typeface="Times New Roman"/>
              </a:rPr>
              <a:t>на ЮЛ 50 тыс. до 100 тыс. руб.)</a:t>
            </a:r>
            <a:r>
              <a:rPr lang="ru-RU" sz="1600" b="1" dirty="0">
                <a:ea typeface="Times New Roman"/>
                <a:cs typeface="Times New Roman"/>
              </a:rPr>
              <a:t>.</a:t>
            </a:r>
          </a:p>
          <a:p>
            <a:endParaRPr lang="ru-RU" sz="800" b="1" dirty="0">
              <a:ea typeface="Times New Roman"/>
              <a:cs typeface="Times New Roman"/>
            </a:endParaRPr>
          </a:p>
          <a:p>
            <a:r>
              <a:rPr lang="ru-RU" sz="1600" b="1" dirty="0"/>
              <a:t>Во 2, 3, 4 случаях минимизировать риски по факту нарушения сложно - </a:t>
            </a:r>
            <a:r>
              <a:rPr lang="ru-RU" sz="1600" u="sng" dirty="0"/>
              <a:t>необходимо систематически принимать меры организационного и технического характера,</a:t>
            </a:r>
          </a:p>
          <a:p>
            <a:r>
              <a:rPr lang="ru-RU" sz="1600" u="sng" dirty="0"/>
              <a:t>чтобы полностью их исключить.</a:t>
            </a:r>
            <a:r>
              <a:rPr lang="ru-RU" sz="1600" dirty="0"/>
              <a:t> </a:t>
            </a:r>
          </a:p>
          <a:p>
            <a:r>
              <a:rPr lang="ru-RU" sz="1600" b="1" dirty="0"/>
              <a:t>Советы по предупреждению рисков в 1 случае </a:t>
            </a:r>
            <a:r>
              <a:rPr lang="ru-RU" sz="1600" b="1" dirty="0">
                <a:ea typeface="Times New Roman"/>
                <a:cs typeface="Times New Roman"/>
              </a:rPr>
              <a:t>будут даны чуть позже.</a:t>
            </a:r>
          </a:p>
          <a:p>
            <a:pPr>
              <a:spcAft>
                <a:spcPts val="0"/>
              </a:spcAft>
            </a:pPr>
            <a:endParaRPr lang="ru-RU" sz="1600" dirty="0">
              <a:latin typeface="Times New Roman"/>
              <a:ea typeface="Times New Roman"/>
              <a:cs typeface="Times New Roman"/>
            </a:endParaRPr>
          </a:p>
          <a:p>
            <a:pPr marL="342900" indent="-342900"/>
            <a:endParaRPr lang="ru-RU" sz="1600" dirty="0"/>
          </a:p>
          <a:p>
            <a:r>
              <a:rPr lang="ru-RU" sz="1600" dirty="0"/>
              <a:t> </a:t>
            </a:r>
            <a:endParaRPr lang="ru-RU" sz="1600" b="0" dirty="0"/>
          </a:p>
        </p:txBody>
      </p:sp>
    </p:spTree>
    <p:extLst>
      <p:ext uri="{BB962C8B-B14F-4D97-AF65-F5344CB8AC3E}">
        <p14:creationId xmlns:p14="http://schemas.microsoft.com/office/powerpoint/2010/main" val="38893937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75896A5C-1EB4-EB80-DBC3-F2F1D0F71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016" y="142852"/>
            <a:ext cx="8571264" cy="703278"/>
          </a:xfrm>
          <a:solidFill>
            <a:srgbClr val="E5CDDE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ru-RU" sz="1800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Наиболее частые претензии и жалобы клиентов аптеки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B075000-730B-14C2-299C-F0F9D0268173}"/>
              </a:ext>
            </a:extLst>
          </p:cNvPr>
          <p:cNvSpPr txBox="1"/>
          <p:nvPr/>
        </p:nvSpPr>
        <p:spPr>
          <a:xfrm>
            <a:off x="251520" y="785795"/>
            <a:ext cx="8496944" cy="50013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ru-RU" sz="1600" i="1" dirty="0"/>
          </a:p>
          <a:p>
            <a:endParaRPr lang="ru-RU" sz="1600" i="1" dirty="0"/>
          </a:p>
          <a:p>
            <a:endParaRPr lang="ru-RU" sz="1600" dirty="0"/>
          </a:p>
          <a:p>
            <a:pPr marL="342900" indent="-342900"/>
            <a:endParaRPr lang="ru-RU" sz="1600" b="1" dirty="0"/>
          </a:p>
          <a:p>
            <a:pPr marL="342900" indent="-342900"/>
            <a:endParaRPr lang="ru-RU" sz="1600" i="1" dirty="0"/>
          </a:p>
          <a:p>
            <a:endParaRPr lang="ru-RU" sz="1600" i="1" dirty="0"/>
          </a:p>
          <a:p>
            <a:endParaRPr lang="ru-RU" sz="1600" dirty="0"/>
          </a:p>
          <a:p>
            <a:r>
              <a:rPr lang="ru-RU" sz="1600" dirty="0"/>
              <a:t> </a:t>
            </a:r>
          </a:p>
          <a:p>
            <a:endParaRPr lang="ru-RU" sz="1600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pPr lvl="0" algn="ctr"/>
            <a:endParaRPr lang="ru-RU" b="1" dirty="0"/>
          </a:p>
          <a:p>
            <a:pPr lvl="0"/>
            <a:endParaRPr lang="ru-RU" sz="1500" dirty="0"/>
          </a:p>
          <a:p>
            <a:endParaRPr lang="ru-RU" sz="1400" dirty="0"/>
          </a:p>
        </p:txBody>
      </p:sp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6021288"/>
            <a:ext cx="1859469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2071670" y="3643314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57158" y="571480"/>
            <a:ext cx="8501122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600" b="1" dirty="0">
              <a:solidFill>
                <a:srgbClr val="FF0000"/>
              </a:solidFill>
            </a:endParaRPr>
          </a:p>
          <a:p>
            <a:pPr algn="ctr"/>
            <a:r>
              <a:rPr lang="en-US" sz="1600" b="1" dirty="0">
                <a:solidFill>
                  <a:srgbClr val="FF0000"/>
                </a:solidFill>
              </a:rPr>
              <a:t>II</a:t>
            </a:r>
            <a:r>
              <a:rPr lang="ru-RU" sz="1600" b="1" dirty="0">
                <a:solidFill>
                  <a:srgbClr val="FF0000"/>
                </a:solidFill>
              </a:rPr>
              <a:t>. Не влекут значительных правовых последствий:</a:t>
            </a:r>
          </a:p>
          <a:p>
            <a:pPr algn="ctr"/>
            <a:endParaRPr lang="ru-RU" sz="800" b="1" dirty="0">
              <a:solidFill>
                <a:srgbClr val="FF0000"/>
              </a:solidFill>
            </a:endParaRPr>
          </a:p>
          <a:p>
            <a:pPr marL="342900" indent="-342900">
              <a:buFontTx/>
              <a:buAutoNum type="arabicPeriod"/>
            </a:pPr>
            <a:r>
              <a:rPr lang="ru-RU" sz="1600" b="1" dirty="0"/>
              <a:t>«Цена на ЛП выше, чем в других аптеках» </a:t>
            </a:r>
            <a:r>
              <a:rPr lang="ru-RU" sz="1600" dirty="0"/>
              <a:t>(</a:t>
            </a:r>
            <a:r>
              <a:rPr lang="ru-RU" sz="1600" i="1" u="sng" dirty="0"/>
              <a:t>за </a:t>
            </a:r>
            <a:r>
              <a:rPr lang="ru-RU" sz="1600" i="1" u="sng" dirty="0" err="1"/>
              <a:t>исключ</a:t>
            </a:r>
            <a:r>
              <a:rPr lang="ru-RU" sz="1600" i="1" u="sng" dirty="0"/>
              <a:t>. ЖНВЛП</a:t>
            </a:r>
            <a:r>
              <a:rPr lang="ru-RU" sz="1600" dirty="0"/>
              <a:t>), </a:t>
            </a:r>
            <a:r>
              <a:rPr lang="ru-RU" sz="1600" b="1" dirty="0"/>
              <a:t>клиент грозит жалобой.</a:t>
            </a:r>
          </a:p>
          <a:p>
            <a:pPr marL="342900" indent="-342900"/>
            <a:r>
              <a:rPr lang="ru-RU" sz="1600" b="1" u="sng" dirty="0"/>
              <a:t>Рекомендация по ответу:</a:t>
            </a:r>
            <a:r>
              <a:rPr lang="ru-RU" sz="1600" b="1" dirty="0"/>
              <a:t>   </a:t>
            </a:r>
            <a:r>
              <a:rPr lang="ru-RU" sz="1600" dirty="0"/>
              <a:t>«Ценообразование на товары не из списка  ЖНВЛП осуществляется аптечными организациями самостоятельно, исходя из ценовой политики сети, конъюнктуры рынка, и зависит от многих факторов, в первую очередь, от закупочных цен».</a:t>
            </a:r>
          </a:p>
          <a:p>
            <a:pPr marL="342900" indent="-342900"/>
            <a:endParaRPr lang="ru-RU" sz="1600" b="1" dirty="0">
              <a:ea typeface="Times New Roman"/>
              <a:cs typeface="Times New Roman"/>
            </a:endParaRPr>
          </a:p>
          <a:p>
            <a:pPr marL="342900" indent="-342900">
              <a:buAutoNum type="arabicPeriod" startAt="2"/>
            </a:pPr>
            <a:r>
              <a:rPr lang="ru-RU" sz="1600" b="1" dirty="0">
                <a:ea typeface="Times New Roman"/>
                <a:cs typeface="Times New Roman"/>
              </a:rPr>
              <a:t>«Продан не тот препарат», клиент хочет вернуть деньги</a:t>
            </a:r>
            <a:r>
              <a:rPr lang="ru-RU" sz="1600" dirty="0">
                <a:ea typeface="Times New Roman"/>
                <a:cs typeface="Times New Roman"/>
              </a:rPr>
              <a:t> (</a:t>
            </a:r>
            <a:r>
              <a:rPr lang="ru-RU" sz="1600" i="1" u="sng" dirty="0">
                <a:ea typeface="Times New Roman"/>
                <a:cs typeface="Times New Roman"/>
              </a:rPr>
              <a:t>НАЗНАЧЕНИЯ ВРАЧА НЕ БЫЛО!</a:t>
            </a:r>
            <a:r>
              <a:rPr lang="ru-RU" sz="1600" dirty="0">
                <a:ea typeface="Times New Roman"/>
                <a:cs typeface="Times New Roman"/>
              </a:rPr>
              <a:t>), </a:t>
            </a:r>
            <a:endParaRPr lang="ru-RU" sz="1600" dirty="0"/>
          </a:p>
          <a:p>
            <a:r>
              <a:rPr lang="ru-RU" sz="1600" b="1" u="sng" dirty="0">
                <a:ea typeface="Times New Roman"/>
                <a:cs typeface="Times New Roman"/>
              </a:rPr>
              <a:t>Рекомендация: </a:t>
            </a:r>
            <a:r>
              <a:rPr lang="ru-RU" sz="1600" dirty="0">
                <a:ea typeface="Times New Roman"/>
                <a:cs typeface="Times New Roman"/>
              </a:rPr>
              <a:t>запросите объяснения работника, просмотрите видеозапись, чтобы исключить ошибку специалиста (отпуск ЛП, не соответствующего запросу потребителя, либо отпуск рецептурного ЛП без рецепта). </a:t>
            </a:r>
          </a:p>
          <a:p>
            <a:r>
              <a:rPr lang="ru-RU" sz="1600" b="1" i="1" dirty="0">
                <a:ea typeface="Times New Roman"/>
                <a:cs typeface="Times New Roman"/>
              </a:rPr>
              <a:t>Если ошибки не было, отвечаем письменно: </a:t>
            </a:r>
            <a:r>
              <a:rPr lang="ru-RU" sz="1600" u="sng" dirty="0">
                <a:ea typeface="Times New Roman"/>
                <a:cs typeface="Times New Roman"/>
              </a:rPr>
              <a:t>«</a:t>
            </a:r>
            <a:r>
              <a:rPr lang="ru-RU" sz="1600" u="sng" dirty="0"/>
              <a:t>Вы обратились в аптеку не с запросом на конкретный ЛП, назначения врача у Вас также не было. Фармацевт в ходе фармацевтического консультирования, выяснив симптомы, предложил Вам безрецептурный препарат «……». </a:t>
            </a:r>
          </a:p>
          <a:p>
            <a:r>
              <a:rPr lang="en-US" sz="1600" b="1" u="sng" dirty="0">
                <a:solidFill>
                  <a:srgbClr val="FF0000"/>
                </a:solidFill>
              </a:rPr>
              <a:t>NB</a:t>
            </a:r>
            <a:r>
              <a:rPr lang="ru-RU" sz="1600" b="1" u="sng" dirty="0">
                <a:solidFill>
                  <a:srgbClr val="FF0000"/>
                </a:solidFill>
              </a:rPr>
              <a:t>!</a:t>
            </a:r>
            <a:r>
              <a:rPr lang="ru-RU" sz="1600" b="1" dirty="0"/>
              <a:t> </a:t>
            </a:r>
            <a:r>
              <a:rPr lang="ru-RU" sz="1600" b="1" i="1" dirty="0">
                <a:cs typeface="Times New Roman"/>
              </a:rPr>
              <a:t>Е</a:t>
            </a:r>
            <a:r>
              <a:rPr lang="ru-RU" sz="1600" b="1" i="1" dirty="0">
                <a:ea typeface="Times New Roman"/>
                <a:cs typeface="Times New Roman"/>
              </a:rPr>
              <a:t>сли обнаружите ошибку специалиста, лучше выполнить требования клиента </a:t>
            </a:r>
            <a:r>
              <a:rPr lang="ru-RU" sz="1600" dirty="0">
                <a:ea typeface="Times New Roman"/>
                <a:cs typeface="Times New Roman"/>
              </a:rPr>
              <a:t>во избежание жалобы в надзорные органы и административной ответственности.</a:t>
            </a:r>
          </a:p>
          <a:p>
            <a:r>
              <a:rPr lang="ru-RU" sz="1600" i="1" dirty="0">
                <a:ea typeface="Times New Roman"/>
                <a:cs typeface="Times New Roman"/>
              </a:rPr>
              <a:t>      </a:t>
            </a:r>
            <a:r>
              <a:rPr lang="ru-RU" sz="1600" i="1" u="sng" dirty="0">
                <a:ea typeface="Times New Roman"/>
                <a:cs typeface="Times New Roman"/>
              </a:rPr>
              <a:t>Особенно если был отпущен рецептурный ЛП без рецепта!</a:t>
            </a:r>
          </a:p>
          <a:p>
            <a:endParaRPr lang="ru-RU" sz="800" dirty="0">
              <a:ea typeface="Times New Roman"/>
              <a:cs typeface="Times New Roman"/>
            </a:endParaRPr>
          </a:p>
          <a:p>
            <a:pPr marL="342900" indent="-342900"/>
            <a:r>
              <a:rPr lang="ru-RU" sz="1600" b="1" dirty="0"/>
              <a:t>3. «Не устраивает срок годности на приобретенный ЛП».  </a:t>
            </a:r>
            <a:r>
              <a:rPr lang="ru-RU" sz="1600" b="1" u="sng" dirty="0"/>
              <a:t>Рекомендация:</a:t>
            </a:r>
            <a:r>
              <a:rPr lang="ru-RU" sz="1600" dirty="0"/>
              <a:t> Просчитайте продолжительность приема ЛП в соответствии с инструкцией или назначением врача (если оно было). </a:t>
            </a:r>
            <a:r>
              <a:rPr lang="ru-RU" sz="1600" b="1" i="1" dirty="0"/>
              <a:t>Срок, определяемый месяцем, оканчивается в последний день этого месяца</a:t>
            </a:r>
            <a:endParaRPr lang="ru-RU" sz="1600" b="1" i="1" dirty="0">
              <a:ea typeface="Times New Roman"/>
              <a:cs typeface="Times New Roman"/>
            </a:endParaRPr>
          </a:p>
          <a:p>
            <a:pPr marL="342900" indent="-342900"/>
            <a:r>
              <a:rPr lang="en-US" sz="1600" b="1" u="sng" dirty="0">
                <a:solidFill>
                  <a:srgbClr val="FF0000"/>
                </a:solidFill>
              </a:rPr>
              <a:t>NB</a:t>
            </a:r>
            <a:r>
              <a:rPr lang="ru-RU" sz="1600" b="1" u="sng" dirty="0">
                <a:solidFill>
                  <a:srgbClr val="FF0000"/>
                </a:solidFill>
              </a:rPr>
              <a:t>!</a:t>
            </a:r>
            <a:r>
              <a:rPr lang="ru-RU" sz="1600" dirty="0">
                <a:solidFill>
                  <a:srgbClr val="FF0000"/>
                </a:solidFill>
              </a:rPr>
              <a:t> </a:t>
            </a:r>
            <a:r>
              <a:rPr lang="ru-RU" sz="1600" u="sng" dirty="0"/>
              <a:t>Остаточный срок годности на момент отпуска ЛП должен позволять полностью использовать его до истечения срока годности!</a:t>
            </a:r>
            <a:r>
              <a:rPr lang="ru-RU" sz="1600" dirty="0"/>
              <a:t> </a:t>
            </a:r>
          </a:p>
          <a:p>
            <a:pPr marL="342900" indent="-342900"/>
            <a:r>
              <a:rPr lang="ru-RU" sz="1600" i="1" dirty="0"/>
              <a:t>Если это условие не выполнено, лучше вернуть потребителю деньги </a:t>
            </a:r>
          </a:p>
          <a:p>
            <a:pPr marL="342900" indent="-342900"/>
            <a:r>
              <a:rPr lang="ru-RU" sz="1600" i="1" dirty="0"/>
              <a:t>во избежание жалобы в надзорные органы. </a:t>
            </a:r>
            <a:endParaRPr lang="ru-RU" sz="1600" dirty="0"/>
          </a:p>
          <a:p>
            <a:r>
              <a:rPr lang="ru-RU" sz="1600" dirty="0"/>
              <a:t> </a:t>
            </a:r>
            <a:endParaRPr lang="ru-RU" sz="1600" b="0" dirty="0"/>
          </a:p>
        </p:txBody>
      </p:sp>
    </p:spTree>
    <p:extLst>
      <p:ext uri="{BB962C8B-B14F-4D97-AF65-F5344CB8AC3E}">
        <p14:creationId xmlns:p14="http://schemas.microsoft.com/office/powerpoint/2010/main" val="38893937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14346" y="1643050"/>
            <a:ext cx="9520660" cy="5474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75896A5C-1EB4-EB80-DBC3-F2F1D0F71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016" y="142852"/>
            <a:ext cx="8571264" cy="703278"/>
          </a:xfrm>
          <a:solidFill>
            <a:srgbClr val="E5CDDE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ru-RU" sz="1800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Наиболее частые претензии и жалобы клиентов аптеки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B075000-730B-14C2-299C-F0F9D0268173}"/>
              </a:ext>
            </a:extLst>
          </p:cNvPr>
          <p:cNvSpPr txBox="1"/>
          <p:nvPr/>
        </p:nvSpPr>
        <p:spPr>
          <a:xfrm>
            <a:off x="266227" y="771969"/>
            <a:ext cx="8496944" cy="50013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ru-RU" sz="1600" i="1" dirty="0"/>
          </a:p>
          <a:p>
            <a:endParaRPr lang="ru-RU" sz="1600" i="1" dirty="0"/>
          </a:p>
          <a:p>
            <a:endParaRPr lang="ru-RU" sz="1600" dirty="0"/>
          </a:p>
          <a:p>
            <a:pPr marL="342900" indent="-342900"/>
            <a:endParaRPr lang="ru-RU" sz="1600" b="1" dirty="0"/>
          </a:p>
          <a:p>
            <a:pPr marL="342900" indent="-342900"/>
            <a:endParaRPr lang="ru-RU" sz="1600" i="1" dirty="0"/>
          </a:p>
          <a:p>
            <a:endParaRPr lang="ru-RU" sz="1600" i="1" dirty="0"/>
          </a:p>
          <a:p>
            <a:endParaRPr lang="ru-RU" sz="1600" dirty="0"/>
          </a:p>
          <a:p>
            <a:r>
              <a:rPr lang="ru-RU" sz="1600" dirty="0"/>
              <a:t> </a:t>
            </a:r>
          </a:p>
          <a:p>
            <a:endParaRPr lang="ru-RU" sz="1600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pPr lvl="0" algn="ctr"/>
            <a:endParaRPr lang="ru-RU" b="1" dirty="0"/>
          </a:p>
          <a:p>
            <a:pPr lvl="0"/>
            <a:endParaRPr lang="ru-RU" sz="1500" dirty="0"/>
          </a:p>
          <a:p>
            <a:endParaRPr lang="ru-RU" sz="1400" dirty="0"/>
          </a:p>
        </p:txBody>
      </p:sp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4288" y="6021288"/>
            <a:ext cx="1859469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2071670" y="3643314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57158" y="571480"/>
            <a:ext cx="8501122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600" b="1" dirty="0">
              <a:solidFill>
                <a:srgbClr val="FF0000"/>
              </a:solidFill>
            </a:endParaRPr>
          </a:p>
          <a:p>
            <a:pPr algn="ctr"/>
            <a:r>
              <a:rPr lang="en-US" sz="1600" b="1" dirty="0">
                <a:solidFill>
                  <a:srgbClr val="FF0000"/>
                </a:solidFill>
              </a:rPr>
              <a:t>II</a:t>
            </a:r>
            <a:r>
              <a:rPr lang="ru-RU" sz="1600" b="1" dirty="0">
                <a:solidFill>
                  <a:srgbClr val="FF0000"/>
                </a:solidFill>
              </a:rPr>
              <a:t>. Не влекут значительных правовых последствий:</a:t>
            </a:r>
          </a:p>
          <a:p>
            <a:pPr algn="ctr"/>
            <a:endParaRPr lang="ru-RU" sz="800" b="1" dirty="0">
              <a:solidFill>
                <a:srgbClr val="FF0000"/>
              </a:solidFill>
            </a:endParaRPr>
          </a:p>
          <a:p>
            <a:pPr marL="342900" indent="-342900"/>
            <a:r>
              <a:rPr lang="ru-RU" sz="1600" b="1" dirty="0"/>
              <a:t>4. Потребителю отказали в отпуске рецептурного ЛП без рецепта (аптека </a:t>
            </a:r>
            <a:r>
              <a:rPr lang="ru-RU" sz="1600" b="1" dirty="0">
                <a:solidFill>
                  <a:srgbClr val="FF0000"/>
                </a:solidFill>
              </a:rPr>
              <a:t>100%</a:t>
            </a:r>
            <a:r>
              <a:rPr lang="ru-RU" sz="1600" b="1" dirty="0"/>
              <a:t> права!)</a:t>
            </a:r>
          </a:p>
          <a:p>
            <a:pPr marL="342900" indent="-342900"/>
            <a:r>
              <a:rPr lang="ru-RU" sz="1600" b="1" i="1" dirty="0"/>
              <a:t>      </a:t>
            </a:r>
            <a:r>
              <a:rPr lang="ru-RU" sz="1600" b="1" i="1" u="sng" dirty="0"/>
              <a:t>Аргументируем правомерность отказа в письменном ответе:</a:t>
            </a:r>
            <a:r>
              <a:rPr lang="ru-RU" sz="1600" i="1" dirty="0"/>
              <a:t> </a:t>
            </a:r>
            <a:endParaRPr lang="ru-RU" sz="1600" b="1" i="1" dirty="0">
              <a:ea typeface="Times New Roman"/>
              <a:cs typeface="Times New Roman"/>
            </a:endParaRPr>
          </a:p>
          <a:p>
            <a:pPr marL="342900" indent="-342900"/>
            <a:endParaRPr lang="ru-RU" sz="1600" dirty="0"/>
          </a:p>
          <a:p>
            <a:r>
              <a:rPr lang="ru-RU" sz="1600" dirty="0"/>
              <a:t> </a:t>
            </a:r>
            <a:endParaRPr lang="ru-RU" sz="1600" b="0" dirty="0"/>
          </a:p>
        </p:txBody>
      </p:sp>
    </p:spTree>
    <p:extLst>
      <p:ext uri="{BB962C8B-B14F-4D97-AF65-F5344CB8AC3E}">
        <p14:creationId xmlns:p14="http://schemas.microsoft.com/office/powerpoint/2010/main" val="38893937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36538" y="1870151"/>
            <a:ext cx="9485921" cy="4642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75896A5C-1EB4-EB80-DBC3-F2F1D0F71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016" y="142852"/>
            <a:ext cx="8571264" cy="703278"/>
          </a:xfrm>
          <a:solidFill>
            <a:srgbClr val="E5CDDE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ru-RU" sz="1800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Наиболее частые претензии и жалобы клиентов аптеки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B075000-730B-14C2-299C-F0F9D0268173}"/>
              </a:ext>
            </a:extLst>
          </p:cNvPr>
          <p:cNvSpPr txBox="1"/>
          <p:nvPr/>
        </p:nvSpPr>
        <p:spPr>
          <a:xfrm>
            <a:off x="246845" y="583305"/>
            <a:ext cx="8496944" cy="50013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ru-RU" sz="1600" i="1" dirty="0"/>
          </a:p>
          <a:p>
            <a:endParaRPr lang="ru-RU" sz="1600" i="1" dirty="0"/>
          </a:p>
          <a:p>
            <a:endParaRPr lang="ru-RU" sz="1600" dirty="0"/>
          </a:p>
          <a:p>
            <a:pPr marL="342900" indent="-342900"/>
            <a:endParaRPr lang="ru-RU" sz="1600" b="1" dirty="0"/>
          </a:p>
          <a:p>
            <a:pPr marL="342900" indent="-342900"/>
            <a:endParaRPr lang="ru-RU" sz="1600" i="1" dirty="0"/>
          </a:p>
          <a:p>
            <a:endParaRPr lang="ru-RU" sz="1600" i="1" dirty="0"/>
          </a:p>
          <a:p>
            <a:endParaRPr lang="ru-RU" sz="1600" dirty="0"/>
          </a:p>
          <a:p>
            <a:r>
              <a:rPr lang="ru-RU" sz="1600" dirty="0"/>
              <a:t> </a:t>
            </a:r>
          </a:p>
          <a:p>
            <a:endParaRPr lang="ru-RU" sz="1600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pPr lvl="0" algn="ctr"/>
            <a:endParaRPr lang="ru-RU" b="1" dirty="0"/>
          </a:p>
          <a:p>
            <a:pPr lvl="0"/>
            <a:endParaRPr lang="ru-RU" sz="1500" dirty="0"/>
          </a:p>
          <a:p>
            <a:endParaRPr lang="ru-RU" sz="1400" dirty="0"/>
          </a:p>
        </p:txBody>
      </p:sp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64288" y="6021288"/>
            <a:ext cx="1859469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2071670" y="3643314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55862" y="587525"/>
            <a:ext cx="850112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600" b="1" dirty="0">
              <a:solidFill>
                <a:srgbClr val="FF0000"/>
              </a:solidFill>
            </a:endParaRPr>
          </a:p>
          <a:p>
            <a:pPr algn="ctr"/>
            <a:r>
              <a:rPr lang="en-US" sz="1600" b="1" dirty="0">
                <a:solidFill>
                  <a:srgbClr val="FF0000"/>
                </a:solidFill>
              </a:rPr>
              <a:t>II</a:t>
            </a:r>
            <a:r>
              <a:rPr lang="ru-RU" sz="1600" b="1" dirty="0">
                <a:solidFill>
                  <a:srgbClr val="FF0000"/>
                </a:solidFill>
              </a:rPr>
              <a:t>. Не влекут значительных правовых последствий:</a:t>
            </a:r>
          </a:p>
          <a:p>
            <a:pPr algn="ctr"/>
            <a:endParaRPr lang="ru-RU" sz="800" b="1" dirty="0">
              <a:solidFill>
                <a:srgbClr val="FF0000"/>
              </a:solidFill>
            </a:endParaRPr>
          </a:p>
          <a:p>
            <a:pPr marL="342900" indent="-342900"/>
            <a:r>
              <a:rPr lang="ru-RU" sz="1600" b="1" dirty="0"/>
              <a:t>5. Потребителю отказали в отпуске рецептурного ЛП (бланк 148-й формы заполнен с нарушениями). </a:t>
            </a:r>
            <a:r>
              <a:rPr lang="ru-RU" sz="1600" b="1" i="1" u="sng" dirty="0"/>
              <a:t>Аргументируем правомерность отказа.</a:t>
            </a:r>
            <a:r>
              <a:rPr lang="ru-RU" sz="1600" dirty="0"/>
              <a:t> </a:t>
            </a:r>
            <a:endParaRPr lang="ru-RU" sz="1600" b="0" dirty="0"/>
          </a:p>
        </p:txBody>
      </p:sp>
    </p:spTree>
    <p:extLst>
      <p:ext uri="{BB962C8B-B14F-4D97-AF65-F5344CB8AC3E}">
        <p14:creationId xmlns:p14="http://schemas.microsoft.com/office/powerpoint/2010/main" val="38893937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75896A5C-1EB4-EB80-DBC3-F2F1D0F71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016" y="142852"/>
            <a:ext cx="8571264" cy="703278"/>
          </a:xfrm>
          <a:solidFill>
            <a:srgbClr val="E5CDDE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ru-RU" sz="1800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Наиболее частые претензии и жалобы клиентов аптеки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B075000-730B-14C2-299C-F0F9D0268173}"/>
              </a:ext>
            </a:extLst>
          </p:cNvPr>
          <p:cNvSpPr txBox="1"/>
          <p:nvPr/>
        </p:nvSpPr>
        <p:spPr>
          <a:xfrm>
            <a:off x="251520" y="785795"/>
            <a:ext cx="8496944" cy="50013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ru-RU" sz="1600" i="1" dirty="0"/>
          </a:p>
          <a:p>
            <a:endParaRPr lang="ru-RU" sz="1600" i="1" dirty="0"/>
          </a:p>
          <a:p>
            <a:endParaRPr lang="ru-RU" sz="1600" dirty="0"/>
          </a:p>
          <a:p>
            <a:pPr marL="342900" indent="-342900"/>
            <a:endParaRPr lang="ru-RU" sz="1600" b="1" dirty="0"/>
          </a:p>
          <a:p>
            <a:pPr marL="342900" indent="-342900"/>
            <a:endParaRPr lang="ru-RU" sz="1600" i="1" dirty="0"/>
          </a:p>
          <a:p>
            <a:endParaRPr lang="ru-RU" sz="1600" i="1" dirty="0"/>
          </a:p>
          <a:p>
            <a:endParaRPr lang="ru-RU" sz="1600" dirty="0"/>
          </a:p>
          <a:p>
            <a:r>
              <a:rPr lang="ru-RU" sz="1600" dirty="0"/>
              <a:t> </a:t>
            </a:r>
          </a:p>
          <a:p>
            <a:endParaRPr lang="ru-RU" sz="1600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pPr lvl="0" algn="ctr"/>
            <a:endParaRPr lang="ru-RU" b="1" dirty="0"/>
          </a:p>
          <a:p>
            <a:pPr lvl="0"/>
            <a:endParaRPr lang="ru-RU" sz="1500" dirty="0"/>
          </a:p>
          <a:p>
            <a:endParaRPr lang="ru-RU" sz="1400" dirty="0"/>
          </a:p>
        </p:txBody>
      </p:sp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6021288"/>
            <a:ext cx="1859469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2071670" y="3643314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57158" y="571480"/>
            <a:ext cx="8501122" cy="72327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600" b="1" dirty="0">
              <a:solidFill>
                <a:srgbClr val="FF0000"/>
              </a:solidFill>
            </a:endParaRPr>
          </a:p>
          <a:p>
            <a:pPr algn="ctr"/>
            <a:r>
              <a:rPr lang="en-US" sz="1600" b="1" dirty="0">
                <a:solidFill>
                  <a:srgbClr val="FF0000"/>
                </a:solidFill>
              </a:rPr>
              <a:t>II</a:t>
            </a:r>
            <a:r>
              <a:rPr lang="ru-RU" sz="1600" b="1" dirty="0">
                <a:solidFill>
                  <a:srgbClr val="FF0000"/>
                </a:solidFill>
              </a:rPr>
              <a:t>. Не влекут значительных правовых последствий:</a:t>
            </a:r>
          </a:p>
          <a:p>
            <a:pPr algn="ctr"/>
            <a:endParaRPr lang="ru-RU" sz="800" b="1" dirty="0">
              <a:solidFill>
                <a:srgbClr val="FF0000"/>
              </a:solidFill>
            </a:endParaRPr>
          </a:p>
          <a:p>
            <a:pPr marL="342900" indent="-342900"/>
            <a:r>
              <a:rPr lang="ru-RU" sz="1600" b="1" dirty="0"/>
              <a:t>6. Потребителю отказали в возврате ЛП или МИ надлежащего качества</a:t>
            </a:r>
          </a:p>
          <a:p>
            <a:r>
              <a:rPr lang="ru-RU" sz="1600" b="1" i="1" dirty="0"/>
              <a:t>         </a:t>
            </a:r>
            <a:r>
              <a:rPr lang="ru-RU" sz="1600" b="1" i="1" u="sng" dirty="0"/>
              <a:t>Рекомендация по ответу </a:t>
            </a:r>
            <a:r>
              <a:rPr lang="ru-RU" sz="1600" i="1" u="sng" dirty="0"/>
              <a:t>(даже если только что пробили чек):</a:t>
            </a:r>
          </a:p>
          <a:p>
            <a:r>
              <a:rPr lang="ru-RU" sz="1600" dirty="0"/>
              <a:t>         «В соответствии с п. 1 Перечня непродовольственных товаров надлежащего качества, не подлежащих обмену, утвержденного Постановлением Правительства РФ от 31.12.2020 № 2463, </a:t>
            </a:r>
            <a:r>
              <a:rPr lang="ru-RU" sz="1600" b="1" i="1" dirty="0"/>
              <a:t>не подлежат обмену</a:t>
            </a:r>
            <a:r>
              <a:rPr lang="ru-RU" sz="1600" i="1" dirty="0"/>
              <a:t> </a:t>
            </a:r>
            <a:r>
              <a:rPr lang="ru-RU" sz="1600" b="1" i="1" dirty="0"/>
              <a:t>и возврату товары для профилактики и лечения заболеваний в домашних условиях </a:t>
            </a:r>
            <a:r>
              <a:rPr lang="ru-RU" sz="1600" i="1" dirty="0"/>
              <a:t>(предметы санитарии и гигиены; </a:t>
            </a:r>
            <a:r>
              <a:rPr lang="ru-RU" sz="1600" i="1" u="sng" dirty="0"/>
              <a:t>медицинские изделия</a:t>
            </a:r>
            <a:r>
              <a:rPr lang="ru-RU" sz="1600" i="1" dirty="0"/>
              <a:t>; средства гигиены полости рта; линзы очковые; предметы по уходу за детьми), </a:t>
            </a:r>
            <a:r>
              <a:rPr lang="ru-RU" sz="1600" i="1" u="sng" dirty="0"/>
              <a:t>лекарственные препараты</a:t>
            </a:r>
            <a:r>
              <a:rPr lang="ru-RU" sz="1600" i="1" dirty="0"/>
              <a:t>. </a:t>
            </a:r>
            <a:endParaRPr lang="ru-RU" sz="1600" dirty="0"/>
          </a:p>
          <a:p>
            <a:r>
              <a:rPr lang="ru-RU" sz="1600" dirty="0"/>
              <a:t>         </a:t>
            </a:r>
            <a:r>
              <a:rPr lang="ru-RU" sz="1600" u="sng" dirty="0"/>
              <a:t>Таким образом, качественные лекарственные препараты и медицинские изделия не могут быть возвращены в аптеку после совершения покупки (пробития кассового чека)».</a:t>
            </a:r>
          </a:p>
          <a:p>
            <a:r>
              <a:rPr lang="ru-RU" sz="800" dirty="0"/>
              <a:t> </a:t>
            </a:r>
          </a:p>
          <a:p>
            <a:r>
              <a:rPr lang="ru-RU" sz="1600" b="1" dirty="0"/>
              <a:t>7. Потребителю отказали в возврате БАД надлежащего качества. </a:t>
            </a:r>
          </a:p>
          <a:p>
            <a:r>
              <a:rPr lang="ru-RU" sz="1600" b="1" i="1" dirty="0"/>
              <a:t>         </a:t>
            </a:r>
            <a:r>
              <a:rPr lang="ru-RU" sz="1600" b="1" i="1" u="sng" dirty="0"/>
              <a:t>Рекомендация по ответу:</a:t>
            </a:r>
            <a:r>
              <a:rPr lang="ru-RU" sz="1600" b="1" i="1" dirty="0"/>
              <a:t>  </a:t>
            </a:r>
          </a:p>
          <a:p>
            <a:r>
              <a:rPr lang="ru-RU" sz="1600" dirty="0"/>
              <a:t>         «В соответствии с п. 4  Технического регламента Таможенного союза «О безопасности пищевой продукции» (ТР ТС 021/2011), утвержденного Решением Комиссии Таможенного союза от 09.12.2011 № 880, </a:t>
            </a:r>
            <a:r>
              <a:rPr lang="ru-RU" sz="1600" b="1" dirty="0"/>
              <a:t>биологически активные добавки к пище (БАД)</a:t>
            </a:r>
            <a:r>
              <a:rPr lang="ru-RU" sz="1600" dirty="0"/>
              <a:t> </a:t>
            </a:r>
            <a:r>
              <a:rPr lang="ru-RU" sz="1600" b="1" dirty="0"/>
              <a:t>относятся к пищевой продукции.  </a:t>
            </a:r>
            <a:r>
              <a:rPr lang="ru-RU" sz="1600" dirty="0"/>
              <a:t>Статьей 25 Закона РФ «О защите прав потребителей» </a:t>
            </a:r>
            <a:r>
              <a:rPr lang="ru-RU" sz="1600" b="1" dirty="0"/>
              <a:t>установлено право потребителя на обмен только</a:t>
            </a:r>
            <a:r>
              <a:rPr lang="ru-RU" sz="1600" dirty="0"/>
              <a:t> </a:t>
            </a:r>
            <a:r>
              <a:rPr lang="ru-RU" sz="1600" b="1" u="sng" dirty="0"/>
              <a:t>непродовольственного товара</a:t>
            </a:r>
            <a:r>
              <a:rPr lang="ru-RU" sz="1600" dirty="0"/>
              <a:t> </a:t>
            </a:r>
            <a:r>
              <a:rPr lang="ru-RU" sz="1600" b="1" dirty="0"/>
              <a:t>надлежащего качества </a:t>
            </a:r>
            <a:r>
              <a:rPr lang="ru-RU" sz="1600" dirty="0"/>
              <a:t>на аналогичный товар у продавца, у которого этот товар был приобретен, если указанный товар не подошел по форме, габаритам, фасону, расцветке, размеру или комплектации. </a:t>
            </a:r>
          </a:p>
          <a:p>
            <a:r>
              <a:rPr lang="ru-RU" sz="1600" i="1" dirty="0"/>
              <a:t>        </a:t>
            </a:r>
            <a:r>
              <a:rPr lang="ru-RU" sz="1600" u="sng" dirty="0"/>
              <a:t>Право потребителя на обмен или возврат продовольственного товара</a:t>
            </a:r>
          </a:p>
          <a:p>
            <a:r>
              <a:rPr lang="ru-RU" sz="1600" u="sng" dirty="0"/>
              <a:t> надлежащего качества действующим законодательством не установлено</a:t>
            </a:r>
            <a:r>
              <a:rPr lang="ru-RU" sz="1600" dirty="0"/>
              <a:t>».</a:t>
            </a:r>
          </a:p>
          <a:p>
            <a:endParaRPr lang="ru-RU" sz="1600" b="1" u="sng" dirty="0"/>
          </a:p>
          <a:p>
            <a:endParaRPr lang="ru-RU" sz="1600" b="1" dirty="0">
              <a:ea typeface="Times New Roman"/>
              <a:cs typeface="Times New Roman"/>
            </a:endParaRPr>
          </a:p>
          <a:p>
            <a:pPr marL="342900" indent="-342900"/>
            <a:endParaRPr lang="ru-RU" sz="1600" dirty="0"/>
          </a:p>
          <a:p>
            <a:r>
              <a:rPr lang="ru-RU" sz="1600" dirty="0"/>
              <a:t> </a:t>
            </a:r>
            <a:endParaRPr lang="ru-RU" sz="1600" b="0" dirty="0"/>
          </a:p>
        </p:txBody>
      </p:sp>
    </p:spTree>
    <p:extLst>
      <p:ext uri="{BB962C8B-B14F-4D97-AF65-F5344CB8AC3E}">
        <p14:creationId xmlns:p14="http://schemas.microsoft.com/office/powerpoint/2010/main" val="38893937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75896A5C-1EB4-EB80-DBC3-F2F1D0F71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016" y="142852"/>
            <a:ext cx="8571264" cy="703278"/>
          </a:xfrm>
          <a:solidFill>
            <a:srgbClr val="E5CDDE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ru-RU" sz="1800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Общие рекомендации по рассмотрению жалоб и претензий в аптеке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B075000-730B-14C2-299C-F0F9D0268173}"/>
              </a:ext>
            </a:extLst>
          </p:cNvPr>
          <p:cNvSpPr txBox="1"/>
          <p:nvPr/>
        </p:nvSpPr>
        <p:spPr>
          <a:xfrm>
            <a:off x="251520" y="785795"/>
            <a:ext cx="8496944" cy="50013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ru-RU" sz="1600" i="1" dirty="0"/>
          </a:p>
          <a:p>
            <a:endParaRPr lang="ru-RU" sz="1600" i="1" dirty="0"/>
          </a:p>
          <a:p>
            <a:endParaRPr lang="ru-RU" sz="1600" dirty="0"/>
          </a:p>
          <a:p>
            <a:pPr marL="342900" indent="-342900"/>
            <a:endParaRPr lang="ru-RU" sz="1600" b="1" dirty="0"/>
          </a:p>
          <a:p>
            <a:pPr marL="342900" indent="-342900"/>
            <a:endParaRPr lang="ru-RU" sz="1600" i="1" dirty="0"/>
          </a:p>
          <a:p>
            <a:endParaRPr lang="ru-RU" sz="1600" i="1" dirty="0"/>
          </a:p>
          <a:p>
            <a:endParaRPr lang="ru-RU" sz="1600" dirty="0"/>
          </a:p>
          <a:p>
            <a:r>
              <a:rPr lang="ru-RU" sz="1600" dirty="0"/>
              <a:t> </a:t>
            </a:r>
          </a:p>
          <a:p>
            <a:endParaRPr lang="ru-RU" sz="1600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pPr lvl="0" algn="ctr"/>
            <a:endParaRPr lang="ru-RU" b="1" dirty="0"/>
          </a:p>
          <a:p>
            <a:pPr lvl="0"/>
            <a:endParaRPr lang="ru-RU" sz="1500" dirty="0"/>
          </a:p>
          <a:p>
            <a:endParaRPr lang="ru-RU" sz="1400" dirty="0"/>
          </a:p>
        </p:txBody>
      </p:sp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6021288"/>
            <a:ext cx="1859469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2071670" y="3643314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57158" y="785794"/>
            <a:ext cx="8501122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600" b="1" dirty="0">
              <a:solidFill>
                <a:srgbClr val="FF0000"/>
              </a:solidFill>
            </a:endParaRPr>
          </a:p>
          <a:p>
            <a:pPr marL="342900" indent="-342900">
              <a:buAutoNum type="arabicPeriod"/>
            </a:pPr>
            <a:r>
              <a:rPr lang="ru-RU" sz="1600" b="1" dirty="0"/>
              <a:t>Принять меры организационного и технического характера: </a:t>
            </a:r>
          </a:p>
          <a:p>
            <a:pPr marL="342900" indent="-342900">
              <a:buFontTx/>
              <a:buChar char="-"/>
            </a:pPr>
            <a:r>
              <a:rPr lang="ru-RU" sz="1600" b="1" u="sng" dirty="0"/>
              <a:t>ознакомление персонала с нормативной базой</a:t>
            </a:r>
            <a:r>
              <a:rPr lang="ru-RU" sz="1600" u="sng" dirty="0"/>
              <a:t>, стандартными операционными процедурами (СОП) и стандартами обслуживания</a:t>
            </a:r>
            <a:r>
              <a:rPr lang="ru-RU" sz="1600" dirty="0"/>
              <a:t>; </a:t>
            </a:r>
          </a:p>
          <a:p>
            <a:pPr marL="342900" indent="-342900">
              <a:buFontTx/>
              <a:buChar char="-"/>
            </a:pPr>
            <a:r>
              <a:rPr lang="ru-RU" sz="1600" b="1" u="sng" dirty="0"/>
              <a:t>периодическое обновление знаний</a:t>
            </a:r>
            <a:r>
              <a:rPr lang="ru-RU" sz="1600" u="sng" dirty="0"/>
              <a:t>;</a:t>
            </a:r>
          </a:p>
          <a:p>
            <a:pPr marL="342900" indent="-342900">
              <a:buFontTx/>
              <a:buChar char="-"/>
            </a:pPr>
            <a:r>
              <a:rPr lang="ru-RU" sz="1600" b="1" u="sng" dirty="0"/>
              <a:t>установка системы видеонаблюдения с целью контроля процесса реализации товаров </a:t>
            </a:r>
            <a:r>
              <a:rPr lang="ru-RU" sz="1600" dirty="0"/>
              <a:t>(помогает отсеять большинство необоснованных претензий и жалоб, аргументировать ответ потребителю и помочь работникам «первого стола»);</a:t>
            </a:r>
          </a:p>
          <a:p>
            <a:pPr marL="342900" indent="-342900">
              <a:buFontTx/>
              <a:buChar char="-"/>
            </a:pPr>
            <a:r>
              <a:rPr lang="ru-RU" sz="1600" b="1" u="sng" dirty="0"/>
              <a:t>назначение ответственных лиц по рассмотрению обращений потребителей</a:t>
            </a:r>
            <a:r>
              <a:rPr lang="ru-RU" sz="1600" dirty="0"/>
              <a:t>;</a:t>
            </a:r>
          </a:p>
          <a:p>
            <a:pPr marL="342900" indent="-342900">
              <a:buFontTx/>
              <a:buChar char="-"/>
            </a:pPr>
            <a:r>
              <a:rPr lang="ru-RU" sz="1600" b="1" u="sng" dirty="0"/>
              <a:t>разработка типовых ответов и форм</a:t>
            </a:r>
            <a:r>
              <a:rPr lang="ru-RU" sz="1600" b="1" dirty="0"/>
              <a:t> </a:t>
            </a:r>
            <a:r>
              <a:rPr lang="ru-RU" sz="1600" dirty="0"/>
              <a:t>(если в организации нет штатного юриста)</a:t>
            </a:r>
          </a:p>
          <a:p>
            <a:pPr marL="342900" indent="-342900">
              <a:buFontTx/>
              <a:buChar char="-"/>
            </a:pPr>
            <a:r>
              <a:rPr lang="ru-RU" sz="1600" b="1" u="sng" dirty="0"/>
              <a:t>отслеживание и постоянная работа с отзывами клиентов на </a:t>
            </a:r>
            <a:r>
              <a:rPr lang="ru-RU" sz="1600" b="1" u="sng" dirty="0" err="1"/>
              <a:t>геосервисах</a:t>
            </a:r>
            <a:r>
              <a:rPr lang="ru-RU" sz="1600" b="1" u="sng" dirty="0"/>
              <a:t> </a:t>
            </a:r>
            <a:r>
              <a:rPr lang="ru-RU" sz="1600" dirty="0"/>
              <a:t>(2ГИС, Яндекс и т.д.), а также </a:t>
            </a:r>
            <a:r>
              <a:rPr lang="ru-RU" sz="1600" u="sng" dirty="0"/>
              <a:t>на сайте аптечной организации </a:t>
            </a:r>
            <a:r>
              <a:rPr lang="ru-RU" sz="1600" dirty="0"/>
              <a:t>(при наличии).</a:t>
            </a:r>
          </a:p>
          <a:p>
            <a:pPr marL="342900" indent="-342900"/>
            <a:endParaRPr lang="ru-RU" sz="1600" dirty="0"/>
          </a:p>
          <a:p>
            <a:pPr marL="342900" indent="-342900"/>
            <a:r>
              <a:rPr lang="ru-RU" sz="1600" b="1" dirty="0"/>
              <a:t>2.    Проводить проверку по каждому обращению, включающую: </a:t>
            </a:r>
          </a:p>
          <a:p>
            <a:pPr marL="342900" indent="-342900">
              <a:buFontTx/>
              <a:buChar char="-"/>
            </a:pPr>
            <a:r>
              <a:rPr lang="ru-RU" sz="1600" u="sng" dirty="0"/>
              <a:t>затребование объяснений сотрудников</a:t>
            </a:r>
            <a:r>
              <a:rPr lang="ru-RU" sz="1600" dirty="0"/>
              <a:t>;</a:t>
            </a:r>
          </a:p>
          <a:p>
            <a:pPr marL="342900" indent="-342900">
              <a:buFontTx/>
              <a:buChar char="-"/>
            </a:pPr>
            <a:r>
              <a:rPr lang="ru-RU" sz="1600" u="sng" dirty="0"/>
              <a:t>просмотр и архивирование записи с камеры видеонаблюдения</a:t>
            </a:r>
            <a:r>
              <a:rPr lang="ru-RU" sz="1600" dirty="0"/>
              <a:t> (на случай развития конфликта);</a:t>
            </a:r>
          </a:p>
          <a:p>
            <a:pPr marL="342900" indent="-342900">
              <a:buFontTx/>
              <a:buChar char="-"/>
            </a:pPr>
            <a:r>
              <a:rPr lang="ru-RU" sz="1600" u="sng" dirty="0"/>
              <a:t>своевременное удовлетворение требований потребителя, если претензия обоснованная;</a:t>
            </a:r>
          </a:p>
          <a:p>
            <a:pPr marL="342900" indent="-342900">
              <a:buFontTx/>
              <a:buChar char="-"/>
            </a:pPr>
            <a:r>
              <a:rPr lang="ru-RU" sz="1600" u="sng" dirty="0"/>
              <a:t>Направление письменного ответа на обращение </a:t>
            </a:r>
            <a:r>
              <a:rPr lang="ru-RU" sz="1600" dirty="0"/>
              <a:t>(независимо от его обоснованности).</a:t>
            </a:r>
          </a:p>
          <a:p>
            <a:pPr marL="342900" indent="-342900"/>
            <a:endParaRPr lang="ru-RU" sz="1600" u="sng" dirty="0"/>
          </a:p>
          <a:p>
            <a:pPr marL="342900" indent="-342900">
              <a:buFontTx/>
              <a:buAutoNum type="arabicPeriod" startAt="3"/>
            </a:pPr>
            <a:r>
              <a:rPr lang="ru-RU" sz="1600" b="1" dirty="0"/>
              <a:t>Предлагать клиенту указать электронный адрес для ответа </a:t>
            </a:r>
            <a:r>
              <a:rPr lang="ru-RU" sz="1600" dirty="0"/>
              <a:t>(это снизит материальные и временные затраты на работу с обращениями). </a:t>
            </a:r>
          </a:p>
          <a:p>
            <a:pPr marL="342900" indent="-342900">
              <a:buFontTx/>
              <a:buAutoNum type="arabicPeriod" startAt="3"/>
            </a:pPr>
            <a:endParaRPr lang="ru-RU" sz="1600" dirty="0"/>
          </a:p>
          <a:p>
            <a:r>
              <a:rPr lang="ru-RU" sz="1600" b="1" dirty="0"/>
              <a:t>        Анонимные обращения рассмотрению не подлежат! </a:t>
            </a:r>
            <a:endParaRPr lang="ru-RU" sz="1600" dirty="0"/>
          </a:p>
          <a:p>
            <a:pPr marL="342900" indent="-342900"/>
            <a:endParaRPr lang="ru-RU" sz="1600" dirty="0"/>
          </a:p>
          <a:p>
            <a:pPr marL="342900" indent="-342900"/>
            <a:endParaRPr lang="ru-RU" sz="1600" b="1" dirty="0"/>
          </a:p>
          <a:p>
            <a:pPr marL="342900" indent="-342900"/>
            <a:endParaRPr lang="ru-RU" sz="1600" b="1" dirty="0"/>
          </a:p>
          <a:p>
            <a:endParaRPr lang="ru-RU" sz="1600" b="1" dirty="0">
              <a:ea typeface="Times New Roman"/>
              <a:cs typeface="Times New Roman"/>
            </a:endParaRPr>
          </a:p>
          <a:p>
            <a:pPr marL="342900" indent="-342900"/>
            <a:endParaRPr lang="ru-RU" sz="1600" dirty="0"/>
          </a:p>
          <a:p>
            <a:r>
              <a:rPr lang="ru-RU" sz="1600" dirty="0"/>
              <a:t> </a:t>
            </a:r>
            <a:endParaRPr lang="ru-RU" sz="1600" b="0" dirty="0"/>
          </a:p>
        </p:txBody>
      </p:sp>
    </p:spTree>
    <p:extLst>
      <p:ext uri="{BB962C8B-B14F-4D97-AF65-F5344CB8AC3E}">
        <p14:creationId xmlns:p14="http://schemas.microsoft.com/office/powerpoint/2010/main" val="38893937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75896A5C-1EB4-EB80-DBC3-F2F1D0F71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016" y="142852"/>
            <a:ext cx="8571264" cy="703278"/>
          </a:xfrm>
          <a:solidFill>
            <a:srgbClr val="E5CDDE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ru-RU" sz="1800" b="1" dirty="0">
                <a:solidFill>
                  <a:srgbClr val="660066"/>
                </a:solidFill>
                <a:latin typeface="Times New Roman" pitchFamily="18" charset="0"/>
              </a:rPr>
              <a:t>Распространенные ошибки фармспециалистов и способы их предотвращения</a:t>
            </a:r>
            <a:endParaRPr lang="ru-RU" sz="1800" b="1" dirty="0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B075000-730B-14C2-299C-F0F9D0268173}"/>
              </a:ext>
            </a:extLst>
          </p:cNvPr>
          <p:cNvSpPr txBox="1"/>
          <p:nvPr/>
        </p:nvSpPr>
        <p:spPr>
          <a:xfrm>
            <a:off x="251520" y="785795"/>
            <a:ext cx="8496944" cy="50013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ru-RU" sz="1600" i="1" dirty="0"/>
          </a:p>
          <a:p>
            <a:endParaRPr lang="ru-RU" sz="1600" i="1" dirty="0"/>
          </a:p>
          <a:p>
            <a:endParaRPr lang="ru-RU" sz="1600" dirty="0"/>
          </a:p>
          <a:p>
            <a:pPr marL="342900" indent="-342900"/>
            <a:endParaRPr lang="ru-RU" sz="1600" b="1" dirty="0"/>
          </a:p>
          <a:p>
            <a:pPr marL="342900" indent="-342900"/>
            <a:endParaRPr lang="ru-RU" sz="1600" i="1" dirty="0"/>
          </a:p>
          <a:p>
            <a:endParaRPr lang="ru-RU" sz="1600" i="1" dirty="0"/>
          </a:p>
          <a:p>
            <a:endParaRPr lang="ru-RU" sz="1600" dirty="0"/>
          </a:p>
          <a:p>
            <a:r>
              <a:rPr lang="ru-RU" sz="1600" dirty="0"/>
              <a:t> </a:t>
            </a:r>
          </a:p>
          <a:p>
            <a:endParaRPr lang="ru-RU" sz="1600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pPr lvl="0" algn="ctr"/>
            <a:endParaRPr lang="ru-RU" b="1" dirty="0"/>
          </a:p>
          <a:p>
            <a:pPr lvl="0"/>
            <a:endParaRPr lang="ru-RU" sz="1500" dirty="0"/>
          </a:p>
          <a:p>
            <a:endParaRPr lang="ru-RU" sz="1400" dirty="0"/>
          </a:p>
        </p:txBody>
      </p:sp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6021288"/>
            <a:ext cx="1859469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2071670" y="3643314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57158" y="928670"/>
            <a:ext cx="8501122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/>
              <a:t>По оценкам экспертов, абсолютное большинство медицинских ошибок, </a:t>
            </a:r>
            <a:r>
              <a:rPr lang="ru-RU" sz="1600" b="1" u="sng" dirty="0"/>
              <a:t>к которым относится неверный отпуск препаратов в аптеках, </a:t>
            </a:r>
            <a:r>
              <a:rPr lang="ru-RU" sz="1600" b="1" dirty="0"/>
              <a:t>способно наносить легкий или умеренный вред здоровью пациентов.</a:t>
            </a:r>
            <a:endParaRPr lang="ru-RU" sz="1600" dirty="0"/>
          </a:p>
          <a:p>
            <a:r>
              <a:rPr lang="ru-RU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Распространенные ошибки фармацевтов </a:t>
            </a:r>
            <a:r>
              <a:rPr lang="ru-RU" sz="1600" i="1" dirty="0"/>
              <a:t>(</a:t>
            </a:r>
            <a:r>
              <a:rPr lang="ru-RU" sz="1600" i="1" u="sng" dirty="0"/>
              <a:t>по данным Национальной фармацевтической ассоциации Великобритании):</a:t>
            </a:r>
          </a:p>
          <a:p>
            <a:pPr lvl="0">
              <a:buFont typeface="Arial" pitchFamily="34" charset="0"/>
              <a:buChar char="•"/>
            </a:pPr>
            <a:r>
              <a:rPr lang="ru-RU" sz="1600" dirty="0"/>
              <a:t>  отпуск неправильного препарата – 32%</a:t>
            </a:r>
          </a:p>
          <a:p>
            <a:pPr lvl="0">
              <a:buFont typeface="Arial" pitchFamily="34" charset="0"/>
              <a:buChar char="•"/>
            </a:pPr>
            <a:r>
              <a:rPr lang="ru-RU" sz="1600" dirty="0"/>
              <a:t>  неверная дозировка – 23%</a:t>
            </a:r>
          </a:p>
          <a:p>
            <a:pPr lvl="0">
              <a:buFont typeface="Arial" pitchFamily="34" charset="0"/>
              <a:buChar char="•"/>
            </a:pPr>
            <a:r>
              <a:rPr lang="ru-RU" sz="1600" dirty="0"/>
              <a:t>  непереносимость препарата пациентом – 19%</a:t>
            </a:r>
          </a:p>
          <a:p>
            <a:pPr lvl="0">
              <a:buFont typeface="Arial" pitchFamily="34" charset="0"/>
              <a:buChar char="•"/>
            </a:pPr>
            <a:r>
              <a:rPr lang="ru-RU" sz="1600" dirty="0"/>
              <a:t>  ошибки при доставке препаратов – 10%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/>
              <a:t>  остальные ошибки – 13%. </a:t>
            </a:r>
          </a:p>
          <a:p>
            <a:endParaRPr lang="ru-RU" sz="1600" b="1" dirty="0"/>
          </a:p>
          <a:p>
            <a:r>
              <a:rPr lang="ru-RU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ОШИБКА 1: Выбор неверного препарата при вводе наименования в базу данных</a:t>
            </a:r>
            <a:br>
              <a:rPr lang="ru-RU" sz="1600" dirty="0"/>
            </a:br>
            <a:r>
              <a:rPr lang="ru-RU" sz="1600" dirty="0" err="1"/>
              <a:t>Первостольники</a:t>
            </a:r>
            <a:r>
              <a:rPr lang="ru-RU" sz="1600" dirty="0"/>
              <a:t> нередко стараются сделать все как можно быстрее, и, набирая первые буквы препарата, могут выбрать не то название, а очень похожее на искомое. </a:t>
            </a:r>
          </a:p>
          <a:p>
            <a:r>
              <a:rPr lang="ru-RU" sz="1600" dirty="0"/>
              <a:t>Борная мазь – бороментол, </a:t>
            </a:r>
            <a:r>
              <a:rPr lang="ru-RU" sz="1600" dirty="0" err="1"/>
              <a:t>Домстал</a:t>
            </a:r>
            <a:r>
              <a:rPr lang="ru-RU" sz="1600" dirty="0"/>
              <a:t>® – </a:t>
            </a:r>
            <a:r>
              <a:rPr lang="ru-RU" sz="1600" dirty="0" err="1"/>
              <a:t>домперидон</a:t>
            </a:r>
            <a:r>
              <a:rPr lang="ru-RU" sz="1600" dirty="0"/>
              <a:t>, Кларитин® – </a:t>
            </a:r>
            <a:r>
              <a:rPr lang="ru-RU" sz="1600" dirty="0" err="1"/>
              <a:t>кларитромицин</a:t>
            </a:r>
            <a:r>
              <a:rPr lang="ru-RU" sz="1600" dirty="0"/>
              <a:t>, </a:t>
            </a:r>
            <a:r>
              <a:rPr lang="ru-RU" sz="1600" dirty="0" err="1"/>
              <a:t>гидрохлортиазид</a:t>
            </a:r>
            <a:r>
              <a:rPr lang="ru-RU" sz="1600" dirty="0"/>
              <a:t> – </a:t>
            </a:r>
            <a:r>
              <a:rPr lang="ru-RU" sz="1600" dirty="0" err="1"/>
              <a:t>гидро­ксихлорохин</a:t>
            </a:r>
            <a:r>
              <a:rPr lang="ru-RU" sz="1600" dirty="0"/>
              <a:t> – примеров множество. </a:t>
            </a:r>
          </a:p>
          <a:p>
            <a:pPr lvl="0"/>
            <a:r>
              <a:rPr lang="ru-RU" sz="1600" b="1" dirty="0">
                <a:solidFill>
                  <a:srgbClr val="FF0000"/>
                </a:solidFill>
              </a:rPr>
              <a:t>Решение:</a:t>
            </a:r>
            <a:br>
              <a:rPr lang="ru-RU" sz="1600" dirty="0"/>
            </a:br>
            <a:r>
              <a:rPr lang="ru-RU" sz="1600" u="sng" dirty="0"/>
              <a:t>Введение </a:t>
            </a:r>
            <a:r>
              <a:rPr lang="ru-RU" sz="1600" b="1" u="sng" dirty="0"/>
              <a:t>полного наименования </a:t>
            </a:r>
            <a:r>
              <a:rPr lang="ru-RU" sz="1600" u="sng" dirty="0"/>
              <a:t>лекарственного препарата в базу данных при поиске</a:t>
            </a:r>
            <a:r>
              <a:rPr lang="ru-RU" sz="1600" dirty="0"/>
              <a:t>. </a:t>
            </a:r>
          </a:p>
          <a:p>
            <a:pPr lvl="0"/>
            <a:r>
              <a:rPr lang="ru-RU" sz="1600" dirty="0"/>
              <a:t>На самом деле экономия времени при сокращенном вводе довольно призрачна, а вот риск ошибок возрастает в разы!</a:t>
            </a:r>
          </a:p>
          <a:p>
            <a:pPr marL="342900" indent="-342900"/>
            <a:endParaRPr lang="ru-RU" sz="1600" dirty="0"/>
          </a:p>
          <a:p>
            <a:pPr marL="342900" indent="-342900"/>
            <a:endParaRPr lang="ru-RU" sz="1600" b="1" dirty="0"/>
          </a:p>
          <a:p>
            <a:pPr marL="342900" indent="-342900"/>
            <a:endParaRPr lang="ru-RU" sz="1600" b="1" dirty="0"/>
          </a:p>
          <a:p>
            <a:endParaRPr lang="ru-RU" sz="1600" b="1" dirty="0">
              <a:ea typeface="Times New Roman"/>
              <a:cs typeface="Times New Roman"/>
            </a:endParaRPr>
          </a:p>
          <a:p>
            <a:pPr marL="342900" indent="-342900"/>
            <a:endParaRPr lang="ru-RU" sz="1600" dirty="0"/>
          </a:p>
          <a:p>
            <a:r>
              <a:rPr lang="ru-RU" sz="1600" dirty="0"/>
              <a:t> </a:t>
            </a:r>
            <a:endParaRPr lang="ru-RU" sz="1600" b="0" dirty="0"/>
          </a:p>
        </p:txBody>
      </p:sp>
    </p:spTree>
    <p:extLst>
      <p:ext uri="{BB962C8B-B14F-4D97-AF65-F5344CB8AC3E}">
        <p14:creationId xmlns:p14="http://schemas.microsoft.com/office/powerpoint/2010/main" val="3889393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75896A5C-1EB4-EB80-DBC3-F2F1D0F71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016" y="142852"/>
            <a:ext cx="8571264" cy="703278"/>
          </a:xfrm>
          <a:solidFill>
            <a:srgbClr val="E5CDDE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ru-RU" sz="1800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Основные н</a:t>
            </a:r>
            <a:r>
              <a:rPr lang="ru-RU" sz="1800" b="1" i="0" dirty="0"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ормативно-правовые акты, </a:t>
            </a:r>
            <a:br>
              <a:rPr lang="ru-RU" sz="1800" b="1" i="0" dirty="0"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800" b="1" i="0" dirty="0">
                <a:solidFill>
                  <a:srgbClr val="660066"/>
                </a:solidFill>
                <a:effectLst/>
                <a:latin typeface="Times New Roman" pitchFamily="18" charset="0"/>
                <a:cs typeface="Times New Roman" pitchFamily="18" charset="0"/>
              </a:rPr>
              <a:t>регулирующие отношения аптеки, фармработника и потребителя </a:t>
            </a:r>
            <a:endParaRPr lang="ru-RU" sz="1600" b="1" dirty="0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B075000-730B-14C2-299C-F0F9D0268173}"/>
              </a:ext>
            </a:extLst>
          </p:cNvPr>
          <p:cNvSpPr txBox="1"/>
          <p:nvPr/>
        </p:nvSpPr>
        <p:spPr>
          <a:xfrm>
            <a:off x="389503" y="729626"/>
            <a:ext cx="8496944" cy="101155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sz="1600" b="1" dirty="0">
              <a:solidFill>
                <a:srgbClr val="FF0000"/>
              </a:solidFill>
            </a:endParaRPr>
          </a:p>
          <a:p>
            <a:pPr marL="342900" indent="-342900">
              <a:spcAft>
                <a:spcPts val="1000"/>
              </a:spcAft>
              <a:buFont typeface="+mj-lt"/>
              <a:buAutoNum type="arabicPeriod"/>
            </a:pPr>
            <a:r>
              <a:rPr lang="ru-RU" sz="1400" b="1" dirty="0"/>
              <a:t>Федеральный закон от </a:t>
            </a:r>
            <a:r>
              <a:rPr lang="en-US" sz="1400" b="1" dirty="0"/>
              <a:t>21.11.2011 N 323-</a:t>
            </a:r>
            <a:r>
              <a:rPr lang="ru-RU" sz="1400" b="1" dirty="0"/>
              <a:t>ФЗ «Об основах охраны здоровья граждан в Российской Федерации»</a:t>
            </a:r>
          </a:p>
          <a:p>
            <a:pPr marL="342900" indent="-342900">
              <a:spcAft>
                <a:spcPts val="1000"/>
              </a:spcAft>
              <a:buFont typeface="+mj-lt"/>
              <a:buAutoNum type="arabicPeriod"/>
            </a:pPr>
            <a:r>
              <a:rPr lang="ru-RU" sz="1400" b="1" dirty="0"/>
              <a:t>Федеральный закон от 12.04.2010 N 61-ФЗ «Об обращении лекарственных средств»</a:t>
            </a:r>
          </a:p>
          <a:p>
            <a:pPr marL="342900" indent="-342900">
              <a:spcAft>
                <a:spcPts val="1000"/>
              </a:spcAft>
              <a:buFont typeface="+mj-lt"/>
              <a:buAutoNum type="arabicPeriod"/>
            </a:pPr>
            <a:r>
              <a:rPr lang="ru-RU" sz="1400" b="1" dirty="0"/>
              <a:t>Закон РФ от 07.02.1992 N 2300-1 «О защите прав потребителей»</a:t>
            </a:r>
          </a:p>
          <a:p>
            <a:pPr marL="342900" indent="-342900">
              <a:spcAft>
                <a:spcPts val="1000"/>
              </a:spcAft>
              <a:buFont typeface="+mj-lt"/>
              <a:buAutoNum type="arabicPeriod"/>
            </a:pPr>
            <a:r>
              <a:rPr lang="ru-RU" sz="1400" b="1" dirty="0"/>
              <a:t>Постановление Правительства РФ от 31.12.2020 N 2463 «Об утверждении Правил продажи товаров по договору розничной купли-продажи</a:t>
            </a:r>
            <a:r>
              <a:rPr lang="ru-RU" sz="1400" dirty="0"/>
              <a:t>,… </a:t>
            </a:r>
            <a:r>
              <a:rPr lang="ru-RU" sz="1400" b="1" dirty="0"/>
              <a:t>перечня непродовольственных товаров надлежащего качества, не подлежащих обмену</a:t>
            </a:r>
            <a:r>
              <a:rPr lang="ru-RU" sz="1400" dirty="0"/>
              <a:t>»</a:t>
            </a:r>
          </a:p>
          <a:p>
            <a:pPr marL="342900" indent="-342900">
              <a:spcAft>
                <a:spcPts val="1000"/>
              </a:spcAft>
              <a:buFont typeface="+mj-lt"/>
              <a:buAutoNum type="arabicPeriod"/>
            </a:pPr>
            <a:r>
              <a:rPr lang="ru-RU" sz="1400" b="1" dirty="0"/>
              <a:t>Приказ Минздрава России от 29.04.2025 N 259н «Об утверждении Правил надлежащей аптечной практики лекарственных препаратов для медицинского применения»</a:t>
            </a:r>
          </a:p>
          <a:p>
            <a:pPr marL="342900" indent="-342900">
              <a:spcAft>
                <a:spcPts val="1000"/>
              </a:spcAft>
              <a:buFont typeface="+mj-lt"/>
              <a:buAutoNum type="arabicPeriod"/>
            </a:pPr>
            <a:r>
              <a:rPr lang="ru-RU" sz="1400" b="1" dirty="0"/>
              <a:t>Приказ Минздрава России от 07.03.2025 N 100н «Об утверждении Правил отпуска лекарственных препаратов для медицинского применения…, Правил отпуска НС и ПВ, Порядка отпуска ИБЛП» </a:t>
            </a:r>
            <a:r>
              <a:rPr lang="ru-RU" sz="1400" dirty="0"/>
              <a:t>(взамен Приказа от 24.11.2021 № 1093н)</a:t>
            </a:r>
          </a:p>
          <a:p>
            <a:pPr marL="342900" indent="-342900">
              <a:spcAft>
                <a:spcPts val="1000"/>
              </a:spcAft>
              <a:buFont typeface="+mj-lt"/>
              <a:buAutoNum type="arabicPeriod"/>
            </a:pPr>
            <a:r>
              <a:rPr lang="ru-RU" sz="1400" b="1" dirty="0"/>
              <a:t>Приказ Минздрава России от 24.11.2021 N 1094н "Об утверждении Порядка назначения лекарственных препаратов, форм рецептурных бланков на лекарственные препараты, Порядка оформления указанных бланков, их учета и хранения</a:t>
            </a:r>
            <a:r>
              <a:rPr lang="ru-RU" sz="1400" dirty="0"/>
              <a:t>, </a:t>
            </a:r>
            <a:r>
              <a:rPr lang="ru-RU" sz="1400" b="1" dirty="0"/>
              <a:t>форм бланков рецептов, содержащих назначение НС и ПВ</a:t>
            </a:r>
            <a:r>
              <a:rPr lang="ru-RU" sz="1400" dirty="0"/>
              <a:t>, Порядка их изготовления, распределения, регистрации, учета и хранения…" </a:t>
            </a:r>
          </a:p>
          <a:p>
            <a:pPr marL="342900" indent="-342900">
              <a:buAutoNum type="arabicPeriod" startAt="8"/>
            </a:pPr>
            <a:r>
              <a:rPr lang="ru-RU" sz="1400" b="1" dirty="0"/>
              <a:t>Профессиональные стандарты: </a:t>
            </a:r>
          </a:p>
          <a:p>
            <a:r>
              <a:rPr lang="ru-RU" sz="1400" b="1" dirty="0"/>
              <a:t>         - «Фармацевт» </a:t>
            </a:r>
            <a:r>
              <a:rPr lang="ru-RU" sz="1400" dirty="0"/>
              <a:t>(Приказ Минтруда России от 31.05.2021 N 349н)</a:t>
            </a:r>
          </a:p>
          <a:p>
            <a:r>
              <a:rPr lang="ru-RU" sz="1400" b="1" dirty="0">
                <a:latin typeface="+mj-lt"/>
              </a:rPr>
              <a:t>         - «Провизор» </a:t>
            </a:r>
            <a:r>
              <a:rPr lang="ru-RU" sz="1400" dirty="0"/>
              <a:t>(Приказ Минтруда России от 09.03.2016 N 91н)</a:t>
            </a:r>
          </a:p>
          <a:p>
            <a:r>
              <a:rPr lang="ru-RU" sz="1400" b="1" dirty="0"/>
              <a:t>         </a:t>
            </a:r>
            <a:r>
              <a:rPr lang="ru-RU" sz="1400" dirty="0">
                <a:latin typeface="+mj-lt"/>
              </a:rPr>
              <a:t>- </a:t>
            </a:r>
            <a:r>
              <a:rPr lang="ru-RU" sz="1400" b="1" dirty="0"/>
              <a:t>«Провизор-аналитик» </a:t>
            </a:r>
            <a:r>
              <a:rPr lang="ru-RU" sz="1400" dirty="0"/>
              <a:t>(Приказ Минтруда России от 22.05.2017 N 427н)</a:t>
            </a:r>
            <a:br>
              <a:rPr lang="ru-RU" sz="1400" dirty="0"/>
            </a:br>
            <a:r>
              <a:rPr lang="ru-RU" sz="1400" dirty="0"/>
              <a:t>         </a:t>
            </a:r>
            <a:r>
              <a:rPr lang="ru-RU" sz="1400" b="1" dirty="0"/>
              <a:t>- «Специалист в области управления фармацевтической деятельностью</a:t>
            </a:r>
            <a:r>
              <a:rPr lang="ru-RU" sz="1400" b="1" dirty="0">
                <a:latin typeface="+mj-lt"/>
              </a:rPr>
              <a:t>» </a:t>
            </a:r>
          </a:p>
          <a:p>
            <a:r>
              <a:rPr lang="ru-RU" sz="1400" b="1" dirty="0">
                <a:latin typeface="+mj-lt"/>
              </a:rPr>
              <a:t>            </a:t>
            </a:r>
            <a:r>
              <a:rPr lang="ru-RU" sz="1400" dirty="0">
                <a:latin typeface="+mj-lt"/>
              </a:rPr>
              <a:t>(Приказ Минтруда России от 22.05.2017 N 428н)</a:t>
            </a:r>
          </a:p>
          <a:p>
            <a:r>
              <a:rPr lang="ru-RU" sz="1400" dirty="0">
                <a:latin typeface="+mj-lt"/>
              </a:rPr>
              <a:t>         </a:t>
            </a:r>
            <a:endParaRPr lang="ru-RU" sz="1600" b="1" dirty="0">
              <a:solidFill>
                <a:srgbClr val="FF0000"/>
              </a:solidFill>
            </a:endParaRPr>
          </a:p>
          <a:p>
            <a:r>
              <a:rPr lang="ru-RU" sz="1600" b="1" dirty="0"/>
              <a:t> </a:t>
            </a:r>
            <a:endParaRPr lang="ru-RU" sz="1600" i="1" dirty="0"/>
          </a:p>
          <a:p>
            <a:endParaRPr lang="ru-RU" sz="1600" i="1" dirty="0"/>
          </a:p>
          <a:p>
            <a:endParaRPr lang="ru-RU" sz="1600" dirty="0"/>
          </a:p>
          <a:p>
            <a:r>
              <a:rPr lang="ru-RU" sz="1600" dirty="0"/>
              <a:t> </a:t>
            </a:r>
          </a:p>
          <a:p>
            <a:endParaRPr lang="ru-RU" sz="1600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pPr lvl="0" algn="ctr"/>
            <a:endParaRPr lang="ru-RU" b="1" dirty="0"/>
          </a:p>
          <a:p>
            <a:pPr lvl="0"/>
            <a:endParaRPr lang="ru-RU" sz="1500" dirty="0"/>
          </a:p>
          <a:p>
            <a:endParaRPr lang="ru-RU" sz="1400" dirty="0"/>
          </a:p>
        </p:txBody>
      </p:sp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72330" y="5786454"/>
            <a:ext cx="1859469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2071670" y="3643314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93937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75896A5C-1EB4-EB80-DBC3-F2F1D0F71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016" y="142852"/>
            <a:ext cx="8571264" cy="703278"/>
          </a:xfrm>
          <a:solidFill>
            <a:srgbClr val="E5CDDE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ru-RU" sz="1800" b="1" dirty="0">
                <a:solidFill>
                  <a:srgbClr val="660066"/>
                </a:solidFill>
                <a:latin typeface="Times New Roman" pitchFamily="18" charset="0"/>
              </a:rPr>
              <a:t>Распространенные ошибки фармспециалистов и способы их предотвращения</a:t>
            </a:r>
            <a:endParaRPr lang="ru-RU" sz="1800" b="1" dirty="0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B075000-730B-14C2-299C-F0F9D0268173}"/>
              </a:ext>
            </a:extLst>
          </p:cNvPr>
          <p:cNvSpPr txBox="1"/>
          <p:nvPr/>
        </p:nvSpPr>
        <p:spPr>
          <a:xfrm>
            <a:off x="251520" y="785795"/>
            <a:ext cx="8496944" cy="50013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ru-RU" sz="1600" i="1" dirty="0"/>
          </a:p>
          <a:p>
            <a:endParaRPr lang="ru-RU" sz="1600" i="1" dirty="0"/>
          </a:p>
          <a:p>
            <a:endParaRPr lang="ru-RU" sz="1600" dirty="0"/>
          </a:p>
          <a:p>
            <a:pPr marL="342900" indent="-342900"/>
            <a:endParaRPr lang="ru-RU" sz="1600" b="1" dirty="0"/>
          </a:p>
          <a:p>
            <a:pPr marL="342900" indent="-342900"/>
            <a:endParaRPr lang="ru-RU" sz="1600" i="1" dirty="0"/>
          </a:p>
          <a:p>
            <a:endParaRPr lang="ru-RU" sz="1600" i="1" dirty="0"/>
          </a:p>
          <a:p>
            <a:endParaRPr lang="ru-RU" sz="1600" dirty="0"/>
          </a:p>
          <a:p>
            <a:r>
              <a:rPr lang="ru-RU" sz="1600" dirty="0"/>
              <a:t> </a:t>
            </a:r>
          </a:p>
          <a:p>
            <a:endParaRPr lang="ru-RU" sz="1600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pPr lvl="0" algn="ctr"/>
            <a:endParaRPr lang="ru-RU" b="1" dirty="0"/>
          </a:p>
          <a:p>
            <a:pPr lvl="0"/>
            <a:endParaRPr lang="ru-RU" sz="1500" dirty="0"/>
          </a:p>
          <a:p>
            <a:endParaRPr lang="ru-RU" sz="1400" dirty="0"/>
          </a:p>
        </p:txBody>
      </p:sp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6021288"/>
            <a:ext cx="1859469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2071670" y="3643314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57158" y="928670"/>
            <a:ext cx="8501122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ОШИБКА 2: Выбор препарата с похожей упаковкой</a:t>
            </a:r>
            <a:br>
              <a:rPr lang="ru-RU" sz="1600" dirty="0"/>
            </a:br>
            <a:r>
              <a:rPr lang="ru-RU" sz="1600" dirty="0"/>
              <a:t>При выкладке товара нередко рядом оказываются похожие упаковки, что резко увеличивает вероятность ошибочного отпуска. </a:t>
            </a:r>
          </a:p>
          <a:p>
            <a:pPr lvl="0"/>
            <a:r>
              <a:rPr lang="ru-RU" sz="1600" b="1" dirty="0">
                <a:solidFill>
                  <a:srgbClr val="FF0000"/>
                </a:solidFill>
              </a:rPr>
              <a:t>Решение:</a:t>
            </a:r>
            <a:br>
              <a:rPr lang="ru-RU" sz="1600" dirty="0"/>
            </a:br>
            <a:r>
              <a:rPr lang="ru-RU" sz="1600" u="sng" dirty="0"/>
              <a:t>Выкладка, исключающая размещение рядом похожих упаковок </a:t>
            </a:r>
            <a:r>
              <a:rPr lang="ru-RU" sz="1600" dirty="0"/>
              <a:t>(дизайн, цвет и пр.) Желательно раскладывать схожие по цвету упаковки на большом расстоянии друг от друга. Если это возможно, разносить препараты в разные шкафы или полки.</a:t>
            </a:r>
          </a:p>
          <a:p>
            <a:endParaRPr lang="ru-RU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ОШИБКА 3: Выбор препарата со схожим названием</a:t>
            </a:r>
            <a:br>
              <a:rPr lang="ru-RU" sz="1600" dirty="0"/>
            </a:br>
            <a:r>
              <a:rPr lang="ru-RU" sz="1600" dirty="0"/>
              <a:t>В список самых опасных в отношении ошибочного отпуска наименований ЛП, составленный специалистами Института изучения безопасных методов лечения ISMP, входят 528 пар ЛС. </a:t>
            </a:r>
          </a:p>
          <a:p>
            <a:pPr lvl="0"/>
            <a:r>
              <a:rPr lang="ru-RU" sz="1600" b="1" dirty="0">
                <a:solidFill>
                  <a:srgbClr val="FF0000"/>
                </a:solidFill>
              </a:rPr>
              <a:t>Решение: </a:t>
            </a:r>
            <a:br>
              <a:rPr lang="ru-RU" sz="1600" dirty="0"/>
            </a:br>
            <a:r>
              <a:rPr lang="ru-RU" sz="1600" u="sng" dirty="0"/>
              <a:t>Выкладка препаратов, исключающая размещение рядом ЛС со схожим названием</a:t>
            </a:r>
            <a:r>
              <a:rPr lang="ru-RU" sz="1600" dirty="0"/>
              <a:t>. При этом необходим регулярный контроль со стороны заведующих и самих </a:t>
            </a:r>
            <a:r>
              <a:rPr lang="ru-RU" sz="1600" dirty="0" err="1"/>
              <a:t>первостольников</a:t>
            </a:r>
            <a:r>
              <a:rPr lang="ru-RU" sz="1600" dirty="0"/>
              <a:t>.</a:t>
            </a:r>
          </a:p>
          <a:p>
            <a:endPara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ОШИБКА 4: Выбор неверной дозировки и/или формы выпуска</a:t>
            </a:r>
            <a:br>
              <a:rPr lang="ru-RU" sz="1600" dirty="0"/>
            </a:br>
            <a:r>
              <a:rPr lang="ru-RU" sz="1600" dirty="0"/>
              <a:t>Число дозировок и форм выпуска для некоторых препаратов может достигать двузначных цифр, и это – фактор высокого риска ошибочного отпуска. </a:t>
            </a:r>
          </a:p>
          <a:p>
            <a:pPr lvl="0"/>
            <a:r>
              <a:rPr lang="ru-RU" sz="1600" b="1" dirty="0">
                <a:solidFill>
                  <a:srgbClr val="FF0000"/>
                </a:solidFill>
              </a:rPr>
              <a:t>Решение:</a:t>
            </a:r>
            <a:br>
              <a:rPr lang="ru-RU" sz="1600" dirty="0"/>
            </a:br>
            <a:r>
              <a:rPr lang="ru-RU" sz="1600" u="sng" dirty="0"/>
              <a:t>Корректная выкладка препаратов </a:t>
            </a:r>
            <a:r>
              <a:rPr lang="ru-RU" sz="1600" dirty="0"/>
              <a:t>в материальной комнате и шкафах в торговом зале, </a:t>
            </a:r>
          </a:p>
          <a:p>
            <a:pPr lvl="0"/>
            <a:r>
              <a:rPr lang="ru-RU" sz="1600" dirty="0"/>
              <a:t>контроль за порядком в аптеке.  + </a:t>
            </a:r>
            <a:r>
              <a:rPr lang="ru-RU" sz="1600" u="sng" dirty="0"/>
              <a:t>Внимательно читаем назначение врача!!!</a:t>
            </a:r>
          </a:p>
          <a:p>
            <a:pPr marL="342900" indent="-342900"/>
            <a:endParaRPr lang="ru-RU" sz="1600" dirty="0"/>
          </a:p>
          <a:p>
            <a:pPr marL="342900" indent="-342900"/>
            <a:endParaRPr lang="ru-RU" sz="1600" b="1" dirty="0"/>
          </a:p>
          <a:p>
            <a:pPr marL="342900" indent="-342900"/>
            <a:endParaRPr lang="ru-RU" sz="1600" b="1" dirty="0"/>
          </a:p>
          <a:p>
            <a:endParaRPr lang="ru-RU" sz="1600" b="1" dirty="0">
              <a:ea typeface="Times New Roman"/>
              <a:cs typeface="Times New Roman"/>
            </a:endParaRPr>
          </a:p>
          <a:p>
            <a:pPr marL="342900" indent="-342900"/>
            <a:endParaRPr lang="ru-RU" sz="1600" dirty="0"/>
          </a:p>
          <a:p>
            <a:r>
              <a:rPr lang="ru-RU" sz="1600" dirty="0"/>
              <a:t> </a:t>
            </a:r>
            <a:endParaRPr lang="ru-RU" sz="1600" b="0" dirty="0"/>
          </a:p>
        </p:txBody>
      </p:sp>
    </p:spTree>
    <p:extLst>
      <p:ext uri="{BB962C8B-B14F-4D97-AF65-F5344CB8AC3E}">
        <p14:creationId xmlns:p14="http://schemas.microsoft.com/office/powerpoint/2010/main" val="38893937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75896A5C-1EB4-EB80-DBC3-F2F1D0F71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016" y="142852"/>
            <a:ext cx="8571264" cy="703278"/>
          </a:xfrm>
          <a:solidFill>
            <a:srgbClr val="E5CDDE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ru-RU" sz="1800" b="1" dirty="0">
                <a:solidFill>
                  <a:srgbClr val="660066"/>
                </a:solidFill>
                <a:latin typeface="Times New Roman" pitchFamily="18" charset="0"/>
              </a:rPr>
              <a:t>Распространенные ошибки фармспециалистов и способы их предотвращения</a:t>
            </a:r>
            <a:endParaRPr lang="ru-RU" sz="1800" b="1" dirty="0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B075000-730B-14C2-299C-F0F9D0268173}"/>
              </a:ext>
            </a:extLst>
          </p:cNvPr>
          <p:cNvSpPr txBox="1"/>
          <p:nvPr/>
        </p:nvSpPr>
        <p:spPr>
          <a:xfrm>
            <a:off x="251520" y="785795"/>
            <a:ext cx="8496944" cy="50013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ru-RU" sz="1600" i="1" dirty="0"/>
          </a:p>
          <a:p>
            <a:endParaRPr lang="ru-RU" sz="1600" i="1" dirty="0"/>
          </a:p>
          <a:p>
            <a:endParaRPr lang="ru-RU" sz="1600" dirty="0"/>
          </a:p>
          <a:p>
            <a:pPr marL="342900" indent="-342900"/>
            <a:endParaRPr lang="ru-RU" sz="1600" b="1" dirty="0"/>
          </a:p>
          <a:p>
            <a:pPr marL="342900" indent="-342900"/>
            <a:endParaRPr lang="ru-RU" sz="1600" i="1" dirty="0"/>
          </a:p>
          <a:p>
            <a:endParaRPr lang="ru-RU" sz="1600" i="1" dirty="0"/>
          </a:p>
          <a:p>
            <a:endParaRPr lang="ru-RU" sz="1600" dirty="0"/>
          </a:p>
          <a:p>
            <a:r>
              <a:rPr lang="ru-RU" sz="1600" dirty="0"/>
              <a:t> </a:t>
            </a:r>
          </a:p>
          <a:p>
            <a:endParaRPr lang="ru-RU" sz="1600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pPr lvl="0" algn="ctr"/>
            <a:endParaRPr lang="ru-RU" b="1" dirty="0"/>
          </a:p>
          <a:p>
            <a:pPr lvl="0"/>
            <a:endParaRPr lang="ru-RU" sz="1500" dirty="0"/>
          </a:p>
          <a:p>
            <a:endParaRPr lang="ru-RU" sz="1400" dirty="0"/>
          </a:p>
        </p:txBody>
      </p:sp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6021288"/>
            <a:ext cx="1859469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2071670" y="3643314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57158" y="928670"/>
            <a:ext cx="8501122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 исключить ОШИБКУ при отпуске ЛП? - </a:t>
            </a:r>
            <a:r>
              <a:rPr lang="ru-RU" sz="1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ТРОЙНОЙ КОНТРОЛЬ!</a:t>
            </a:r>
          </a:p>
          <a:p>
            <a:r>
              <a:rPr lang="ru-RU" sz="1600" b="1" dirty="0"/>
              <a:t>Перед </a:t>
            </a:r>
            <a:r>
              <a:rPr lang="ru-RU" sz="1600" dirty="0"/>
              <a:t>отпуском препарата </a:t>
            </a:r>
            <a:r>
              <a:rPr lang="ru-RU" sz="1600" b="1" dirty="0"/>
              <a:t>ТРИЖДЫ</a:t>
            </a:r>
            <a:r>
              <a:rPr lang="ru-RU" sz="1600" dirty="0"/>
              <a:t> сверить название и дозировку запрошенного ЛП с названием и дозировкой отпускаемого ЛП:</a:t>
            </a:r>
          </a:p>
          <a:p>
            <a:pPr lvl="0" indent="457200"/>
            <a:r>
              <a:rPr lang="ru-RU" sz="1600" dirty="0"/>
              <a:t>1) При вводе наименования в базу данных.</a:t>
            </a:r>
          </a:p>
          <a:p>
            <a:pPr lvl="0" indent="457200"/>
            <a:r>
              <a:rPr lang="ru-RU" sz="1600" dirty="0"/>
              <a:t>2 ) Когда специалист берет препарат с полки.</a:t>
            </a:r>
          </a:p>
          <a:p>
            <a:pPr lvl="0" indent="457200"/>
            <a:r>
              <a:rPr lang="ru-RU" sz="1600" dirty="0"/>
              <a:t>3) Перед тем, как выбить чек.</a:t>
            </a:r>
          </a:p>
          <a:p>
            <a:pPr algn="ctr"/>
            <a:r>
              <a:rPr lang="ru-RU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ЧЕМ  ГРОЗЯТ  ОШИБКИ  ПРИ  ОТПУСКЕ  ЛП?</a:t>
            </a:r>
            <a:endParaRPr lang="ru-RU" sz="1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1600" b="1" u="sng" dirty="0"/>
              <a:t>1. Реализация ЛП, не соответствующего потребности гражданина, является нарушением требований статей Закона РФ «О защите прав потребителей»: </a:t>
            </a:r>
            <a:r>
              <a:rPr lang="ru-RU" sz="1600" b="1" dirty="0"/>
              <a:t> </a:t>
            </a:r>
            <a:r>
              <a:rPr lang="ru-RU" sz="1600" dirty="0"/>
              <a:t>статья 4  «Качество товара»</a:t>
            </a:r>
          </a:p>
          <a:p>
            <a:pPr indent="360000">
              <a:buFont typeface="Arial" pitchFamily="34" charset="0"/>
              <a:buChar char="•"/>
            </a:pPr>
            <a:r>
              <a:rPr lang="ru-RU" sz="1600" dirty="0"/>
              <a:t> статья 7 «Право потребителя на безопасность товара…»</a:t>
            </a:r>
          </a:p>
          <a:p>
            <a:pPr indent="360000">
              <a:buFont typeface="Arial" pitchFamily="34" charset="0"/>
              <a:buChar char="•"/>
            </a:pPr>
            <a:r>
              <a:rPr lang="ru-RU" sz="1600" dirty="0"/>
              <a:t> статья 10 «Информация о товарах…»</a:t>
            </a:r>
          </a:p>
          <a:p>
            <a:pPr indent="360000">
              <a:buFont typeface="Arial" pitchFamily="34" charset="0"/>
              <a:buChar char="•"/>
            </a:pPr>
            <a:r>
              <a:rPr lang="ru-RU" sz="1600" dirty="0"/>
              <a:t> статья 18 «Права потребителя при обнаружении в товаре недостатков».  </a:t>
            </a:r>
          </a:p>
          <a:p>
            <a:r>
              <a:rPr lang="ru-RU" sz="1600" b="1" u="sng" dirty="0"/>
              <a:t>2. Могут быть возбуждены административные дела по следующим статьям КоАП:</a:t>
            </a:r>
          </a:p>
          <a:p>
            <a:r>
              <a:rPr lang="ru-RU" sz="1600" b="1" dirty="0"/>
              <a:t>ч. 2 ст. 14.7. </a:t>
            </a:r>
            <a:r>
              <a:rPr lang="ru-RU" sz="1600" dirty="0"/>
              <a:t>«Введение потребителей в заблуждение относительно потребительских свойств или качества товара… при реализации товара»: </a:t>
            </a:r>
            <a:r>
              <a:rPr lang="ru-RU" sz="1600" i="1" dirty="0" err="1"/>
              <a:t>Адм</a:t>
            </a:r>
            <a:r>
              <a:rPr lang="ru-RU" sz="1600" i="1" dirty="0"/>
              <a:t>. штраф на граждан в размере 3 - 5 тыс. руб.; на должностных лиц 12 - 20 тыс. руб.; на ЮЛ 100 - 500 тыс. руб.</a:t>
            </a:r>
            <a:endParaRPr lang="ru-RU" sz="1600" dirty="0"/>
          </a:p>
          <a:p>
            <a:r>
              <a:rPr lang="ru-RU" sz="1600" b="1" dirty="0"/>
              <a:t>ч. 1 ст. 14.8.  </a:t>
            </a:r>
            <a:r>
              <a:rPr lang="ru-RU" sz="1600" dirty="0"/>
              <a:t>«Нарушение права потребителя на получение необходимой и достоверной информации о реализуемом товаре…: </a:t>
            </a:r>
            <a:r>
              <a:rPr lang="ru-RU" sz="1600" i="1" dirty="0"/>
              <a:t>Предупреждение или </a:t>
            </a:r>
            <a:r>
              <a:rPr lang="ru-RU" sz="1600" i="1" dirty="0" err="1"/>
              <a:t>адм</a:t>
            </a:r>
            <a:r>
              <a:rPr lang="ru-RU" sz="1600" i="1" dirty="0"/>
              <a:t>. штраф на должностных лиц в размере 500 – 1000 руб.; на ЮЛ  5 - 10 тыс. руб.</a:t>
            </a:r>
            <a:r>
              <a:rPr lang="ru-RU" sz="1600" dirty="0"/>
              <a:t>»</a:t>
            </a:r>
          </a:p>
          <a:p>
            <a:r>
              <a:rPr lang="ru-RU" sz="1600" b="1" dirty="0"/>
              <a:t>ч. 1 ст. 14.4.2. </a:t>
            </a:r>
            <a:r>
              <a:rPr lang="ru-RU" sz="1600" dirty="0"/>
              <a:t>«Нарушение установленных правил…  и порядка розничной торговли лекарственными препаратами. </a:t>
            </a:r>
            <a:r>
              <a:rPr lang="ru-RU" sz="1600" i="1" dirty="0" err="1"/>
              <a:t>Адм</a:t>
            </a:r>
            <a:r>
              <a:rPr lang="ru-RU" sz="1600" i="1" dirty="0"/>
              <a:t>. штраф на граждан в размере 1,5 - 3 тыс.</a:t>
            </a:r>
          </a:p>
          <a:p>
            <a:r>
              <a:rPr lang="ru-RU" sz="1600" i="1" dirty="0"/>
              <a:t>руб.; на должностных лиц  5 - 10 тыс. руб.; на ЮЛ 20 - 30 тыс. руб.</a:t>
            </a:r>
            <a:r>
              <a:rPr lang="ru-RU" sz="1600" dirty="0"/>
              <a:t>» </a:t>
            </a:r>
          </a:p>
          <a:p>
            <a:pPr marL="342900" indent="-342900"/>
            <a:r>
              <a:rPr lang="ru-RU" sz="1600" b="1" u="sng" dirty="0"/>
              <a:t>3. Уголовная ответственность – при причинении вреда здоровью или жизни.</a:t>
            </a:r>
          </a:p>
          <a:p>
            <a:pPr marL="342900" indent="-342900"/>
            <a:endParaRPr lang="ru-RU" sz="1600" b="1" dirty="0"/>
          </a:p>
          <a:p>
            <a:endParaRPr lang="ru-RU" sz="1600" b="1" dirty="0">
              <a:ea typeface="Times New Roman"/>
              <a:cs typeface="Times New Roman"/>
            </a:endParaRPr>
          </a:p>
          <a:p>
            <a:pPr marL="342900" indent="-342900"/>
            <a:endParaRPr lang="ru-RU" sz="1600" dirty="0"/>
          </a:p>
          <a:p>
            <a:r>
              <a:rPr lang="ru-RU" sz="1600" dirty="0"/>
              <a:t> </a:t>
            </a:r>
            <a:endParaRPr lang="ru-RU" sz="1600" b="0" dirty="0"/>
          </a:p>
        </p:txBody>
      </p:sp>
    </p:spTree>
    <p:extLst>
      <p:ext uri="{BB962C8B-B14F-4D97-AF65-F5344CB8AC3E}">
        <p14:creationId xmlns:p14="http://schemas.microsoft.com/office/powerpoint/2010/main" val="38893937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75896A5C-1EB4-EB80-DBC3-F2F1D0F71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016" y="142852"/>
            <a:ext cx="8571264" cy="703278"/>
          </a:xfrm>
          <a:solidFill>
            <a:srgbClr val="E5CDDE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ru-RU" sz="2000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Если фарм. специалист не может прочитать название препарата?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B075000-730B-14C2-299C-F0F9D0268173}"/>
              </a:ext>
            </a:extLst>
          </p:cNvPr>
          <p:cNvSpPr txBox="1"/>
          <p:nvPr/>
        </p:nvSpPr>
        <p:spPr>
          <a:xfrm>
            <a:off x="251520" y="785795"/>
            <a:ext cx="8678198" cy="50013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ru-RU" sz="1600" i="1" dirty="0"/>
          </a:p>
          <a:p>
            <a:endParaRPr lang="ru-RU" sz="1600" i="1" dirty="0"/>
          </a:p>
          <a:p>
            <a:endParaRPr lang="ru-RU" sz="1600" dirty="0"/>
          </a:p>
          <a:p>
            <a:pPr marL="342900" indent="-342900"/>
            <a:endParaRPr lang="ru-RU" sz="1600" b="1" dirty="0"/>
          </a:p>
          <a:p>
            <a:pPr marL="342900" indent="-342900"/>
            <a:endParaRPr lang="ru-RU" sz="1600" i="1" dirty="0"/>
          </a:p>
          <a:p>
            <a:endParaRPr lang="ru-RU" sz="1600" i="1" dirty="0"/>
          </a:p>
          <a:p>
            <a:endParaRPr lang="ru-RU" sz="1600" dirty="0"/>
          </a:p>
          <a:p>
            <a:r>
              <a:rPr lang="ru-RU" sz="1600" dirty="0"/>
              <a:t> </a:t>
            </a:r>
          </a:p>
          <a:p>
            <a:endParaRPr lang="ru-RU" sz="1600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pPr lvl="0" algn="ctr"/>
            <a:endParaRPr lang="ru-RU" b="1" dirty="0"/>
          </a:p>
          <a:p>
            <a:pPr lvl="0"/>
            <a:endParaRPr lang="ru-RU" sz="1500" dirty="0"/>
          </a:p>
          <a:p>
            <a:endParaRPr lang="ru-RU" sz="1400" dirty="0"/>
          </a:p>
        </p:txBody>
      </p:sp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6021288"/>
            <a:ext cx="1859469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2071670" y="3643314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85720" y="714356"/>
            <a:ext cx="850112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endParaRPr lang="ru-RU" sz="1600" dirty="0"/>
          </a:p>
          <a:p>
            <a:pPr indent="360000"/>
            <a:r>
              <a:rPr lang="ru-RU" sz="1600" b="1" dirty="0">
                <a:solidFill>
                  <a:srgbClr val="FF0000"/>
                </a:solidFill>
              </a:rPr>
              <a:t>Что нам говорит закон? </a:t>
            </a:r>
          </a:p>
          <a:p>
            <a:pPr indent="360000"/>
            <a:r>
              <a:rPr lang="ru-RU" sz="1600" u="sng" dirty="0"/>
              <a:t>Договор между потребителем и аптекой - это договор купли-продажи, который считается заключённым, если стороны достигли согласия по его существенным условиям</a:t>
            </a:r>
            <a:r>
              <a:rPr lang="ru-RU" sz="1600" dirty="0"/>
              <a:t>. </a:t>
            </a:r>
          </a:p>
          <a:p>
            <a:pPr indent="360000"/>
            <a:r>
              <a:rPr lang="ru-RU" sz="1600" b="1" i="1" dirty="0"/>
              <a:t>Наименование лекарственного препарата - существенное  условие договора.</a:t>
            </a:r>
          </a:p>
          <a:p>
            <a:pPr indent="360000"/>
            <a:r>
              <a:rPr lang="ru-RU" sz="1600" dirty="0"/>
              <a:t>Поэтому, </a:t>
            </a:r>
            <a:r>
              <a:rPr lang="ru-RU" sz="1600" u="sng" dirty="0"/>
              <a:t>если фармацевт  не может понять, какое наименование ЛП требуется  потребителю, то </a:t>
            </a:r>
            <a:r>
              <a:rPr lang="ru-RU" sz="1600" b="1" u="sng" dirty="0"/>
              <a:t>не возникает  предмета договора</a:t>
            </a:r>
            <a:r>
              <a:rPr lang="ru-RU" sz="1600" b="1" i="1" dirty="0"/>
              <a:t>. </a:t>
            </a:r>
            <a:r>
              <a:rPr lang="ru-RU" sz="1600" i="1" dirty="0"/>
              <a:t>А значит,</a:t>
            </a:r>
            <a:r>
              <a:rPr lang="ru-RU" sz="1600" b="1" i="1" dirty="0"/>
              <a:t> нет оснований для жалобы.</a:t>
            </a:r>
          </a:p>
          <a:p>
            <a:pPr indent="360000"/>
            <a:endParaRPr lang="ru-RU" sz="1600" dirty="0"/>
          </a:p>
          <a:p>
            <a:pPr indent="360000"/>
            <a:r>
              <a:rPr lang="ru-RU" sz="1600" b="1" dirty="0">
                <a:solidFill>
                  <a:srgbClr val="FF0000"/>
                </a:solidFill>
              </a:rPr>
              <a:t>Что делать, если есть список ЛП, но написан он неразборчиво? </a:t>
            </a:r>
          </a:p>
          <a:p>
            <a:pPr indent="360000">
              <a:buAutoNum type="arabicPeriod"/>
            </a:pPr>
            <a:r>
              <a:rPr lang="ru-RU" sz="1600" u="sng" dirty="0"/>
              <a:t>Скажите об этом потребителю прямо.</a:t>
            </a:r>
          </a:p>
          <a:p>
            <a:pPr indent="360000">
              <a:buAutoNum type="arabicPeriod"/>
            </a:pPr>
            <a:r>
              <a:rPr lang="ru-RU" sz="1600" u="sng" dirty="0"/>
              <a:t>Уточните наименование ЛП,</a:t>
            </a:r>
            <a:r>
              <a:rPr lang="ru-RU" sz="1600" dirty="0"/>
              <a:t> возможно, потребитель сможет произнести наименование верно, и тогда вопрос будет решен.</a:t>
            </a:r>
          </a:p>
          <a:p>
            <a:pPr indent="360000">
              <a:buAutoNum type="arabicPeriod"/>
            </a:pPr>
            <a:r>
              <a:rPr lang="ru-RU" sz="1600" u="sng" dirty="0"/>
              <a:t>Если потребитель не может назвать ЛП, предложите ему уточнить наименование у лечащего врача</a:t>
            </a:r>
            <a:r>
              <a:rPr lang="ru-RU" sz="1600" dirty="0"/>
              <a:t> (или у человека, для которого он совершает покупку).</a:t>
            </a:r>
          </a:p>
          <a:p>
            <a:pPr indent="360000">
              <a:buAutoNum type="arabicPeriod"/>
            </a:pPr>
            <a:r>
              <a:rPr lang="ru-RU" sz="1600" dirty="0"/>
              <a:t>Если у потребителя такой возможности нет, тогда и нет оснований для заключения договора купли-продажи – т.к. стороны не могут договориться о его предмете. В данном случае </a:t>
            </a:r>
            <a:r>
              <a:rPr lang="ru-RU" sz="1600" dirty="0" err="1"/>
              <a:t>фармработник</a:t>
            </a:r>
            <a:r>
              <a:rPr lang="ru-RU" sz="1600" dirty="0"/>
              <a:t> сделал все возможное, чтобы выяснить наименование ЛП, но поскольку покупатель не может его назвать, то и </a:t>
            </a:r>
            <a:r>
              <a:rPr lang="ru-RU" sz="1600" u="sng" dirty="0"/>
              <a:t>отказа в отпуске нет</a:t>
            </a:r>
            <a:r>
              <a:rPr lang="ru-RU" sz="1600" dirty="0"/>
              <a:t>!</a:t>
            </a:r>
          </a:p>
          <a:p>
            <a:pPr indent="360000"/>
            <a:endParaRPr lang="ru-RU" sz="1600" b="1" dirty="0"/>
          </a:p>
          <a:p>
            <a:pPr indent="360000"/>
            <a:r>
              <a:rPr lang="ru-RU" sz="1600" b="1" dirty="0">
                <a:solidFill>
                  <a:srgbClr val="FF0000"/>
                </a:solidFill>
              </a:rPr>
              <a:t>Кроме того, ваши действия в этом случае продиктованы соображениями безопасности:</a:t>
            </a:r>
          </a:p>
          <a:p>
            <a:r>
              <a:rPr lang="ru-RU" sz="1600" u="sng" dirty="0"/>
              <a:t>не продать потребителю то, что ему не назначено и что может ему потенциально навредить.</a:t>
            </a:r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8893937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75896A5C-1EB4-EB80-DBC3-F2F1D0F71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596" y="142852"/>
            <a:ext cx="8428388" cy="642942"/>
          </a:xfrm>
          <a:solidFill>
            <a:srgbClr val="E5CDDE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ru-RU" sz="1800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Ошибки специалистов при отпуске с серьезными последствиями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B075000-730B-14C2-299C-F0F9D0268173}"/>
              </a:ext>
            </a:extLst>
          </p:cNvPr>
          <p:cNvSpPr txBox="1"/>
          <p:nvPr/>
        </p:nvSpPr>
        <p:spPr>
          <a:xfrm>
            <a:off x="251520" y="785795"/>
            <a:ext cx="8496944" cy="50013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ru-RU" sz="1600" i="1" dirty="0"/>
          </a:p>
          <a:p>
            <a:endParaRPr lang="ru-RU" sz="1600" i="1" dirty="0"/>
          </a:p>
          <a:p>
            <a:endParaRPr lang="ru-RU" sz="1600" dirty="0"/>
          </a:p>
          <a:p>
            <a:pPr marL="342900" indent="-342900"/>
            <a:endParaRPr lang="ru-RU" sz="1600" b="1" dirty="0"/>
          </a:p>
          <a:p>
            <a:pPr marL="342900" indent="-342900"/>
            <a:endParaRPr lang="ru-RU" sz="1600" i="1" dirty="0"/>
          </a:p>
          <a:p>
            <a:endParaRPr lang="ru-RU" sz="1600" i="1" dirty="0"/>
          </a:p>
          <a:p>
            <a:endParaRPr lang="ru-RU" sz="1600" dirty="0"/>
          </a:p>
          <a:p>
            <a:r>
              <a:rPr lang="ru-RU" sz="1600" dirty="0"/>
              <a:t> </a:t>
            </a:r>
          </a:p>
          <a:p>
            <a:endParaRPr lang="ru-RU" sz="1600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pPr lvl="0" algn="ctr"/>
            <a:endParaRPr lang="ru-RU" b="1" dirty="0"/>
          </a:p>
          <a:p>
            <a:pPr lvl="0"/>
            <a:endParaRPr lang="ru-RU" sz="1500" dirty="0"/>
          </a:p>
          <a:p>
            <a:endParaRPr lang="ru-RU" sz="1400" dirty="0"/>
          </a:p>
        </p:txBody>
      </p:sp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6021288"/>
            <a:ext cx="1859469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2071670" y="3643314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57158" y="642918"/>
            <a:ext cx="8501122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00050" indent="-400050" algn="ctr"/>
            <a:r>
              <a:rPr lang="ru-RU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ПРИМЕР из практики: </a:t>
            </a:r>
            <a:r>
              <a:rPr lang="ru-RU" sz="1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продан не тот ЛП (при наличии рецепта</a:t>
            </a:r>
            <a:r>
              <a:rPr lang="ru-RU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marL="400050" indent="-400050" algn="ctr"/>
            <a:endParaRPr lang="ru-RU" sz="800" b="1" dirty="0">
              <a:solidFill>
                <a:srgbClr val="FF0000"/>
              </a:solidFill>
            </a:endParaRPr>
          </a:p>
          <a:p>
            <a:pPr indent="360000" algn="just"/>
            <a:r>
              <a:rPr lang="ru-RU" sz="1600" u="sng" dirty="0"/>
              <a:t>Пациентке в аптеке был отпущен</a:t>
            </a:r>
            <a:r>
              <a:rPr lang="ru-RU" sz="1600" dirty="0"/>
              <a:t> </a:t>
            </a:r>
            <a:r>
              <a:rPr lang="ru-RU" sz="1600" b="1" dirty="0"/>
              <a:t>Кальция хлорид раствор для инъекций 10% 5 мл </a:t>
            </a:r>
            <a:r>
              <a:rPr lang="ru-RU" sz="1600" dirty="0"/>
              <a:t>(</a:t>
            </a:r>
            <a:r>
              <a:rPr lang="ru-RU" sz="1600" u="sng" dirty="0"/>
              <a:t>вместо выписанного</a:t>
            </a:r>
            <a:r>
              <a:rPr lang="ru-RU" sz="1600" b="1" u="sng" dirty="0"/>
              <a:t> </a:t>
            </a:r>
            <a:r>
              <a:rPr lang="ru-RU" sz="1600" b="1" dirty="0"/>
              <a:t>Кальция глюконата раствор для инъекций 10% 5 мл</a:t>
            </a:r>
            <a:r>
              <a:rPr lang="ru-RU" sz="1600" dirty="0"/>
              <a:t>). </a:t>
            </a:r>
          </a:p>
          <a:p>
            <a:pPr indent="360000" algn="just"/>
            <a:r>
              <a:rPr lang="ru-RU" sz="1600" dirty="0"/>
              <a:t>Она успела ввести </a:t>
            </a:r>
            <a:r>
              <a:rPr lang="ru-RU" sz="1600" u="sng" dirty="0"/>
              <a:t>две внутримышечных инъекции Кальция хлорида, который вводится только внутривенно</a:t>
            </a:r>
            <a:r>
              <a:rPr lang="ru-RU" sz="1600" dirty="0"/>
              <a:t>! </a:t>
            </a:r>
            <a:r>
              <a:rPr lang="ru-RU" sz="1600" i="1" dirty="0"/>
              <a:t>После внутримышечного введения хлористого кальция возникают инфильтраты и некрозы, вплоть до нагноения. Распространенность процесса, его длительность и тяжесть зависит от количества введенного препарата и его концентрации (10%, 5% или 1%). Даже при благоприятном течении лечение длительное. Обязательно проведение УЗИ, чтобы исключить нагноение (лечится хирургически).</a:t>
            </a:r>
          </a:p>
          <a:p>
            <a:pPr indent="360000" algn="just"/>
            <a:r>
              <a:rPr lang="ru-RU" sz="1600" b="1" dirty="0"/>
              <a:t>Поступила досудебная претензия.</a:t>
            </a:r>
            <a:r>
              <a:rPr lang="ru-RU" sz="1600" dirty="0"/>
              <a:t> После разбора ситуации ошибка фармацевта подтвердилась. </a:t>
            </a:r>
            <a:r>
              <a:rPr lang="ru-RU" sz="1600" u="sng" dirty="0"/>
              <a:t>Мы принесли официальные извинения</a:t>
            </a:r>
            <a:r>
              <a:rPr lang="ru-RU" sz="1600" dirty="0"/>
              <a:t> от лица компании, </a:t>
            </a:r>
            <a:r>
              <a:rPr lang="ru-RU" sz="1600" u="sng" dirty="0"/>
              <a:t>удовлетворили все требования клиентки по возмещению вреда здоровью</a:t>
            </a:r>
            <a:r>
              <a:rPr lang="ru-RU" sz="1600" dirty="0"/>
              <a:t>, </a:t>
            </a:r>
            <a:r>
              <a:rPr lang="ru-RU" sz="1600" b="1" dirty="0"/>
              <a:t>причиненного вследствие оказания услуги ненадлежащего качества</a:t>
            </a:r>
            <a:r>
              <a:rPr lang="ru-RU" sz="1600" dirty="0"/>
              <a:t>, </a:t>
            </a:r>
            <a:r>
              <a:rPr lang="ru-RU" sz="1600" u="sng" dirty="0"/>
              <a:t>и компенсации морального вреда</a:t>
            </a:r>
            <a:r>
              <a:rPr lang="ru-RU" sz="1600" dirty="0"/>
              <a:t>.</a:t>
            </a:r>
          </a:p>
          <a:p>
            <a:pPr indent="360000" algn="just"/>
            <a:r>
              <a:rPr lang="ru-RU" sz="1600" b="1" dirty="0">
                <a:solidFill>
                  <a:srgbClr val="FF0000"/>
                </a:solidFill>
              </a:rPr>
              <a:t>ВАЖНО:</a:t>
            </a:r>
            <a:r>
              <a:rPr lang="ru-RU" sz="1600" dirty="0"/>
              <a:t> </a:t>
            </a:r>
            <a:r>
              <a:rPr lang="ru-RU" sz="1600" u="sng" dirty="0"/>
              <a:t>Удовлетворяя законные требования потребителя, не забудьте зафиксировать отсутствие претензий!</a:t>
            </a:r>
            <a:r>
              <a:rPr lang="ru-RU" sz="1600" dirty="0"/>
              <a:t> </a:t>
            </a:r>
            <a:r>
              <a:rPr lang="ru-RU" sz="1600" u="sng" dirty="0"/>
              <a:t>Например, оформлением расписки от клиента:</a:t>
            </a:r>
          </a:p>
          <a:p>
            <a:pPr algn="ctr"/>
            <a:r>
              <a:rPr lang="ru-RU" sz="1600" b="1" i="1" dirty="0"/>
              <a:t>«РАСПИСКА</a:t>
            </a:r>
          </a:p>
          <a:p>
            <a:pPr algn="just"/>
            <a:r>
              <a:rPr lang="ru-RU" sz="1600" dirty="0"/>
              <a:t>Я, </a:t>
            </a:r>
            <a:r>
              <a:rPr lang="ru-RU" sz="1600" i="1" dirty="0"/>
              <a:t>(кто)</a:t>
            </a:r>
            <a:r>
              <a:rPr lang="ru-RU" sz="1600" dirty="0"/>
              <a:t>, выдаю настоящую расписку </a:t>
            </a:r>
            <a:r>
              <a:rPr lang="ru-RU" sz="1600" i="1" dirty="0"/>
              <a:t>(кому)</a:t>
            </a:r>
            <a:r>
              <a:rPr lang="ru-RU" sz="1600" dirty="0"/>
              <a:t> в том, что я получил денежную сумму в заявленном мною размере: </a:t>
            </a:r>
            <a:r>
              <a:rPr lang="ru-RU" sz="1600" i="1" dirty="0"/>
              <a:t>(сумма)</a:t>
            </a:r>
            <a:r>
              <a:rPr lang="ru-RU" sz="1600" dirty="0"/>
              <a:t> рублей в счет возмещения вреда здоровью, причиненного мне вследствие недостатков услуги по отпуску лекарственных препаратов, а также в счет компенсации морального вреда. </a:t>
            </a:r>
          </a:p>
          <a:p>
            <a:pPr algn="just"/>
            <a:r>
              <a:rPr lang="ru-RU" sz="1600" dirty="0"/>
              <a:t>Претензий к </a:t>
            </a:r>
            <a:r>
              <a:rPr lang="ru-RU" sz="1600" i="1" dirty="0"/>
              <a:t>(к кому)</a:t>
            </a:r>
            <a:r>
              <a:rPr lang="ru-RU" sz="1600" dirty="0"/>
              <a:t> не имею и отказываюсь от предъявления каких-либо </a:t>
            </a:r>
          </a:p>
          <a:p>
            <a:pPr algn="just"/>
            <a:r>
              <a:rPr lang="ru-RU" sz="1600" dirty="0"/>
              <a:t>требований к указанному юридическому лицу, вытекающих из моей </a:t>
            </a:r>
          </a:p>
          <a:p>
            <a:pPr algn="just"/>
            <a:r>
              <a:rPr lang="ru-RU" sz="1600" dirty="0"/>
              <a:t>претензии от </a:t>
            </a:r>
            <a:r>
              <a:rPr lang="ru-RU" sz="1600" i="1" dirty="0"/>
              <a:t>(дата)</a:t>
            </a:r>
            <a:r>
              <a:rPr lang="ru-RU" sz="1600" dirty="0"/>
              <a:t>.     </a:t>
            </a:r>
            <a:r>
              <a:rPr lang="ru-RU" sz="1600" i="1" dirty="0"/>
              <a:t>Дата, подпись»</a:t>
            </a:r>
            <a:endParaRPr lang="ru-RU" sz="1600" dirty="0"/>
          </a:p>
          <a:p>
            <a:pPr algn="just"/>
            <a:endParaRPr lang="ru-RU" sz="1600" u="sng" dirty="0">
              <a:ea typeface="Times New Roman"/>
              <a:cs typeface="Times New Roman"/>
            </a:endParaRPr>
          </a:p>
          <a:p>
            <a:pPr>
              <a:spcAft>
                <a:spcPts val="0"/>
              </a:spcAft>
            </a:pPr>
            <a:endParaRPr lang="ru-RU" sz="1600" dirty="0">
              <a:latin typeface="Times New Roman"/>
              <a:ea typeface="Times New Roman"/>
              <a:cs typeface="Times New Roman"/>
            </a:endParaRPr>
          </a:p>
          <a:p>
            <a:pPr marL="342900" indent="-342900"/>
            <a:endParaRPr lang="ru-RU" sz="1600" dirty="0"/>
          </a:p>
          <a:p>
            <a:r>
              <a:rPr lang="ru-RU" sz="1600" dirty="0"/>
              <a:t> </a:t>
            </a:r>
            <a:endParaRPr lang="ru-RU" sz="1600" b="0" dirty="0"/>
          </a:p>
        </p:txBody>
      </p:sp>
    </p:spTree>
    <p:extLst>
      <p:ext uri="{BB962C8B-B14F-4D97-AF65-F5344CB8AC3E}">
        <p14:creationId xmlns:p14="http://schemas.microsoft.com/office/powerpoint/2010/main" val="38893937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75896A5C-1EB4-EB80-DBC3-F2F1D0F71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596" y="142852"/>
            <a:ext cx="8428388" cy="642942"/>
          </a:xfrm>
          <a:solidFill>
            <a:srgbClr val="E5CDDE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ru-RU" sz="1800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Ошибки специалистов при отпуске с серьезными последствиями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B075000-730B-14C2-299C-F0F9D0268173}"/>
              </a:ext>
            </a:extLst>
          </p:cNvPr>
          <p:cNvSpPr txBox="1"/>
          <p:nvPr/>
        </p:nvSpPr>
        <p:spPr>
          <a:xfrm>
            <a:off x="251520" y="785795"/>
            <a:ext cx="8496944" cy="50013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ru-RU" sz="1600" i="1" dirty="0"/>
          </a:p>
          <a:p>
            <a:endParaRPr lang="ru-RU" sz="1600" i="1" dirty="0"/>
          </a:p>
          <a:p>
            <a:endParaRPr lang="ru-RU" sz="1600" dirty="0"/>
          </a:p>
          <a:p>
            <a:pPr marL="342900" indent="-342900"/>
            <a:endParaRPr lang="ru-RU" sz="1600" b="1" dirty="0"/>
          </a:p>
          <a:p>
            <a:pPr marL="342900" indent="-342900"/>
            <a:endParaRPr lang="ru-RU" sz="1600" i="1" dirty="0"/>
          </a:p>
          <a:p>
            <a:endParaRPr lang="ru-RU" sz="1600" i="1" dirty="0"/>
          </a:p>
          <a:p>
            <a:endParaRPr lang="ru-RU" sz="1600" dirty="0"/>
          </a:p>
          <a:p>
            <a:r>
              <a:rPr lang="ru-RU" sz="1600" dirty="0"/>
              <a:t> </a:t>
            </a:r>
          </a:p>
          <a:p>
            <a:endParaRPr lang="ru-RU" sz="1600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pPr lvl="0" algn="ctr"/>
            <a:endParaRPr lang="ru-RU" b="1" dirty="0"/>
          </a:p>
          <a:p>
            <a:pPr lvl="0"/>
            <a:endParaRPr lang="ru-RU" sz="1500" dirty="0"/>
          </a:p>
          <a:p>
            <a:endParaRPr lang="ru-RU" sz="1400" dirty="0"/>
          </a:p>
        </p:txBody>
      </p:sp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6021288"/>
            <a:ext cx="1859469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2071670" y="3643314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57158" y="642918"/>
            <a:ext cx="8501122" cy="72173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600" b="1" dirty="0">
              <a:solidFill>
                <a:srgbClr val="FF0000"/>
              </a:solidFill>
            </a:endParaRPr>
          </a:p>
          <a:p>
            <a:pPr marL="400050" indent="-400050" algn="ctr"/>
            <a:r>
              <a:rPr lang="ru-RU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ПРИМЕР из судебной практики: </a:t>
            </a:r>
            <a:r>
              <a:rPr lang="ru-RU" sz="1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продан рецептурный ЛП без рецепта несовершеннолетнему</a:t>
            </a:r>
            <a:endParaRPr lang="ru-RU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00050" indent="-400050" algn="ctr"/>
            <a:endParaRPr lang="ru-RU" sz="800" b="1" dirty="0">
              <a:solidFill>
                <a:srgbClr val="FF0000"/>
              </a:solidFill>
            </a:endParaRPr>
          </a:p>
          <a:p>
            <a:pPr lvl="0" indent="36000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700" dirty="0">
                <a:ea typeface="PT Sans" charset="0"/>
                <a:cs typeface="Times New Roman" pitchFamily="18" charset="0"/>
              </a:rPr>
              <a:t>В 2024 г. в аптечном пункте в Москве был продан комбинированный лекарственный препарат «</a:t>
            </a:r>
            <a:r>
              <a:rPr lang="ru-RU" sz="1700" dirty="0" err="1">
                <a:ea typeface="PT Sans" charset="0"/>
                <a:cs typeface="Times New Roman" pitchFamily="18" charset="0"/>
              </a:rPr>
              <a:t>Триган-Д</a:t>
            </a:r>
            <a:r>
              <a:rPr lang="ru-RU" sz="1700" dirty="0">
                <a:ea typeface="PT Sans" charset="0"/>
                <a:cs typeface="Times New Roman" pitchFamily="18" charset="0"/>
              </a:rPr>
              <a:t>» без рецепта и назначения врача несовершеннолетнему. </a:t>
            </a:r>
          </a:p>
          <a:p>
            <a:pPr lvl="0" indent="36000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700" dirty="0">
                <a:ea typeface="PT Sans" charset="0"/>
                <a:cs typeface="Times New Roman" pitchFamily="18" charset="0"/>
              </a:rPr>
              <a:t>Фармацевт аптеки также в нарушение п. 22 Правил отпуска ЛП (Приказ Минздрава России от 24.11.2021 № 1093н) не проинформировала лицо, приобретавшее препарат, о режиме и дозах его приёма, правилах хранения в домашних условиях и взаимодействии с другими лекарственными препаратами. </a:t>
            </a:r>
          </a:p>
          <a:p>
            <a:pPr lvl="0" indent="36000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700" dirty="0">
                <a:ea typeface="PT Sans" charset="0"/>
                <a:cs typeface="Times New Roman" pitchFamily="18" charset="0"/>
              </a:rPr>
              <a:t>В результате грубых нарушений со стороны фармацевта покупатель приобрёл препарат без рецепта, оплатил его банковской картой и в дальнейшем употребил шесть таблеток средства с целью получения расслабляющего (наркотического) эффекта. </a:t>
            </a:r>
          </a:p>
          <a:p>
            <a:pPr lvl="0" indent="36000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700" dirty="0">
                <a:ea typeface="PT Sans" charset="0"/>
                <a:cs typeface="Times New Roman" pitchFamily="18" charset="0"/>
              </a:rPr>
              <a:t>Последовала госпитализация несовершеннолетнего в токсикологическое отделение с диагнозом: острое медикаментозное отравление. </a:t>
            </a:r>
          </a:p>
          <a:p>
            <a:pPr lvl="0" indent="36000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700" dirty="0">
                <a:ea typeface="PT Sans" charset="0"/>
                <a:cs typeface="Times New Roman" pitchFamily="18" charset="0"/>
              </a:rPr>
              <a:t>Суд привлёк руководителя организации к административной ответственности с назначением наказания в виде штрафа в размере 10 000 рублей.</a:t>
            </a:r>
          </a:p>
          <a:p>
            <a:pPr lvl="0" indent="360000" fontAlgn="base">
              <a:spcBef>
                <a:spcPct val="0"/>
              </a:spcBef>
              <a:spcAft>
                <a:spcPct val="0"/>
              </a:spcAft>
            </a:pPr>
            <a:endParaRPr lang="ru-RU" sz="17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PT Sans" charset="0"/>
              <a:cs typeface="Times New Roman" pitchFamily="18" charset="0"/>
            </a:endParaRPr>
          </a:p>
          <a:p>
            <a:pPr lvl="0" indent="3600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ru-RU" sz="17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Р</a:t>
            </a:r>
            <a:r>
              <a:rPr lang="en-US" sz="17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.S</a:t>
            </a:r>
            <a:r>
              <a:rPr lang="ru-RU" sz="17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</a:t>
            </a:r>
            <a:r>
              <a:rPr lang="ru-RU" sz="1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ru-RU" sz="17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Фармацевт может быть привлечен к гражданско-правовой ответственности по </a:t>
            </a:r>
            <a:r>
              <a:rPr lang="ru-RU" sz="17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ст. 151 ГК РФ «Компенсация морального вреда», а в случае оценки вреда здоровью как тяжкого - </a:t>
            </a:r>
            <a:r>
              <a:rPr lang="ru-RU" sz="17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к уголовной ответственности по </a:t>
            </a:r>
            <a:r>
              <a:rPr lang="ru-RU" sz="17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ч.2 ст. 118 УК РФ «Причинение тяжкого вреда здоровью по неосторожности вследствие ненадлежащего исполнения лицом своих профессиональных обязанностей» </a:t>
            </a:r>
            <a:endParaRPr lang="ru-RU" sz="17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  <a:p>
            <a:pPr lvl="0" indent="360000" fontAlgn="base">
              <a:spcBef>
                <a:spcPct val="0"/>
              </a:spcBef>
              <a:spcAft>
                <a:spcPct val="0"/>
              </a:spcAft>
            </a:pPr>
            <a:endParaRPr lang="ru-RU" sz="2000" dirty="0">
              <a:cs typeface="Arial" pitchFamily="34" charset="0"/>
            </a:endParaRPr>
          </a:p>
          <a:p>
            <a:pPr algn="just"/>
            <a:endParaRPr lang="ru-RU" sz="1600" dirty="0"/>
          </a:p>
          <a:p>
            <a:pPr algn="just"/>
            <a:endParaRPr lang="ru-RU" sz="1600" u="sng" dirty="0">
              <a:ea typeface="Times New Roman"/>
              <a:cs typeface="Times New Roman"/>
            </a:endParaRPr>
          </a:p>
          <a:p>
            <a:pPr>
              <a:spcAft>
                <a:spcPts val="0"/>
              </a:spcAft>
            </a:pPr>
            <a:endParaRPr lang="ru-RU" sz="1600" dirty="0">
              <a:latin typeface="Times New Roman"/>
              <a:ea typeface="Times New Roman"/>
              <a:cs typeface="Times New Roman"/>
            </a:endParaRPr>
          </a:p>
          <a:p>
            <a:pPr marL="342900" indent="-342900"/>
            <a:endParaRPr lang="ru-RU" sz="1600" dirty="0"/>
          </a:p>
          <a:p>
            <a:r>
              <a:rPr lang="ru-RU" sz="1600" dirty="0"/>
              <a:t> </a:t>
            </a:r>
            <a:endParaRPr lang="ru-RU" sz="1600" b="0" dirty="0"/>
          </a:p>
        </p:txBody>
      </p:sp>
    </p:spTree>
    <p:extLst>
      <p:ext uri="{BB962C8B-B14F-4D97-AF65-F5344CB8AC3E}">
        <p14:creationId xmlns:p14="http://schemas.microsoft.com/office/powerpoint/2010/main" val="38893937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75896A5C-1EB4-EB80-DBC3-F2F1D0F71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016" y="142852"/>
            <a:ext cx="8571264" cy="703278"/>
          </a:xfrm>
          <a:solidFill>
            <a:srgbClr val="E5CDDE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ru-RU" sz="1800" b="1" dirty="0">
                <a:solidFill>
                  <a:srgbClr val="660066"/>
                </a:solidFill>
                <a:latin typeface="Times New Roman" pitchFamily="18" charset="0"/>
              </a:rPr>
              <a:t>Работа с отзывами в </a:t>
            </a:r>
            <a:r>
              <a:rPr lang="ru-RU" sz="1800" b="1" dirty="0" err="1">
                <a:solidFill>
                  <a:srgbClr val="660066"/>
                </a:solidFill>
                <a:latin typeface="Times New Roman" pitchFamily="18" charset="0"/>
              </a:rPr>
              <a:t>геоинформационных</a:t>
            </a:r>
            <a:r>
              <a:rPr lang="ru-RU" sz="1800" b="1" dirty="0">
                <a:solidFill>
                  <a:srgbClr val="660066"/>
                </a:solidFill>
                <a:latin typeface="Times New Roman" pitchFamily="18" charset="0"/>
              </a:rPr>
              <a:t> системах  </a:t>
            </a:r>
            <a:endParaRPr lang="ru-RU" sz="1800" b="1" dirty="0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B075000-730B-14C2-299C-F0F9D0268173}"/>
              </a:ext>
            </a:extLst>
          </p:cNvPr>
          <p:cNvSpPr txBox="1"/>
          <p:nvPr/>
        </p:nvSpPr>
        <p:spPr>
          <a:xfrm>
            <a:off x="251520" y="785795"/>
            <a:ext cx="8496944" cy="50013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ru-RU" sz="1600" i="1" dirty="0"/>
          </a:p>
          <a:p>
            <a:endParaRPr lang="ru-RU" sz="1600" i="1" dirty="0"/>
          </a:p>
          <a:p>
            <a:endParaRPr lang="ru-RU" sz="1600" dirty="0"/>
          </a:p>
          <a:p>
            <a:pPr marL="342900" indent="-342900"/>
            <a:endParaRPr lang="ru-RU" sz="1600" b="1" dirty="0"/>
          </a:p>
          <a:p>
            <a:pPr marL="342900" indent="-342900"/>
            <a:endParaRPr lang="ru-RU" sz="1600" i="1" dirty="0"/>
          </a:p>
          <a:p>
            <a:endParaRPr lang="ru-RU" sz="1600" i="1" dirty="0"/>
          </a:p>
          <a:p>
            <a:endParaRPr lang="ru-RU" sz="1600" dirty="0"/>
          </a:p>
          <a:p>
            <a:r>
              <a:rPr lang="ru-RU" sz="1600" dirty="0"/>
              <a:t> </a:t>
            </a:r>
          </a:p>
          <a:p>
            <a:endParaRPr lang="ru-RU" sz="1600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pPr lvl="0" algn="ctr"/>
            <a:endParaRPr lang="ru-RU" b="1" dirty="0"/>
          </a:p>
          <a:p>
            <a:pPr lvl="0"/>
            <a:endParaRPr lang="ru-RU" sz="1500" dirty="0"/>
          </a:p>
          <a:p>
            <a:endParaRPr lang="ru-RU" sz="1400" dirty="0"/>
          </a:p>
        </p:txBody>
      </p:sp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6021288"/>
            <a:ext cx="1859469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2071670" y="3643314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57158" y="928670"/>
            <a:ext cx="8501122" cy="72635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FF0000"/>
                </a:solidFill>
              </a:rPr>
              <a:t>О чем пишут посетители аптек в своих отзывах на </a:t>
            </a:r>
            <a:r>
              <a:rPr lang="ru-RU" sz="1600" b="1" dirty="0" err="1">
                <a:solidFill>
                  <a:srgbClr val="FF0000"/>
                </a:solidFill>
              </a:rPr>
              <a:t>геосервисах</a:t>
            </a:r>
            <a:r>
              <a:rPr lang="ru-RU" sz="1600" b="1" dirty="0">
                <a:solidFill>
                  <a:srgbClr val="FF0000"/>
                </a:solidFill>
              </a:rPr>
              <a:t>?</a:t>
            </a:r>
            <a:endParaRPr lang="ru-RU" sz="1600" dirty="0">
              <a:solidFill>
                <a:srgbClr val="FF0000"/>
              </a:solidFill>
            </a:endParaRPr>
          </a:p>
          <a:p>
            <a:pPr algn="ctr"/>
            <a:r>
              <a:rPr lang="ru-RU" sz="1600" b="1" u="sng" dirty="0"/>
              <a:t>TOP-5 тем, по которым посетители аптек оставляют отзывы</a:t>
            </a:r>
            <a:endParaRPr lang="ru-RU" sz="1600" dirty="0"/>
          </a:p>
          <a:p>
            <a:pPr indent="360000"/>
            <a:r>
              <a:rPr lang="ru-RU" sz="1600" b="1" dirty="0">
                <a:solidFill>
                  <a:srgbClr val="660066"/>
                </a:solidFill>
              </a:rPr>
              <a:t>1. Цены: </a:t>
            </a:r>
            <a:r>
              <a:rPr lang="ru-RU" sz="1600" dirty="0"/>
              <a:t>В отдельных жалобах отмечалось, что цена на товары в конкретной аптеке на 30-40% выше, чем в других. </a:t>
            </a:r>
          </a:p>
          <a:p>
            <a:pPr indent="360000"/>
            <a:r>
              <a:rPr lang="ru-RU" sz="1600" dirty="0"/>
              <a:t>Многим не нравится, что цены на сайте и в торговом зале значительно различаются, при этом предварительно покупателей об этом не информируют. </a:t>
            </a:r>
          </a:p>
          <a:p>
            <a:pPr indent="360000"/>
            <a:r>
              <a:rPr lang="ru-RU" sz="1600" b="1" dirty="0">
                <a:solidFill>
                  <a:srgbClr val="660066"/>
                </a:solidFill>
              </a:rPr>
              <a:t>2. Ассортимент: </a:t>
            </a:r>
            <a:r>
              <a:rPr lang="ru-RU" sz="1600" dirty="0"/>
              <a:t>Чем шире ассортимент, тем больше позитивных откликов.</a:t>
            </a:r>
          </a:p>
          <a:p>
            <a:pPr indent="360000"/>
            <a:r>
              <a:rPr lang="ru-RU" sz="1600" b="1" dirty="0">
                <a:solidFill>
                  <a:srgbClr val="660066"/>
                </a:solidFill>
              </a:rPr>
              <a:t>3. Работа персонала: </a:t>
            </a:r>
            <a:r>
              <a:rPr lang="ru-RU" sz="1600" dirty="0"/>
              <a:t>Персонал аптек оценивают не только с точки зрения профессионализма, любезности, вежливости, но и внешнего вида</a:t>
            </a:r>
          </a:p>
          <a:p>
            <a:pPr indent="360000"/>
            <a:r>
              <a:rPr lang="ru-RU" sz="1600" b="1" dirty="0">
                <a:solidFill>
                  <a:srgbClr val="660066"/>
                </a:solidFill>
              </a:rPr>
              <a:t>4. </a:t>
            </a:r>
            <a:r>
              <a:rPr lang="ru-RU" sz="1600" b="1" dirty="0" err="1">
                <a:solidFill>
                  <a:srgbClr val="660066"/>
                </a:solidFill>
              </a:rPr>
              <a:t>Онлайн-заказы</a:t>
            </a:r>
            <a:r>
              <a:rPr lang="ru-RU" sz="1600" b="1" dirty="0">
                <a:solidFill>
                  <a:srgbClr val="660066"/>
                </a:solidFill>
              </a:rPr>
              <a:t>: </a:t>
            </a:r>
            <a:r>
              <a:rPr lang="ru-RU" sz="1600" dirty="0"/>
              <a:t>Жалобы связаны с техническими сбоями (заказ длительное время не обрабатывается, не проходит оплата) и человеческими ошибками.</a:t>
            </a:r>
          </a:p>
          <a:p>
            <a:pPr indent="360000"/>
            <a:r>
              <a:rPr lang="ru-RU" sz="1600" b="1" dirty="0">
                <a:solidFill>
                  <a:srgbClr val="660066"/>
                </a:solidFill>
              </a:rPr>
              <a:t>5. Очереди и акции:</a:t>
            </a:r>
            <a:r>
              <a:rPr lang="ru-RU" sz="1600" b="1" dirty="0">
                <a:solidFill>
                  <a:srgbClr val="FF0000"/>
                </a:solidFill>
              </a:rPr>
              <a:t> </a:t>
            </a:r>
            <a:r>
              <a:rPr lang="ru-RU" sz="1600" dirty="0"/>
              <a:t>Практически каждый десятый отзыв касается очередей и программ лояльности.</a:t>
            </a:r>
          </a:p>
          <a:p>
            <a:pPr algn="ctr"/>
            <a:endParaRPr lang="ru-RU" sz="800" b="1" i="1" dirty="0">
              <a:solidFill>
                <a:srgbClr val="FF0000"/>
              </a:solidFill>
            </a:endParaRPr>
          </a:p>
          <a:p>
            <a:pPr algn="ctr"/>
            <a:r>
              <a:rPr lang="ru-RU" sz="1600" b="1" i="1" dirty="0">
                <a:solidFill>
                  <a:srgbClr val="FF0000"/>
                </a:solidFill>
              </a:rPr>
              <a:t>Исследования последних лет доказывают важность построения коммуникации</a:t>
            </a:r>
          </a:p>
          <a:p>
            <a:pPr algn="ctr"/>
            <a:r>
              <a:rPr lang="ru-RU" sz="1600" b="1" i="1" dirty="0">
                <a:solidFill>
                  <a:srgbClr val="FF0000"/>
                </a:solidFill>
              </a:rPr>
              <a:t> со своими клиентами:</a:t>
            </a:r>
          </a:p>
          <a:p>
            <a:pPr algn="ctr"/>
            <a:r>
              <a:rPr lang="ru-RU" sz="1600" b="1" dirty="0"/>
              <a:t> </a:t>
            </a:r>
            <a:r>
              <a:rPr lang="ru-RU" sz="1600" dirty="0"/>
              <a:t>Согласно исследованиям компании BrightLocal2,</a:t>
            </a:r>
          </a:p>
          <a:p>
            <a:pPr algn="ctr"/>
            <a:r>
              <a:rPr lang="ru-RU" sz="1600" dirty="0"/>
              <a:t> </a:t>
            </a:r>
            <a:r>
              <a:rPr lang="ru-RU" sz="1600" b="1" dirty="0"/>
              <a:t>93% потребителей ожидают, что компания ответит на их отзыв. </a:t>
            </a:r>
          </a:p>
          <a:p>
            <a:pPr algn="ctr"/>
            <a:endParaRPr lang="ru-RU" sz="800" dirty="0"/>
          </a:p>
          <a:p>
            <a:pPr algn="ctr"/>
            <a:r>
              <a:rPr lang="ru-RU" sz="1600" i="1" dirty="0"/>
              <a:t>При этом сегодня </a:t>
            </a:r>
            <a:r>
              <a:rPr lang="ru-RU" sz="1600" b="1" i="1" dirty="0"/>
              <a:t>аптеки отвечают лишь на 48% откликов на </a:t>
            </a:r>
            <a:r>
              <a:rPr lang="ru-RU" sz="1600" b="1" i="1" dirty="0" err="1"/>
              <a:t>геосервисах</a:t>
            </a:r>
            <a:r>
              <a:rPr lang="ru-RU" sz="1600" b="1" i="1" dirty="0"/>
              <a:t>. </a:t>
            </a:r>
          </a:p>
          <a:p>
            <a:pPr algn="ctr"/>
            <a:r>
              <a:rPr lang="ru-RU" sz="1600" b="1" i="1" dirty="0">
                <a:solidFill>
                  <a:srgbClr val="660066"/>
                </a:solidFill>
              </a:rPr>
              <a:t>Хотите повысить лояльность – стремитесь к достижению </a:t>
            </a:r>
          </a:p>
          <a:p>
            <a:pPr algn="ctr"/>
            <a:r>
              <a:rPr lang="ru-RU" sz="1600" b="1" i="1" dirty="0">
                <a:solidFill>
                  <a:srgbClr val="660066"/>
                </a:solidFill>
              </a:rPr>
              <a:t>максимального возможного  показателя.</a:t>
            </a:r>
          </a:p>
          <a:p>
            <a:endParaRPr lang="ru-RU" sz="1600" dirty="0"/>
          </a:p>
          <a:p>
            <a:r>
              <a:rPr lang="ru-RU" sz="1600" dirty="0"/>
              <a:t> </a:t>
            </a:r>
          </a:p>
          <a:p>
            <a:endParaRPr lang="ru-RU" sz="1600" b="1" dirty="0"/>
          </a:p>
          <a:p>
            <a:pPr marL="342900" indent="-342900"/>
            <a:endParaRPr lang="ru-RU" sz="1600" b="1" dirty="0"/>
          </a:p>
          <a:p>
            <a:endParaRPr lang="ru-RU" sz="1600" b="1" dirty="0">
              <a:ea typeface="Times New Roman"/>
              <a:cs typeface="Times New Roman"/>
            </a:endParaRPr>
          </a:p>
          <a:p>
            <a:pPr marL="342900" indent="-342900"/>
            <a:endParaRPr lang="ru-RU" sz="1600" dirty="0"/>
          </a:p>
          <a:p>
            <a:r>
              <a:rPr lang="ru-RU" sz="1600" dirty="0"/>
              <a:t> </a:t>
            </a:r>
            <a:endParaRPr lang="ru-RU" sz="1600" b="0" dirty="0"/>
          </a:p>
        </p:txBody>
      </p:sp>
    </p:spTree>
    <p:extLst>
      <p:ext uri="{BB962C8B-B14F-4D97-AF65-F5344CB8AC3E}">
        <p14:creationId xmlns:p14="http://schemas.microsoft.com/office/powerpoint/2010/main" val="38893937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75896A5C-1EB4-EB80-DBC3-F2F1D0F71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016" y="142852"/>
            <a:ext cx="8571264" cy="703278"/>
          </a:xfrm>
          <a:solidFill>
            <a:srgbClr val="E5CDDE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ru-RU" sz="1800" b="1" dirty="0">
                <a:solidFill>
                  <a:srgbClr val="660066"/>
                </a:solidFill>
                <a:latin typeface="Times New Roman" pitchFamily="18" charset="0"/>
              </a:rPr>
              <a:t>Работа с отзывами в </a:t>
            </a:r>
            <a:r>
              <a:rPr lang="ru-RU" sz="1800" b="1" dirty="0" err="1">
                <a:solidFill>
                  <a:srgbClr val="660066"/>
                </a:solidFill>
                <a:latin typeface="Times New Roman" pitchFamily="18" charset="0"/>
              </a:rPr>
              <a:t>геоинформационных</a:t>
            </a:r>
            <a:r>
              <a:rPr lang="ru-RU" sz="1800" b="1" dirty="0">
                <a:solidFill>
                  <a:srgbClr val="660066"/>
                </a:solidFill>
                <a:latin typeface="Times New Roman" pitchFamily="18" charset="0"/>
              </a:rPr>
              <a:t> системах  </a:t>
            </a:r>
            <a:endParaRPr lang="ru-RU" sz="1800" b="1" dirty="0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B075000-730B-14C2-299C-F0F9D0268173}"/>
              </a:ext>
            </a:extLst>
          </p:cNvPr>
          <p:cNvSpPr txBox="1"/>
          <p:nvPr/>
        </p:nvSpPr>
        <p:spPr>
          <a:xfrm>
            <a:off x="251520" y="785795"/>
            <a:ext cx="8496944" cy="50013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ru-RU" sz="1600" i="1" dirty="0"/>
          </a:p>
          <a:p>
            <a:endParaRPr lang="ru-RU" sz="1600" i="1" dirty="0"/>
          </a:p>
          <a:p>
            <a:endParaRPr lang="ru-RU" sz="1600" dirty="0"/>
          </a:p>
          <a:p>
            <a:pPr marL="342900" indent="-342900"/>
            <a:endParaRPr lang="ru-RU" sz="1600" b="1" dirty="0"/>
          </a:p>
          <a:p>
            <a:pPr marL="342900" indent="-342900"/>
            <a:endParaRPr lang="ru-RU" sz="1600" i="1" dirty="0"/>
          </a:p>
          <a:p>
            <a:endParaRPr lang="ru-RU" sz="1600" i="1" dirty="0"/>
          </a:p>
          <a:p>
            <a:endParaRPr lang="ru-RU" sz="1600" dirty="0"/>
          </a:p>
          <a:p>
            <a:r>
              <a:rPr lang="ru-RU" sz="1600" dirty="0"/>
              <a:t> </a:t>
            </a:r>
          </a:p>
          <a:p>
            <a:endParaRPr lang="ru-RU" sz="1600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pPr lvl="0" algn="ctr"/>
            <a:endParaRPr lang="ru-RU" b="1" dirty="0"/>
          </a:p>
          <a:p>
            <a:pPr lvl="0"/>
            <a:endParaRPr lang="ru-RU" sz="1500" dirty="0"/>
          </a:p>
          <a:p>
            <a:endParaRPr lang="ru-RU" sz="1400" dirty="0"/>
          </a:p>
        </p:txBody>
      </p:sp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6021288"/>
            <a:ext cx="1859469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2071670" y="3643314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57158" y="928670"/>
            <a:ext cx="8501122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i="1" dirty="0">
                <a:solidFill>
                  <a:srgbClr val="FF0000"/>
                </a:solidFill>
              </a:rPr>
              <a:t>Как это влияет на лояльность клиентов к аптеке:</a:t>
            </a:r>
            <a:r>
              <a:rPr lang="ru-RU" sz="1600" i="1" dirty="0"/>
              <a:t> </a:t>
            </a:r>
          </a:p>
          <a:p>
            <a:pPr lvl="0">
              <a:buFont typeface="Arial" pitchFamily="34" charset="0"/>
              <a:buChar char="•"/>
            </a:pPr>
            <a:r>
              <a:rPr lang="ru-RU" sz="1600" dirty="0"/>
              <a:t>  </a:t>
            </a:r>
            <a:r>
              <a:rPr lang="ru-RU" sz="1600" u="sng" dirty="0"/>
              <a:t>41 % потребителей чаще пользуется услугами компании, которая отвечает на все отзывы</a:t>
            </a:r>
            <a:r>
              <a:rPr lang="ru-RU" sz="1600" dirty="0"/>
              <a:t>, чем той, которая не отвечает ни на один из них. </a:t>
            </a:r>
          </a:p>
          <a:p>
            <a:pPr lvl="0">
              <a:buFont typeface="Arial" pitchFamily="34" charset="0"/>
              <a:buChar char="•"/>
            </a:pPr>
            <a:r>
              <a:rPr lang="ru-RU" sz="1600" dirty="0"/>
              <a:t>  </a:t>
            </a:r>
            <a:r>
              <a:rPr lang="ru-RU" sz="1600" u="sng" dirty="0"/>
              <a:t>88 % потребителей будут пользоваться услугами компании, которая отвечает как </a:t>
            </a:r>
          </a:p>
          <a:p>
            <a:pPr lvl="0"/>
            <a:r>
              <a:rPr lang="ru-RU" sz="1600" u="sng" dirty="0"/>
              <a:t>на положительные, так и на отрицательные отзывы. </a:t>
            </a:r>
          </a:p>
          <a:p>
            <a:pPr lvl="0">
              <a:buFont typeface="Arial" pitchFamily="34" charset="0"/>
              <a:buChar char="•"/>
            </a:pPr>
            <a:r>
              <a:rPr lang="ru-RU" sz="1600" dirty="0"/>
              <a:t>  </a:t>
            </a:r>
            <a:r>
              <a:rPr lang="ru-RU" sz="1600" u="sng" dirty="0"/>
              <a:t>47 % готовы пользоваться услугами компании, которая не отвечает на отзывы.</a:t>
            </a:r>
          </a:p>
          <a:p>
            <a:r>
              <a:rPr lang="ru-RU" sz="1600" b="1" dirty="0">
                <a:solidFill>
                  <a:srgbClr val="FF0000"/>
                </a:solidFill>
              </a:rPr>
              <a:t>ВЫВОД:</a:t>
            </a:r>
            <a:r>
              <a:rPr lang="ru-RU" sz="1600" b="1" dirty="0"/>
              <a:t> если вы будете отвечать на каждое обращение, это не только обезопасит аптеку от претензий надзорных органов, но и повысит лояльность потребителей! </a:t>
            </a:r>
          </a:p>
          <a:p>
            <a:endParaRPr lang="ru-RU" sz="1600" dirty="0"/>
          </a:p>
          <a:p>
            <a:pPr algn="ctr"/>
            <a:endParaRPr lang="ru-RU" sz="1600" dirty="0"/>
          </a:p>
          <a:p>
            <a:pPr indent="360000"/>
            <a:endParaRPr lang="ru-RU" sz="1600" b="1" dirty="0">
              <a:solidFill>
                <a:srgbClr val="660066"/>
              </a:solidFill>
            </a:endParaRPr>
          </a:p>
          <a:p>
            <a:endParaRPr lang="ru-RU" sz="1600" dirty="0"/>
          </a:p>
          <a:p>
            <a:endParaRPr lang="ru-RU" sz="1600" b="1" dirty="0"/>
          </a:p>
          <a:p>
            <a:pPr marL="342900" indent="-342900"/>
            <a:endParaRPr lang="ru-RU" sz="1600" b="1" dirty="0"/>
          </a:p>
          <a:p>
            <a:endParaRPr lang="ru-RU" sz="1600" b="1" dirty="0">
              <a:ea typeface="Times New Roman"/>
              <a:cs typeface="Times New Roman"/>
            </a:endParaRPr>
          </a:p>
          <a:p>
            <a:pPr marL="342900" indent="-342900"/>
            <a:endParaRPr lang="ru-RU" sz="1600" dirty="0"/>
          </a:p>
          <a:p>
            <a:r>
              <a:rPr lang="ru-RU" sz="1600" dirty="0"/>
              <a:t> </a:t>
            </a:r>
            <a:endParaRPr lang="ru-RU" sz="1600" b="0" dirty="0"/>
          </a:p>
        </p:txBody>
      </p:sp>
      <p:pic>
        <p:nvPicPr>
          <p:cNvPr id="7" name="Рисунок 6" descr="15-2a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3071810"/>
            <a:ext cx="5940425" cy="331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893937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75896A5C-1EB4-EB80-DBC3-F2F1D0F71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596" y="142852"/>
            <a:ext cx="8428388" cy="642942"/>
          </a:xfrm>
          <a:solidFill>
            <a:srgbClr val="E5CDDE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ru-RU" sz="1800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Претензия или потребительский терроризм?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B075000-730B-14C2-299C-F0F9D0268173}"/>
              </a:ext>
            </a:extLst>
          </p:cNvPr>
          <p:cNvSpPr txBox="1"/>
          <p:nvPr/>
        </p:nvSpPr>
        <p:spPr>
          <a:xfrm>
            <a:off x="251520" y="785795"/>
            <a:ext cx="8496944" cy="50013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ru-RU" sz="1600" i="1" dirty="0"/>
          </a:p>
          <a:p>
            <a:endParaRPr lang="ru-RU" sz="1600" i="1" dirty="0"/>
          </a:p>
          <a:p>
            <a:endParaRPr lang="ru-RU" sz="1600" dirty="0"/>
          </a:p>
          <a:p>
            <a:pPr marL="342900" indent="-342900"/>
            <a:endParaRPr lang="ru-RU" sz="1600" b="1" dirty="0"/>
          </a:p>
          <a:p>
            <a:pPr marL="342900" indent="-342900"/>
            <a:endParaRPr lang="ru-RU" sz="1600" i="1" dirty="0"/>
          </a:p>
          <a:p>
            <a:endParaRPr lang="ru-RU" sz="1600" i="1" dirty="0"/>
          </a:p>
          <a:p>
            <a:endParaRPr lang="ru-RU" sz="1600" dirty="0"/>
          </a:p>
          <a:p>
            <a:r>
              <a:rPr lang="ru-RU" sz="1600" dirty="0"/>
              <a:t> </a:t>
            </a:r>
          </a:p>
          <a:p>
            <a:endParaRPr lang="ru-RU" sz="1600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pPr lvl="0" algn="ctr"/>
            <a:endParaRPr lang="ru-RU" b="1" dirty="0"/>
          </a:p>
          <a:p>
            <a:pPr lvl="0"/>
            <a:endParaRPr lang="ru-RU" sz="1500" dirty="0"/>
          </a:p>
          <a:p>
            <a:endParaRPr lang="ru-RU" sz="1400" dirty="0"/>
          </a:p>
        </p:txBody>
      </p:sp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6021288"/>
            <a:ext cx="1859469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2071670" y="3643314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57158" y="642918"/>
            <a:ext cx="8501122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600" b="1" dirty="0">
              <a:solidFill>
                <a:srgbClr val="FF0000"/>
              </a:solidFill>
            </a:endParaRPr>
          </a:p>
          <a:p>
            <a:pPr marL="400050" indent="-400050" algn="ctr"/>
            <a:r>
              <a:rPr lang="ru-RU" sz="1600" b="1" dirty="0">
                <a:solidFill>
                  <a:srgbClr val="FF0000"/>
                </a:solidFill>
              </a:rPr>
              <a:t>ПРИМЕР из практики: </a:t>
            </a:r>
            <a:r>
              <a:rPr lang="ru-RU" sz="1600" b="1" u="sng" dirty="0">
                <a:solidFill>
                  <a:srgbClr val="FF0000"/>
                </a:solidFill>
              </a:rPr>
              <a:t>продан маркированный ЛП с якобы истекшим сроком годности </a:t>
            </a:r>
            <a:endParaRPr lang="ru-RU" sz="1600" b="1" dirty="0">
              <a:solidFill>
                <a:srgbClr val="FF0000"/>
              </a:solidFill>
            </a:endParaRPr>
          </a:p>
          <a:p>
            <a:pPr marL="400050" indent="-400050" algn="ctr"/>
            <a:endParaRPr lang="ru-RU" sz="800" b="1" dirty="0">
              <a:solidFill>
                <a:srgbClr val="FF0000"/>
              </a:solidFill>
            </a:endParaRPr>
          </a:p>
          <a:p>
            <a:pPr indent="360000" algn="just"/>
            <a:r>
              <a:rPr lang="ru-RU" sz="1600" dirty="0"/>
              <a:t>Клиентке был отпущен «</a:t>
            </a:r>
            <a:r>
              <a:rPr lang="ru-RU" sz="1600" dirty="0" err="1"/>
              <a:t>Курантил</a:t>
            </a:r>
            <a:r>
              <a:rPr lang="ru-RU" sz="1600" dirty="0"/>
              <a:t> ® </a:t>
            </a:r>
            <a:r>
              <a:rPr lang="en-US" sz="1600" dirty="0"/>
              <a:t>N</a:t>
            </a:r>
            <a:r>
              <a:rPr lang="ru-RU" sz="1600" dirty="0"/>
              <a:t> 25» № 120. Рецепта не было, назначение врача было зачитано с телефона. Были заданы уточняющие вопросы (дозировка, схема приема), клиентка сообщила, что она беременная. </a:t>
            </a:r>
            <a:r>
              <a:rPr lang="ru-RU" sz="1600" b="1" u="sng" dirty="0"/>
              <a:t>1 ошибка фармацевта: </a:t>
            </a:r>
            <a:r>
              <a:rPr lang="ru-RU" sz="1600" b="1" dirty="0"/>
              <a:t>отпуск без рецепта.</a:t>
            </a:r>
          </a:p>
          <a:p>
            <a:pPr indent="360000" algn="just"/>
            <a:r>
              <a:rPr lang="ru-RU" sz="1600" dirty="0"/>
              <a:t>На следующий день клиентка звонит в аптеку и с шумом объявляет, что успела выпить 3 таблетки и обнаружила, что </a:t>
            </a:r>
            <a:r>
              <a:rPr lang="ru-RU" sz="1600" b="1" dirty="0"/>
              <a:t>на флаконе не та серия, что на картонной коробки, и истекший срок годности </a:t>
            </a:r>
            <a:r>
              <a:rPr lang="ru-RU" sz="1600" dirty="0"/>
              <a:t>(на коробке нормальный). </a:t>
            </a:r>
            <a:r>
              <a:rPr lang="ru-RU" sz="1600" u="sng" dirty="0"/>
              <a:t>Требует вернуть деньги.</a:t>
            </a:r>
          </a:p>
          <a:p>
            <a:pPr indent="360000" algn="just"/>
            <a:r>
              <a:rPr lang="ru-RU" sz="1600" b="1" u="sng" dirty="0"/>
              <a:t>2 ошибка зав. аптекой</a:t>
            </a:r>
            <a:r>
              <a:rPr lang="ru-RU" sz="1600" u="sng" dirty="0"/>
              <a:t>:</a:t>
            </a:r>
            <a:r>
              <a:rPr lang="ru-RU" sz="1600" dirty="0"/>
              <a:t> дала клиентке личный номер телефона (чтобы та прислала фото).</a:t>
            </a:r>
          </a:p>
          <a:p>
            <a:pPr indent="360000" algn="just"/>
            <a:r>
              <a:rPr lang="ru-RU" sz="1600" b="1" u="sng" dirty="0"/>
              <a:t>3 ошибка зав. аптекой</a:t>
            </a:r>
            <a:r>
              <a:rPr lang="ru-RU" sz="1600" u="sng" dirty="0"/>
              <a:t>:</a:t>
            </a:r>
            <a:r>
              <a:rPr lang="ru-RU" sz="1600" dirty="0"/>
              <a:t> пообещала (устно) вернуть деньги, если этот факт подтвердится.</a:t>
            </a:r>
          </a:p>
          <a:p>
            <a:pPr indent="360000" algn="just"/>
            <a:r>
              <a:rPr lang="ru-RU" sz="1600" b="1" dirty="0"/>
              <a:t>Итог промежуточный:</a:t>
            </a:r>
            <a:r>
              <a:rPr lang="ru-RU" sz="1600" dirty="0"/>
              <a:t> </a:t>
            </a:r>
            <a:r>
              <a:rPr lang="ru-RU" sz="1600" u="sng" dirty="0"/>
              <a:t>клиентка начала терроризировать зав. аптекой звонками и сообщениями, запугивая возможными жалобами, проверками и судами </a:t>
            </a:r>
            <a:r>
              <a:rPr lang="ru-RU" sz="1600" dirty="0"/>
              <a:t>(моральный и физический вред здоровью ее и плода), </a:t>
            </a:r>
            <a:r>
              <a:rPr lang="ru-RU" sz="1600" u="sng" dirty="0"/>
              <a:t>если ей немедленно не вернут деньги.</a:t>
            </a:r>
          </a:p>
          <a:p>
            <a:pPr indent="360000" algn="just"/>
            <a:r>
              <a:rPr lang="ru-RU" sz="1600" b="1" dirty="0"/>
              <a:t>После передачи конфликта в юр.отдел:</a:t>
            </a:r>
          </a:p>
          <a:p>
            <a:pPr indent="360000" algn="just">
              <a:buFontTx/>
              <a:buAutoNum type="arabicParenR"/>
            </a:pPr>
            <a:r>
              <a:rPr lang="ru-RU" sz="1600" u="sng" dirty="0"/>
              <a:t>Были просмотрены записи видеонаблюдения</a:t>
            </a:r>
            <a:r>
              <a:rPr lang="ru-RU" sz="1600" dirty="0"/>
              <a:t>, опрошены фармацевт и зав.аптекой.</a:t>
            </a:r>
          </a:p>
          <a:p>
            <a:pPr indent="360000" algn="just">
              <a:buAutoNum type="arabicParenR"/>
            </a:pPr>
            <a:r>
              <a:rPr lang="ru-RU" sz="1600" u="sng" dirty="0"/>
              <a:t>Клиентке дали понять, </a:t>
            </a:r>
            <a:r>
              <a:rPr lang="ru-RU" sz="1600" dirty="0"/>
              <a:t>что ее требования будут рассмотрены только при поступлении официального и </a:t>
            </a:r>
            <a:r>
              <a:rPr lang="ru-RU" sz="1600" dirty="0" err="1"/>
              <a:t>неанонимного</a:t>
            </a:r>
            <a:r>
              <a:rPr lang="ru-RU" sz="1600" dirty="0"/>
              <a:t> обращения – </a:t>
            </a:r>
            <a:r>
              <a:rPr lang="ru-RU" sz="1600" u="sng" dirty="0"/>
              <a:t>претензия поступила на </a:t>
            </a:r>
            <a:r>
              <a:rPr lang="ru-RU" sz="1600" u="sng" dirty="0" err="1"/>
              <a:t>эл</a:t>
            </a:r>
            <a:r>
              <a:rPr lang="ru-RU" sz="1600" u="sng" dirty="0"/>
              <a:t>. почту.</a:t>
            </a:r>
          </a:p>
          <a:p>
            <a:pPr indent="360000" algn="just">
              <a:buAutoNum type="arabicParenR"/>
            </a:pPr>
            <a:r>
              <a:rPr lang="ru-RU" sz="1600" u="sng" dirty="0"/>
              <a:t>Проанализирована и собрана информация по движению данного ЛП в аптечной сети</a:t>
            </a:r>
            <a:r>
              <a:rPr lang="ru-RU" sz="1600" dirty="0"/>
              <a:t>, начиная с даты изготовления той якобы просроченной серии ЛП, которая была на флаконе: выяснили, что 2021 г. были получены и сразу проданы 3 </a:t>
            </a:r>
            <a:r>
              <a:rPr lang="ru-RU" sz="1600" dirty="0" err="1"/>
              <a:t>уп</a:t>
            </a:r>
            <a:r>
              <a:rPr lang="ru-RU" sz="1600" dirty="0"/>
              <a:t>. данной серии.</a:t>
            </a:r>
          </a:p>
          <a:p>
            <a:pPr indent="360000" algn="just">
              <a:buAutoNum type="arabicParenR"/>
            </a:pPr>
            <a:r>
              <a:rPr lang="ru-RU" sz="1600" u="sng" dirty="0"/>
              <a:t>Физически проверены ВСЕ имеющиеся на данный момент в сети упаковки данного ЛП </a:t>
            </a:r>
            <a:r>
              <a:rPr lang="ru-RU" sz="1600" dirty="0"/>
              <a:t>– нарушений не обнаружено (серии и сроки  на перв. и втор. упаковках совпадают).</a:t>
            </a:r>
          </a:p>
          <a:p>
            <a:pPr indent="360000" algn="just">
              <a:buAutoNum type="arabicParenR"/>
            </a:pPr>
            <a:r>
              <a:rPr lang="ru-RU" sz="1600" u="sng" dirty="0"/>
              <a:t>Клиентке направлен аргументированный и вежливый ответ</a:t>
            </a:r>
            <a:r>
              <a:rPr lang="ru-RU" sz="1600" dirty="0"/>
              <a:t>, что ее</a:t>
            </a:r>
          </a:p>
          <a:p>
            <a:pPr indent="360000" algn="just"/>
            <a:r>
              <a:rPr lang="ru-RU" sz="1600" dirty="0"/>
              <a:t>претензия является необоснованной.  </a:t>
            </a:r>
            <a:r>
              <a:rPr lang="ru-RU" sz="1600" b="1" i="1" dirty="0">
                <a:solidFill>
                  <a:srgbClr val="FF0000"/>
                </a:solidFill>
              </a:rPr>
              <a:t>ПРОДОЛЖЕНИЕ ПОСЛЕДОВАЛО</a:t>
            </a:r>
            <a:r>
              <a:rPr lang="ru-RU" sz="1600" b="1" i="1" dirty="0">
                <a:solidFill>
                  <a:srgbClr val="FF0000"/>
                </a:solidFill>
                <a:sym typeface="Wingdings" pitchFamily="2" charset="2"/>
              </a:rPr>
              <a:t></a:t>
            </a:r>
            <a:endParaRPr lang="ru-RU" sz="1600" i="1" u="sng" dirty="0">
              <a:ea typeface="Times New Roman"/>
              <a:cs typeface="Times New Roman"/>
            </a:endParaRPr>
          </a:p>
          <a:p>
            <a:pPr>
              <a:spcAft>
                <a:spcPts val="0"/>
              </a:spcAft>
            </a:pPr>
            <a:endParaRPr lang="ru-RU" sz="1600" dirty="0">
              <a:latin typeface="Times New Roman"/>
              <a:ea typeface="Times New Roman"/>
              <a:cs typeface="Times New Roman"/>
            </a:endParaRPr>
          </a:p>
          <a:p>
            <a:pPr marL="342900" indent="-342900"/>
            <a:endParaRPr lang="ru-RU" sz="1600" dirty="0"/>
          </a:p>
          <a:p>
            <a:r>
              <a:rPr lang="ru-RU" sz="1600" dirty="0"/>
              <a:t> </a:t>
            </a:r>
            <a:endParaRPr lang="ru-RU" sz="1600" b="0" dirty="0"/>
          </a:p>
        </p:txBody>
      </p:sp>
    </p:spTree>
    <p:extLst>
      <p:ext uri="{BB962C8B-B14F-4D97-AF65-F5344CB8AC3E}">
        <p14:creationId xmlns:p14="http://schemas.microsoft.com/office/powerpoint/2010/main" val="388939374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75896A5C-1EB4-EB80-DBC3-F2F1D0F71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596" y="142852"/>
            <a:ext cx="8428388" cy="642942"/>
          </a:xfrm>
          <a:solidFill>
            <a:srgbClr val="E5CDDE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ru-RU" sz="1800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Претензия или потребительский терроризм?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B075000-730B-14C2-299C-F0F9D0268173}"/>
              </a:ext>
            </a:extLst>
          </p:cNvPr>
          <p:cNvSpPr txBox="1"/>
          <p:nvPr/>
        </p:nvSpPr>
        <p:spPr>
          <a:xfrm>
            <a:off x="251520" y="785795"/>
            <a:ext cx="8496944" cy="52475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ru-RU" sz="1600" i="1" dirty="0"/>
          </a:p>
          <a:p>
            <a:endParaRPr lang="ru-RU" sz="1600" i="1" dirty="0"/>
          </a:p>
          <a:p>
            <a:endParaRPr lang="ru-RU" sz="1600" dirty="0"/>
          </a:p>
          <a:p>
            <a:pPr marL="342900" indent="-342900"/>
            <a:endParaRPr lang="ru-RU" sz="1600" b="1" dirty="0"/>
          </a:p>
          <a:p>
            <a:pPr marL="342900" indent="-342900"/>
            <a:endParaRPr lang="ru-RU" sz="1600" i="1" dirty="0"/>
          </a:p>
          <a:p>
            <a:endParaRPr lang="ru-RU" sz="1600" i="1" dirty="0"/>
          </a:p>
          <a:p>
            <a:endParaRPr lang="ru-RU" sz="1600" dirty="0"/>
          </a:p>
          <a:p>
            <a:r>
              <a:rPr lang="ru-RU" sz="1600" dirty="0"/>
              <a:t> </a:t>
            </a:r>
          </a:p>
          <a:p>
            <a:endParaRPr lang="ru-RU" sz="1600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pPr lvl="0" algn="ctr"/>
            <a:endParaRPr lang="ru-RU" b="1" dirty="0"/>
          </a:p>
          <a:p>
            <a:pPr lvl="0"/>
            <a:endParaRPr lang="ru-RU" sz="1500" dirty="0"/>
          </a:p>
          <a:p>
            <a:endParaRPr lang="ru-RU" sz="1400" dirty="0"/>
          </a:p>
        </p:txBody>
      </p:sp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6021288"/>
            <a:ext cx="1859469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2071670" y="3643314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57158" y="642918"/>
            <a:ext cx="8501122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600" b="1" dirty="0">
              <a:solidFill>
                <a:srgbClr val="FF0000"/>
              </a:solidFill>
            </a:endParaRPr>
          </a:p>
          <a:p>
            <a:pPr marL="400050" indent="-400050" algn="ctr"/>
            <a:r>
              <a:rPr lang="ru-RU" sz="1600" b="1" dirty="0">
                <a:solidFill>
                  <a:srgbClr val="FF0000"/>
                </a:solidFill>
              </a:rPr>
              <a:t>ПРИМЕР из практики: </a:t>
            </a:r>
            <a:r>
              <a:rPr lang="ru-RU" sz="1600" b="1" u="sng" dirty="0">
                <a:solidFill>
                  <a:srgbClr val="FF0000"/>
                </a:solidFill>
              </a:rPr>
              <a:t>продан маркированный ЛП с якобы истекшим сроком годности </a:t>
            </a:r>
            <a:endParaRPr lang="ru-RU" sz="1600" b="1" dirty="0">
              <a:solidFill>
                <a:srgbClr val="FF0000"/>
              </a:solidFill>
            </a:endParaRPr>
          </a:p>
          <a:p>
            <a:pPr marL="400050" indent="-400050" algn="ctr"/>
            <a:endParaRPr lang="ru-RU" sz="800" b="1" dirty="0">
              <a:solidFill>
                <a:srgbClr val="FF0000"/>
              </a:solidFill>
            </a:endParaRPr>
          </a:p>
          <a:p>
            <a:pPr indent="360000" algn="just"/>
            <a:r>
              <a:rPr lang="ru-RU" sz="1600" b="1" dirty="0"/>
              <a:t>После направления письменного ответа потребителю:</a:t>
            </a:r>
          </a:p>
          <a:p>
            <a:pPr indent="360000" algn="just">
              <a:buFontTx/>
              <a:buAutoNum type="arabicParenR"/>
            </a:pPr>
            <a:r>
              <a:rPr lang="ru-RU" sz="1600" u="sng" dirty="0"/>
              <a:t>Поступил запрос из областного управления Росздравнадзора в связи с обращением гр-на</a:t>
            </a:r>
            <a:r>
              <a:rPr lang="ru-RU" sz="1600" dirty="0"/>
              <a:t>.</a:t>
            </a:r>
          </a:p>
          <a:p>
            <a:pPr indent="360000" algn="just">
              <a:buAutoNum type="arabicParenR"/>
            </a:pPr>
            <a:r>
              <a:rPr lang="ru-RU" sz="1600" u="sng" dirty="0"/>
              <a:t>В Росздравнадзор направлен ответ с аргументацией отсутствия нарушений как в сети, так и при передаче сведения в ГИС МДЛП, с приложением скриншотов из ИС.</a:t>
            </a:r>
          </a:p>
          <a:p>
            <a:pPr indent="360000" algn="just">
              <a:buAutoNum type="arabicParenR"/>
            </a:pPr>
            <a:r>
              <a:rPr lang="ru-RU" sz="1600" u="sng" dirty="0"/>
              <a:t>Клиентка больше не объявлялась, хотя до направления ответа ей и в Росздравнадзор она донимала звонками как заведующего аптекой, так и юр. отдел. </a:t>
            </a:r>
          </a:p>
          <a:p>
            <a:pPr algn="just"/>
            <a:r>
              <a:rPr lang="ru-RU" sz="1600" b="1" i="1" dirty="0">
                <a:solidFill>
                  <a:srgbClr val="FF0000"/>
                </a:solidFill>
              </a:rPr>
              <a:t>     </a:t>
            </a:r>
          </a:p>
          <a:p>
            <a:pPr algn="just"/>
            <a:r>
              <a:rPr lang="ru-RU" sz="1600" b="1" i="1" dirty="0">
                <a:solidFill>
                  <a:srgbClr val="FF0000"/>
                </a:solidFill>
              </a:rPr>
              <a:t>       ВЫВОД: </a:t>
            </a:r>
            <a:r>
              <a:rPr lang="ru-RU" sz="1600" b="1" dirty="0"/>
              <a:t>Однозначно, мы встретились с потребительским терроризм либо даже попыткой мошенничества. </a:t>
            </a:r>
            <a:r>
              <a:rPr lang="ru-RU" sz="1600" dirty="0"/>
              <a:t>Но благодаря грамотным действиям никто не пострадал. По крайней мере, в нашей сети </a:t>
            </a:r>
            <a:r>
              <a:rPr lang="ru-RU" sz="1600" b="1" dirty="0">
                <a:solidFill>
                  <a:srgbClr val="FF0000"/>
                </a:solidFill>
                <a:sym typeface="Wingdings" pitchFamily="2" charset="2"/>
              </a:rPr>
              <a:t></a:t>
            </a:r>
            <a:endParaRPr lang="ru-RU" sz="1600" u="sng" dirty="0">
              <a:ea typeface="Times New Roman"/>
              <a:cs typeface="Times New Roman"/>
            </a:endParaRPr>
          </a:p>
          <a:p>
            <a:pPr algn="just"/>
            <a:endParaRPr lang="ru-RU" sz="1600" dirty="0"/>
          </a:p>
          <a:p>
            <a:pPr marL="342900" indent="-342900"/>
            <a:r>
              <a:rPr lang="ru-RU" sz="1600" b="1" i="1" dirty="0">
                <a:solidFill>
                  <a:srgbClr val="FF0000"/>
                </a:solidFill>
              </a:rPr>
              <a:t>       РЕЗЮМЕ:</a:t>
            </a:r>
          </a:p>
          <a:p>
            <a:pPr marL="342900" indent="-342900">
              <a:buAutoNum type="arabicPeriod"/>
            </a:pPr>
            <a:r>
              <a:rPr lang="ru-RU" sz="1600" dirty="0"/>
              <a:t>Не вступаем в неформальные отношения с клиентами (никаких личных контактных данных). Принимаем претензию в письменном виде на имя руководителя.</a:t>
            </a:r>
          </a:p>
          <a:p>
            <a:pPr marL="342900" indent="-342900">
              <a:buAutoNum type="arabicPeriod"/>
            </a:pPr>
            <a:r>
              <a:rPr lang="ru-RU" sz="1600" dirty="0"/>
              <a:t>У вас должен быть выработан регламент работы с претензиями и жалобами, и обозначен круг работников, кто отвечает за эту работу. Проводим проверку!</a:t>
            </a:r>
          </a:p>
          <a:p>
            <a:pPr marL="342900" indent="-342900">
              <a:buAutoNum type="arabicPeriod"/>
            </a:pPr>
            <a:r>
              <a:rPr lang="ru-RU" sz="1600" dirty="0"/>
              <a:t>Не оставляем без ответа ни одно негативное обращение (в т.ч. отзывы на </a:t>
            </a:r>
            <a:r>
              <a:rPr lang="ru-RU" sz="1600" dirty="0" err="1"/>
              <a:t>геосервисах</a:t>
            </a:r>
            <a:r>
              <a:rPr lang="ru-RU" sz="1600" dirty="0"/>
              <a:t>).</a:t>
            </a:r>
          </a:p>
          <a:p>
            <a:pPr marL="342900" indent="-342900">
              <a:buAutoNum type="arabicPeriod"/>
            </a:pPr>
            <a:r>
              <a:rPr lang="ru-RU" sz="1600" dirty="0"/>
              <a:t>Даем письменный ответ на любое </a:t>
            </a:r>
            <a:r>
              <a:rPr lang="ru-RU" sz="1600" dirty="0" err="1"/>
              <a:t>неанонимное</a:t>
            </a:r>
            <a:r>
              <a:rPr lang="ru-RU" sz="1600" dirty="0"/>
              <a:t> обращение.</a:t>
            </a:r>
          </a:p>
          <a:p>
            <a:pPr marL="342900" indent="-342900">
              <a:buAutoNum type="arabicPeriod"/>
            </a:pPr>
            <a:r>
              <a:rPr lang="ru-RU" sz="1600" dirty="0"/>
              <a:t>Если претензия/жалоба обоснованная – заглаживаем вину.</a:t>
            </a:r>
          </a:p>
          <a:p>
            <a:pPr marL="342900" indent="-342900">
              <a:buAutoNum type="arabicPeriod"/>
            </a:pPr>
            <a:r>
              <a:rPr lang="ru-RU" sz="1600" dirty="0"/>
              <a:t>Видеонаблюдение вам в помощь!</a:t>
            </a:r>
          </a:p>
          <a:p>
            <a:pPr marL="342900" indent="-342900">
              <a:buAutoNum type="arabicPeriod"/>
            </a:pPr>
            <a:endParaRPr lang="ru-RU" sz="1600" dirty="0"/>
          </a:p>
          <a:p>
            <a:pPr marL="342900" indent="-342900"/>
            <a:endParaRPr lang="ru-RU" sz="1600" dirty="0"/>
          </a:p>
          <a:p>
            <a:r>
              <a:rPr lang="ru-RU" sz="1600" dirty="0"/>
              <a:t> </a:t>
            </a:r>
            <a:endParaRPr lang="ru-RU" sz="1600" b="0" dirty="0"/>
          </a:p>
        </p:txBody>
      </p:sp>
    </p:spTree>
    <p:extLst>
      <p:ext uri="{BB962C8B-B14F-4D97-AF65-F5344CB8AC3E}">
        <p14:creationId xmlns:p14="http://schemas.microsoft.com/office/powerpoint/2010/main" val="184311160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Прямоугольник 4"/>
          <p:cNvSpPr>
            <a:spLocks noChangeArrowheads="1"/>
          </p:cNvSpPr>
          <p:nvPr/>
        </p:nvSpPr>
        <p:spPr bwMode="auto">
          <a:xfrm>
            <a:off x="428625" y="2357430"/>
            <a:ext cx="8715375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solidFill>
                  <a:srgbClr val="FF0000"/>
                </a:solidFill>
                <a:latin typeface="Calibri" pitchFamily="34" charset="0"/>
              </a:rPr>
              <a:t>До встречи! Спасибо за внимание! </a:t>
            </a:r>
          </a:p>
          <a:p>
            <a:pPr algn="ctr"/>
            <a:r>
              <a:rPr lang="ru-RU" sz="1600" b="1" i="1" dirty="0">
                <a:latin typeface="Calibri" pitchFamily="34" charset="0"/>
              </a:rPr>
              <a:t>Пишите на почту, какие профессиональные вопросы Вы бы хотели задать юристу  - </a:t>
            </a:r>
          </a:p>
          <a:p>
            <a:pPr algn="ctr"/>
            <a:r>
              <a:rPr lang="ru-RU" sz="1600" b="1" i="1" dirty="0">
                <a:latin typeface="Calibri" pitchFamily="34" charset="0"/>
              </a:rPr>
              <a:t>я учту Ваши обращения при подготовке следующих лекций.</a:t>
            </a:r>
          </a:p>
        </p:txBody>
      </p:sp>
      <p:sp>
        <p:nvSpPr>
          <p:cNvPr id="20484" name="Прямоугольник 5"/>
          <p:cNvSpPr>
            <a:spLocks noChangeArrowheads="1"/>
          </p:cNvSpPr>
          <p:nvPr/>
        </p:nvSpPr>
        <p:spPr bwMode="auto">
          <a:xfrm>
            <a:off x="1357290" y="3143248"/>
            <a:ext cx="3286132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b="1" i="1" u="sng" dirty="0">
                <a:solidFill>
                  <a:srgbClr val="003300"/>
                </a:solidFill>
                <a:cs typeface="Times New Roman" pitchFamily="18" charset="0"/>
              </a:rPr>
              <a:t> </a:t>
            </a:r>
            <a:endParaRPr lang="en-US" b="1" i="1" u="sng" dirty="0">
              <a:solidFill>
                <a:srgbClr val="003300"/>
              </a:solidFill>
              <a:cs typeface="Times New Roman" pitchFamily="18" charset="0"/>
            </a:endParaRPr>
          </a:p>
          <a:p>
            <a:r>
              <a:rPr lang="ru-RU" b="1" i="1" u="sng" dirty="0">
                <a:solidFill>
                  <a:srgbClr val="003300"/>
                </a:solidFill>
                <a:cs typeface="Times New Roman" pitchFamily="18" charset="0"/>
              </a:rPr>
              <a:t>+7 (8482) 42-39-27</a:t>
            </a:r>
          </a:p>
          <a:p>
            <a:r>
              <a:rPr lang="ru-RU" b="1" i="1" u="sng" dirty="0">
                <a:solidFill>
                  <a:srgbClr val="003300"/>
                </a:solidFill>
                <a:cs typeface="Times New Roman" pitchFamily="18" charset="0"/>
              </a:rPr>
              <a:t> г.Тольятти</a:t>
            </a:r>
          </a:p>
          <a:p>
            <a:endParaRPr lang="ru-RU" b="1" i="1" u="sng" dirty="0">
              <a:solidFill>
                <a:srgbClr val="003300"/>
              </a:solidFill>
              <a:cs typeface="Times New Roman" pitchFamily="18" charset="0"/>
            </a:endParaRPr>
          </a:p>
          <a:p>
            <a:endParaRPr lang="ru-RU" b="1" i="1" u="sng" dirty="0">
              <a:solidFill>
                <a:srgbClr val="003300"/>
              </a:solidFill>
              <a:cs typeface="Times New Roman" pitchFamily="18" charset="0"/>
            </a:endParaRPr>
          </a:p>
          <a:p>
            <a:r>
              <a:rPr lang="en-US" b="1" i="1" u="sng" dirty="0">
                <a:solidFill>
                  <a:srgbClr val="0000FF"/>
                </a:solidFill>
                <a:cs typeface="Times New Roman" pitchFamily="18" charset="0"/>
                <a:hlinkClick r:id="rId3"/>
              </a:rPr>
              <a:t>yurist@apteka245.ru</a:t>
            </a:r>
            <a:endParaRPr lang="ru-RU" b="1" i="1" u="sng" dirty="0">
              <a:solidFill>
                <a:srgbClr val="0000FF"/>
              </a:solidFill>
              <a:cs typeface="Times New Roman" pitchFamily="18" charset="0"/>
            </a:endParaRPr>
          </a:p>
          <a:p>
            <a:endParaRPr lang="ru-RU" b="1" i="1" u="sng" dirty="0">
              <a:solidFill>
                <a:srgbClr val="0000FF"/>
              </a:solidFill>
              <a:cs typeface="Times New Roman" pitchFamily="18" charset="0"/>
            </a:endParaRPr>
          </a:p>
          <a:p>
            <a:endParaRPr lang="ru-RU" b="1" i="1" u="sng" dirty="0">
              <a:solidFill>
                <a:srgbClr val="0000FF"/>
              </a:solidFill>
              <a:cs typeface="Times New Roman" pitchFamily="18" charset="0"/>
            </a:endParaRPr>
          </a:p>
          <a:p>
            <a:r>
              <a:rPr lang="en-US" b="1" i="1" u="sng" dirty="0">
                <a:solidFill>
                  <a:srgbClr val="0000FF"/>
                </a:solidFill>
                <a:cs typeface="Times New Roman" pitchFamily="18" charset="0"/>
              </a:rPr>
              <a:t>https://sopha.ru</a:t>
            </a:r>
          </a:p>
          <a:p>
            <a:endParaRPr lang="en-US" b="1" i="1" u="sng" dirty="0">
              <a:solidFill>
                <a:srgbClr val="0000FF"/>
              </a:solidFill>
              <a:cs typeface="Times New Roman" pitchFamily="18" charset="0"/>
            </a:endParaRPr>
          </a:p>
        </p:txBody>
      </p:sp>
      <p:pic>
        <p:nvPicPr>
          <p:cNvPr id="20485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10" y="3357562"/>
            <a:ext cx="611188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6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4348" y="4429132"/>
            <a:ext cx="6429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7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85786" y="5286388"/>
            <a:ext cx="5715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3" name="Picture 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000760" y="4071942"/>
            <a:ext cx="2384827" cy="2368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5286380" y="3429000"/>
            <a:ext cx="371477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sng" strike="noStrike" cap="none" normalizeH="0" baseline="0" dirty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Оплата членского взноса в ОО «СОФА»</a:t>
            </a:r>
            <a:endParaRPr lang="ru-RU" sz="1600" b="1" u="sng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sng" strike="noStrike" cap="none" normalizeH="0" baseline="0" dirty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(через</a:t>
            </a:r>
            <a:r>
              <a:rPr kumimoji="0" lang="ru-RU" sz="1600" b="1" i="0" u="sng" strike="noStrike" cap="none" normalizeH="0" dirty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приложение банка)</a:t>
            </a:r>
            <a:endParaRPr kumimoji="0" lang="ru-RU" sz="1600" b="1" i="0" u="sng" strike="noStrike" cap="none" normalizeH="0" baseline="0" dirty="0">
              <a:ln>
                <a:noFill/>
              </a:ln>
              <a:effectLst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2C9E554-EE5F-5D61-7100-F0859F917B46}"/>
              </a:ext>
            </a:extLst>
          </p:cNvPr>
          <p:cNvSpPr txBox="1"/>
          <p:nvPr/>
        </p:nvSpPr>
        <p:spPr>
          <a:xfrm>
            <a:off x="357158" y="173741"/>
            <a:ext cx="6215106" cy="3231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>
              <a:defRPr/>
            </a:pPr>
            <a:r>
              <a:rPr lang="ru-RU" sz="2400" b="1" u="sng" dirty="0">
                <a:solidFill>
                  <a:srgbClr val="002060"/>
                </a:solidFill>
              </a:rPr>
              <a:t>АНОНС:</a:t>
            </a:r>
          </a:p>
          <a:p>
            <a:pPr indent="457200">
              <a:defRPr/>
            </a:pPr>
            <a:endParaRPr lang="ru-RU" sz="1000" b="1" dirty="0">
              <a:solidFill>
                <a:srgbClr val="FF0000"/>
              </a:solidFill>
            </a:endParaRPr>
          </a:p>
          <a:p>
            <a:pPr indent="457200">
              <a:defRPr/>
            </a:pPr>
            <a:r>
              <a:rPr lang="ru-RU" b="1" dirty="0">
                <a:solidFill>
                  <a:srgbClr val="FF0000"/>
                </a:solidFill>
              </a:rPr>
              <a:t>18 декабря 2025 г. </a:t>
            </a:r>
          </a:p>
          <a:p>
            <a:pPr indent="457200">
              <a:defRPr/>
            </a:pPr>
            <a:r>
              <a:rPr lang="ru-RU" b="1" dirty="0">
                <a:solidFill>
                  <a:srgbClr val="002060"/>
                </a:solidFill>
              </a:rPr>
              <a:t>мы планируем провести конференции в формате      </a:t>
            </a:r>
          </a:p>
          <a:p>
            <a:pPr indent="457200">
              <a:defRPr/>
            </a:pPr>
            <a:r>
              <a:rPr lang="ru-RU" b="1" dirty="0">
                <a:solidFill>
                  <a:srgbClr val="FF0000"/>
                </a:solidFill>
              </a:rPr>
              <a:t>ОНЛАЙН </a:t>
            </a:r>
            <a:r>
              <a:rPr lang="ru-RU" b="1" dirty="0">
                <a:solidFill>
                  <a:srgbClr val="002060"/>
                </a:solidFill>
              </a:rPr>
              <a:t>с аккредитацией в НМФО на 4 балла.</a:t>
            </a:r>
          </a:p>
          <a:p>
            <a:pPr indent="457200">
              <a:defRPr/>
            </a:pPr>
            <a:endParaRPr lang="ru-RU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457200">
              <a:defRPr/>
            </a:pPr>
            <a:r>
              <a:rPr lang="ru-RU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 январе вебинаров не будет, первый вебинар</a:t>
            </a:r>
          </a:p>
          <a:p>
            <a:pPr indent="457200">
              <a:defRPr/>
            </a:pPr>
            <a:r>
              <a:rPr lang="ru-RU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 </a:t>
            </a:r>
            <a:r>
              <a:rPr lang="ru-RU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2026 году </a:t>
            </a:r>
            <a:r>
              <a:rPr lang="ru-RU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планируем на </a:t>
            </a:r>
            <a:r>
              <a:rPr lang="ru-RU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 февраля</a:t>
            </a:r>
            <a:r>
              <a:rPr lang="ru-RU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defRPr/>
            </a:pPr>
            <a:endParaRPr lang="ru-RU" b="1" dirty="0">
              <a:solidFill>
                <a:srgbClr val="0000FF"/>
              </a:solidFill>
            </a:endParaRPr>
          </a:p>
          <a:p>
            <a:pPr indent="457200">
              <a:defRPr/>
            </a:pPr>
            <a:endParaRPr lang="ru-RU" sz="2000" b="1" dirty="0">
              <a:solidFill>
                <a:srgbClr val="000000"/>
              </a:solidFill>
            </a:endParaRPr>
          </a:p>
          <a:p>
            <a:pPr indent="457200">
              <a:defRPr/>
            </a:pPr>
            <a:endParaRPr lang="ru-RU" sz="2400" b="1" dirty="0">
              <a:solidFill>
                <a:srgbClr val="000000"/>
              </a:solidFill>
            </a:endParaRPr>
          </a:p>
        </p:txBody>
      </p:sp>
      <p:pic>
        <p:nvPicPr>
          <p:cNvPr id="11" name="Picture 2" descr="C:\Users\yurist\AppData\Local\Temp\Rar$DIa0.944\Logo_SOFA_30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610098" y="214290"/>
            <a:ext cx="2403985" cy="15716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75896A5C-1EB4-EB80-DBC3-F2F1D0F71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282" y="142852"/>
            <a:ext cx="8571264" cy="703278"/>
          </a:xfrm>
          <a:solidFill>
            <a:srgbClr val="E5CDDE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pPr marL="342900" indent="-342900">
              <a:spcAft>
                <a:spcPts val="1000"/>
              </a:spcAft>
            </a:pPr>
            <a:r>
              <a:rPr lang="ru-RU" sz="1800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Фармацевтическое консультирование. Важно знать безопасные пределы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B075000-730B-14C2-299C-F0F9D0268173}"/>
              </a:ext>
            </a:extLst>
          </p:cNvPr>
          <p:cNvSpPr txBox="1"/>
          <p:nvPr/>
        </p:nvSpPr>
        <p:spPr>
          <a:xfrm>
            <a:off x="251520" y="785795"/>
            <a:ext cx="8496944" cy="47551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ru-RU" sz="1600" dirty="0"/>
          </a:p>
          <a:p>
            <a:pPr marL="342900" indent="-342900"/>
            <a:endParaRPr lang="ru-RU" sz="1600" dirty="0"/>
          </a:p>
          <a:p>
            <a:endParaRPr lang="ru-RU" sz="1600" b="1" dirty="0">
              <a:solidFill>
                <a:srgbClr val="FF0000"/>
              </a:solidFill>
            </a:endParaRPr>
          </a:p>
          <a:p>
            <a:r>
              <a:rPr lang="ru-RU" sz="1600" b="1" dirty="0"/>
              <a:t> </a:t>
            </a:r>
            <a:endParaRPr lang="ru-RU" sz="1600" i="1" dirty="0"/>
          </a:p>
          <a:p>
            <a:endParaRPr lang="ru-RU" sz="1600" i="1" dirty="0"/>
          </a:p>
          <a:p>
            <a:endParaRPr lang="ru-RU" sz="1600" dirty="0"/>
          </a:p>
          <a:p>
            <a:r>
              <a:rPr lang="ru-RU" sz="1600" dirty="0"/>
              <a:t> </a:t>
            </a:r>
          </a:p>
          <a:p>
            <a:endParaRPr lang="ru-RU" sz="1600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pPr lvl="0" algn="ctr"/>
            <a:endParaRPr lang="ru-RU" b="1" dirty="0"/>
          </a:p>
          <a:p>
            <a:pPr lvl="0"/>
            <a:endParaRPr lang="ru-RU" sz="1500" dirty="0"/>
          </a:p>
          <a:p>
            <a:endParaRPr lang="ru-RU" sz="1400" dirty="0"/>
          </a:p>
        </p:txBody>
      </p:sp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72330" y="5786454"/>
            <a:ext cx="1859469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2071670" y="3643314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85720" y="889844"/>
            <a:ext cx="8501122" cy="79098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ЧТО МЫ ИМЕЛИ с 2016 года до 1 сентября 2025 года:</a:t>
            </a:r>
          </a:p>
          <a:p>
            <a:r>
              <a:rPr 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Приказ Минздрава России от 31.08.2016 N 647н «Об утверждении Правил надлежащей аптечной практики лекарственных препаратов для медицинского применения»</a:t>
            </a:r>
          </a:p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(УТРАТИЛ СИЛУ с 01.09.2025!!!)</a:t>
            </a:r>
          </a:p>
          <a:p>
            <a:endParaRPr lang="ru-RU" sz="1000" b="1" dirty="0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/>
              <a:t>      15. </a:t>
            </a:r>
            <a:r>
              <a:rPr lang="ru-RU" sz="1600" b="1" u="sng" dirty="0"/>
              <a:t>К основным функциям фармацевтических работников относятся</a:t>
            </a:r>
            <a:r>
              <a:rPr lang="ru-RU" sz="1600" b="1" dirty="0"/>
              <a:t>:</a:t>
            </a:r>
            <a:br>
              <a:rPr lang="ru-RU" sz="1600" dirty="0"/>
            </a:br>
            <a:r>
              <a:rPr lang="ru-RU" sz="1600" dirty="0"/>
              <a:t>а) продажа товаров аптечного ассортимента надлежащего качества; </a:t>
            </a:r>
          </a:p>
          <a:p>
            <a:r>
              <a:rPr lang="ru-RU" sz="1600" dirty="0"/>
              <a:t>б) </a:t>
            </a:r>
            <a:r>
              <a:rPr lang="ru-RU" sz="1600" b="1" dirty="0"/>
              <a:t>предоставление достоверной информации о товарах аптечного ассортимента, их стоимости, </a:t>
            </a:r>
            <a:r>
              <a:rPr lang="ru-RU" sz="1600" b="1" u="sng" dirty="0">
                <a:solidFill>
                  <a:srgbClr val="FF0000"/>
                </a:solidFill>
              </a:rPr>
              <a:t>фармацевтическое консультирование</a:t>
            </a:r>
            <a:r>
              <a:rPr lang="ru-RU" sz="1600" dirty="0"/>
              <a:t>; </a:t>
            </a:r>
          </a:p>
          <a:p>
            <a:r>
              <a:rPr lang="ru-RU" sz="1600" b="1" dirty="0"/>
              <a:t>в) информирование о рациональном применении лекарственных препаратов </a:t>
            </a:r>
            <a:r>
              <a:rPr lang="ru-RU" sz="1600" b="1" u="sng" dirty="0">
                <a:solidFill>
                  <a:srgbClr val="FF0000"/>
                </a:solidFill>
              </a:rPr>
              <a:t>в целях ответственного самолечения</a:t>
            </a:r>
            <a:r>
              <a:rPr lang="ru-RU" sz="1600" b="1" dirty="0"/>
              <a:t>; </a:t>
            </a:r>
          </a:p>
          <a:p>
            <a:r>
              <a:rPr lang="ru-RU" sz="1600" dirty="0"/>
              <a:t>г) изготовление лекарственных препаратов по рецептам на лекарственный препарат и требованиям-накладным медицинских организаций; </a:t>
            </a:r>
          </a:p>
          <a:p>
            <a:r>
              <a:rPr lang="ru-RU" sz="1600" dirty="0"/>
              <a:t>д) оформление учетной документации;  е) соблюдение профессиональной этики. </a:t>
            </a:r>
          </a:p>
          <a:p>
            <a:endParaRPr lang="ru-RU" sz="1600" dirty="0"/>
          </a:p>
          <a:p>
            <a:r>
              <a:rPr lang="ru-RU" sz="1600" b="1" dirty="0">
                <a:solidFill>
                  <a:srgbClr val="FF0000"/>
                </a:solidFill>
              </a:rPr>
              <a:t>       Старые Правила НАП </a:t>
            </a:r>
            <a:r>
              <a:rPr lang="ru-RU" sz="1600" b="1" dirty="0"/>
              <a:t>определяли </a:t>
            </a:r>
            <a:r>
              <a:rPr lang="ru-RU" sz="1600" b="1" u="sng" dirty="0">
                <a:solidFill>
                  <a:srgbClr val="FF0000"/>
                </a:solidFill>
              </a:rPr>
              <a:t>фармацевтическое консультирование</a:t>
            </a:r>
            <a:r>
              <a:rPr lang="ru-RU" sz="1600" dirty="0"/>
              <a:t> как </a:t>
            </a:r>
            <a:r>
              <a:rPr lang="ru-RU" sz="1600" b="1" u="sng" dirty="0"/>
              <a:t>информирование покупателей о порядке применения или использования товаров аптечного ассортимента, в том числе о правилах отпуска, способах приема, режимах дозирования, терапевтическом действии, противопоказаниях, взаимодействии ЛП при одновременном приеме между собой и (или) с пищей, правилах их хранения в домашних условиях.</a:t>
            </a:r>
            <a:endParaRPr lang="ru-RU" sz="1600" dirty="0"/>
          </a:p>
          <a:p>
            <a:r>
              <a:rPr lang="ru-RU" sz="1600" dirty="0"/>
              <a:t> </a:t>
            </a:r>
          </a:p>
          <a:p>
            <a:r>
              <a:rPr lang="ru-RU" sz="1600" dirty="0"/>
              <a:t>Также </a:t>
            </a:r>
            <a:r>
              <a:rPr lang="ru-RU" sz="1600" b="1" dirty="0"/>
              <a:t>Правила НАП обязывали</a:t>
            </a:r>
            <a:r>
              <a:rPr lang="ru-RU" sz="1600" u="sng" dirty="0"/>
              <a:t>. </a:t>
            </a:r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br>
              <a:rPr lang="ru-RU" sz="1600" dirty="0"/>
            </a:br>
            <a:endParaRPr lang="ru-RU" sz="1600" dirty="0"/>
          </a:p>
          <a:p>
            <a:endParaRPr lang="ru-RU" sz="1600" dirty="0"/>
          </a:p>
          <a:p>
            <a:br>
              <a:rPr lang="ru-RU" sz="1600" dirty="0"/>
            </a:br>
            <a:endParaRPr lang="ru-RU" sz="1600" dirty="0"/>
          </a:p>
          <a:p>
            <a:endParaRPr lang="ru-RU" sz="1600" dirty="0"/>
          </a:p>
          <a:p>
            <a:endParaRPr lang="ru-RU" b="0" dirty="0"/>
          </a:p>
        </p:txBody>
      </p:sp>
    </p:spTree>
    <p:extLst>
      <p:ext uri="{BB962C8B-B14F-4D97-AF65-F5344CB8AC3E}">
        <p14:creationId xmlns:p14="http://schemas.microsoft.com/office/powerpoint/2010/main" val="3889393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75896A5C-1EB4-EB80-DBC3-F2F1D0F71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282" y="142852"/>
            <a:ext cx="8571264" cy="703278"/>
          </a:xfrm>
          <a:solidFill>
            <a:srgbClr val="E5CDDE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pPr marL="342900" indent="-342900">
              <a:spcAft>
                <a:spcPts val="1000"/>
              </a:spcAft>
            </a:pPr>
            <a:r>
              <a:rPr lang="ru-RU" sz="1800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Фармацевтическое консультирование. Важно знать безопасные пределы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B075000-730B-14C2-299C-F0F9D0268173}"/>
              </a:ext>
            </a:extLst>
          </p:cNvPr>
          <p:cNvSpPr txBox="1"/>
          <p:nvPr/>
        </p:nvSpPr>
        <p:spPr>
          <a:xfrm>
            <a:off x="251520" y="785795"/>
            <a:ext cx="8496944" cy="49705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ru-RU" sz="1600" dirty="0"/>
          </a:p>
          <a:p>
            <a:pPr marL="342900" indent="-342900"/>
            <a:endParaRPr lang="ru-RU" sz="1600" dirty="0"/>
          </a:p>
          <a:p>
            <a:endParaRPr lang="ru-RU" sz="1600" b="1" dirty="0">
              <a:solidFill>
                <a:srgbClr val="FF0000"/>
              </a:solidFill>
            </a:endParaRPr>
          </a:p>
          <a:p>
            <a:r>
              <a:rPr lang="ru-RU" sz="1600" b="1" dirty="0"/>
              <a:t> </a:t>
            </a:r>
            <a:endParaRPr lang="ru-RU" sz="1600" i="1" dirty="0"/>
          </a:p>
          <a:p>
            <a:endParaRPr lang="ru-RU" sz="1600" i="1" dirty="0"/>
          </a:p>
          <a:p>
            <a:endParaRPr lang="ru-RU" sz="1600" dirty="0"/>
          </a:p>
          <a:p>
            <a:r>
              <a:rPr lang="ru-RU" sz="1600" dirty="0"/>
              <a:t> </a:t>
            </a:r>
          </a:p>
          <a:p>
            <a:endParaRPr lang="ru-RU" sz="1600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pPr lvl="0" algn="ctr"/>
            <a:endParaRPr lang="ru-RU" b="1" dirty="0"/>
          </a:p>
          <a:p>
            <a:pPr lvl="0"/>
            <a:endParaRPr lang="ru-RU" sz="1500" dirty="0"/>
          </a:p>
          <a:p>
            <a:r>
              <a:rPr lang="ru-RU" sz="1400" dirty="0"/>
              <a:t>     </a:t>
            </a:r>
          </a:p>
          <a:p>
            <a:r>
              <a:rPr lang="ru-RU" sz="1400" dirty="0"/>
              <a:t>   </a:t>
            </a:r>
          </a:p>
        </p:txBody>
      </p:sp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72330" y="5786454"/>
            <a:ext cx="1859469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2071670" y="3643314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85720" y="889844"/>
            <a:ext cx="8501122" cy="80945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Приказ Минздрава России от 29.04.2025 N 259н </a:t>
            </a:r>
            <a:r>
              <a:rPr 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«Об утверждении Правил надлежащей аптечной практики лекарственных препаратов для медицинского применения»</a:t>
            </a:r>
          </a:p>
          <a:p>
            <a:endParaRPr lang="ru-RU" sz="1000" b="1" dirty="0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/>
              <a:t>      </a:t>
            </a:r>
            <a:r>
              <a:rPr lang="ru-RU" sz="2000" b="1" dirty="0">
                <a:solidFill>
                  <a:srgbClr val="FF0000"/>
                </a:solidFill>
              </a:rPr>
              <a:t>Из Правил НАП </a:t>
            </a:r>
            <a:r>
              <a:rPr lang="ru-RU" sz="2000" b="1" u="sng" dirty="0"/>
              <a:t>«ушло» понятие </a:t>
            </a:r>
            <a:r>
              <a:rPr lang="ru-RU" sz="2000" b="1" u="sng" dirty="0">
                <a:solidFill>
                  <a:srgbClr val="FF0000"/>
                </a:solidFill>
              </a:rPr>
              <a:t>фармацевтического консультирования!</a:t>
            </a:r>
          </a:p>
          <a:p>
            <a:pPr algn="ctr"/>
            <a:r>
              <a:rPr lang="ru-RU" sz="1600" b="1" dirty="0"/>
              <a:t>      </a:t>
            </a:r>
            <a:r>
              <a:rPr lang="ru-RU" sz="2000" b="1" dirty="0"/>
              <a:t>Что мы имеем взамен?</a:t>
            </a:r>
          </a:p>
          <a:p>
            <a:r>
              <a:rPr lang="ru-RU" sz="1600" b="1" u="sng" dirty="0"/>
              <a:t>«9. Руководитель субъекта розничной торговли обеспечивает:</a:t>
            </a:r>
            <a:br>
              <a:rPr lang="ru-RU" sz="1600" dirty="0"/>
            </a:br>
            <a:r>
              <a:rPr lang="ru-RU" sz="1600" dirty="0"/>
              <a:t>а) </a:t>
            </a:r>
            <a:r>
              <a:rPr lang="ru-RU" sz="1600" b="1" dirty="0"/>
              <a:t>доведение до сведения работников их прав и </a:t>
            </a:r>
            <a:r>
              <a:rPr lang="ru-RU" sz="1600" b="1" u="sng" dirty="0"/>
              <a:t>обязанностей, определенных должностными инструкциями, профессиональными стандартами</a:t>
            </a:r>
            <a:r>
              <a:rPr lang="ru-RU" sz="1600" dirty="0"/>
              <a:t>; </a:t>
            </a:r>
          </a:p>
          <a:p>
            <a:r>
              <a:rPr lang="ru-RU" sz="1600" dirty="0"/>
              <a:t>б) определение политики и целей деятельности, направленных на удовлетворение спроса покупателей в ЛП, недопущение рисков попадания в гражданский оборот недоброкачественных, фальсифицированных и контрафактных ЛП, а также </a:t>
            </a:r>
            <a:r>
              <a:rPr lang="ru-RU" sz="1600" b="1" u="sng" dirty="0"/>
              <a:t>эффективное взаимодействие медицинского работника, фармацевтического работника и покупателя</a:t>
            </a:r>
            <a:r>
              <a:rPr lang="ru-RU" sz="1600" dirty="0"/>
              <a:t>; </a:t>
            </a:r>
            <a:r>
              <a:rPr lang="ru-RU" sz="2000" b="1" dirty="0">
                <a:solidFill>
                  <a:srgbClr val="FF0000"/>
                </a:solidFill>
              </a:rPr>
              <a:t>???</a:t>
            </a:r>
            <a:br>
              <a:rPr lang="ru-RU" sz="1600" dirty="0"/>
            </a:br>
            <a:r>
              <a:rPr lang="ru-RU" sz="1600" dirty="0"/>
              <a:t>…з) информирование потребителей о форме и способах направления претензий.</a:t>
            </a:r>
            <a:br>
              <a:rPr lang="ru-RU" sz="1600" dirty="0"/>
            </a:br>
            <a:endParaRPr lang="ru-RU" sz="1600" b="1" dirty="0"/>
          </a:p>
          <a:p>
            <a:r>
              <a:rPr lang="ru-RU" sz="1600" b="1" u="sng" dirty="0"/>
              <a:t>15. Работники в зависимости от возложенных на них обязанностей осуществляют</a:t>
            </a:r>
            <a:r>
              <a:rPr lang="ru-RU" sz="1600" dirty="0"/>
              <a:t> розничную торговлю лекарственными препаратами, </a:t>
            </a:r>
            <a:r>
              <a:rPr lang="ru-RU" sz="1600" b="1" u="sng" dirty="0"/>
              <a:t>предоставление покупателям информации о наличии ЛП, имеющих одинаковое МНН, в том числе информации о наличии ЛП, имеющих более низкую цену, о применении ЛП, в том числе о способах приема, режимах дозирования, терапевтическом действии, противопоказаниях, взаимодействии ЛП при одновременном приеме между собой и (или) с пищей, правилах их хранения в домашних условиях</a:t>
            </a:r>
            <a:r>
              <a:rPr lang="ru-RU" sz="1600" b="1" dirty="0"/>
              <a:t>, </a:t>
            </a:r>
            <a:r>
              <a:rPr lang="ru-RU" sz="1600" dirty="0"/>
              <a:t>оформление учетной документации».</a:t>
            </a:r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br>
              <a:rPr lang="ru-RU" sz="1600" dirty="0"/>
            </a:br>
            <a:endParaRPr lang="ru-RU" sz="1600" dirty="0"/>
          </a:p>
          <a:p>
            <a:endParaRPr lang="ru-RU" sz="1600" dirty="0"/>
          </a:p>
          <a:p>
            <a:br>
              <a:rPr lang="ru-RU" sz="1600" dirty="0"/>
            </a:br>
            <a:endParaRPr lang="ru-RU" sz="1600" dirty="0"/>
          </a:p>
          <a:p>
            <a:endParaRPr lang="ru-RU" sz="1600" dirty="0"/>
          </a:p>
          <a:p>
            <a:endParaRPr lang="ru-RU" b="0" dirty="0"/>
          </a:p>
        </p:txBody>
      </p:sp>
    </p:spTree>
    <p:extLst>
      <p:ext uri="{BB962C8B-B14F-4D97-AF65-F5344CB8AC3E}">
        <p14:creationId xmlns:p14="http://schemas.microsoft.com/office/powerpoint/2010/main" val="2130637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75896A5C-1EB4-EB80-DBC3-F2F1D0F71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016" y="142852"/>
            <a:ext cx="8571264" cy="703278"/>
          </a:xfrm>
          <a:solidFill>
            <a:srgbClr val="E5CDDE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ru-RU" sz="1800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Фармацевтическое консультирование: безопасные пределы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B075000-730B-14C2-299C-F0F9D0268173}"/>
              </a:ext>
            </a:extLst>
          </p:cNvPr>
          <p:cNvSpPr txBox="1"/>
          <p:nvPr/>
        </p:nvSpPr>
        <p:spPr>
          <a:xfrm>
            <a:off x="251520" y="785795"/>
            <a:ext cx="8496944" cy="10172015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FF0000"/>
                </a:solidFill>
              </a:rPr>
              <a:t> НОВЫЕ Правила НАП</a:t>
            </a:r>
          </a:p>
          <a:p>
            <a:r>
              <a:rPr lang="ru-RU" sz="1600" dirty="0"/>
              <a:t>     Как видим, в новых Правилах НАП:</a:t>
            </a:r>
          </a:p>
          <a:p>
            <a:pPr marL="285750" indent="-285750">
              <a:buFontTx/>
              <a:buChar char="-"/>
            </a:pPr>
            <a:r>
              <a:rPr lang="ru-RU" sz="1600" b="1" dirty="0"/>
              <a:t>Утрачено понятие </a:t>
            </a:r>
            <a:r>
              <a:rPr lang="ru-RU" sz="1600" b="1" u="sng" dirty="0">
                <a:solidFill>
                  <a:srgbClr val="FF0000"/>
                </a:solidFill>
              </a:rPr>
              <a:t>фармацевтического консультирования</a:t>
            </a:r>
          </a:p>
          <a:p>
            <a:pPr marL="285750" indent="-285750">
              <a:buFontTx/>
              <a:buChar char="-"/>
            </a:pPr>
            <a:r>
              <a:rPr lang="ru-RU" sz="1600" b="1" dirty="0"/>
              <a:t>Исключена функция (обязанность) информирования о рациональном применении ЛП       </a:t>
            </a:r>
            <a:r>
              <a:rPr lang="ru-RU" sz="1600" b="1" u="sng" dirty="0">
                <a:solidFill>
                  <a:srgbClr val="FF0000"/>
                </a:solidFill>
              </a:rPr>
              <a:t>в целях ответственного самолечения</a:t>
            </a:r>
          </a:p>
          <a:p>
            <a:pPr marL="285750" indent="-285750">
              <a:buFontTx/>
              <a:buChar char="-"/>
            </a:pPr>
            <a:r>
              <a:rPr lang="ru-RU" sz="1600" b="1" u="sng" dirty="0"/>
              <a:t>Осталась обязанность информирования о наличии: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b="1" u="sng" dirty="0"/>
              <a:t>ЛП, имеющих одинаковое МНН (в т.ч. информации о наличии ЛП с более низкой ценой)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b="1" u="sng" dirty="0"/>
              <a:t>о применении ЛП (в т.ч. о способах приема, режимах дозирования, терапевтическом действии, противопоказаниях, взаимодействии ЛП между собой и (или) с пищей, правилах их хранения в домашних условиях)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1600" b="1" dirty="0"/>
          </a:p>
          <a:p>
            <a:r>
              <a:rPr lang="ru-RU" sz="1600" b="1" dirty="0">
                <a:solidFill>
                  <a:srgbClr val="FF0000"/>
                </a:solidFill>
              </a:rPr>
              <a:t>Напомню, что с 2019 г. существовал ПРОЕКТ изменений в Правила НАП </a:t>
            </a:r>
            <a:r>
              <a:rPr lang="ru-RU" sz="1600" b="1" dirty="0"/>
              <a:t>(подготовленный Минздравом России), который в итоге принят не был.</a:t>
            </a:r>
          </a:p>
          <a:p>
            <a:r>
              <a:rPr lang="ru-RU" sz="1600" b="1" i="1" u="sng" dirty="0">
                <a:solidFill>
                  <a:srgbClr val="FF0000"/>
                </a:solidFill>
              </a:rPr>
              <a:t>ПРОЕКТ изменений в Правила НАП:</a:t>
            </a:r>
            <a:r>
              <a:rPr lang="ru-RU" sz="1600" dirty="0"/>
              <a:t>          «</a:t>
            </a:r>
            <a:r>
              <a:rPr lang="ru-RU" sz="1600" b="1" dirty="0"/>
              <a:t>Фармацевтическое консультирование о рациональном применении ЛП </a:t>
            </a:r>
            <a:r>
              <a:rPr lang="ru-RU" sz="1600" b="1" u="sng" dirty="0"/>
              <a:t>в целях ответственного самолечени</a:t>
            </a:r>
            <a:r>
              <a:rPr lang="ru-RU" sz="1600" b="1" dirty="0"/>
              <a:t>я, включая </a:t>
            </a:r>
            <a:r>
              <a:rPr lang="ru-RU" sz="1600" b="1" u="sng" dirty="0"/>
              <a:t>выявление состояния и жалоб, требующих консультации врача</a:t>
            </a:r>
            <a:r>
              <a:rPr lang="ru-RU" sz="1600" dirty="0"/>
              <a:t>, по правилам приема и режиму дозирования ЛП, их взаимодействию с пищей, хранению в домашних условиях, </a:t>
            </a:r>
            <a:r>
              <a:rPr lang="ru-RU" sz="1600" b="1" u="sng" dirty="0"/>
              <a:t>оказание информационно-консультационной помощи при выборе безрецептурных ЛП и других товаров аптечного ассортимента</a:t>
            </a:r>
            <a:r>
              <a:rPr lang="ru-RU" sz="1600" dirty="0"/>
              <a:t>, а также правилам эксплуатации медицинских изделий в домашних условиях с учетом технической и эксплуатационной документации производителя (изготовителя) на медицинское изделие».</a:t>
            </a:r>
          </a:p>
          <a:p>
            <a:r>
              <a:rPr lang="ru-RU" sz="1600" b="1" i="1" dirty="0"/>
              <a:t>      </a:t>
            </a:r>
            <a:endParaRPr lang="ru-RU" sz="1600" i="1" dirty="0"/>
          </a:p>
          <a:p>
            <a:endParaRPr lang="ru-RU" sz="1600" i="1" dirty="0"/>
          </a:p>
          <a:p>
            <a:endParaRPr lang="ru-RU" sz="1600" dirty="0"/>
          </a:p>
          <a:p>
            <a:pPr marL="342900" indent="-342900"/>
            <a:endParaRPr lang="ru-RU" sz="1600" b="1" dirty="0"/>
          </a:p>
          <a:p>
            <a:pPr marL="342900" indent="-342900"/>
            <a:endParaRPr lang="ru-RU" sz="1600" i="1" dirty="0"/>
          </a:p>
          <a:p>
            <a:endParaRPr lang="ru-RU" sz="1600" i="1" dirty="0"/>
          </a:p>
          <a:p>
            <a:endParaRPr lang="ru-RU" sz="1600" dirty="0"/>
          </a:p>
          <a:p>
            <a:r>
              <a:rPr lang="ru-RU" sz="1600" dirty="0"/>
              <a:t> </a:t>
            </a:r>
          </a:p>
          <a:p>
            <a:endParaRPr lang="ru-RU" sz="1600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pPr lvl="0" algn="ctr"/>
            <a:endParaRPr lang="ru-RU" b="1" dirty="0"/>
          </a:p>
          <a:p>
            <a:pPr lvl="0"/>
            <a:endParaRPr lang="ru-RU" sz="1500" dirty="0"/>
          </a:p>
          <a:p>
            <a:endParaRPr lang="ru-RU" sz="1400" dirty="0"/>
          </a:p>
        </p:txBody>
      </p:sp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6021288"/>
            <a:ext cx="1859469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2071670" y="3643314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</p:txBody>
      </p:sp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C698181E-15BD-48AA-9C60-75455880CEF2}"/>
              </a:ext>
            </a:extLst>
          </p:cNvPr>
          <p:cNvCxnSpPr/>
          <p:nvPr/>
        </p:nvCxnSpPr>
        <p:spPr>
          <a:xfrm>
            <a:off x="315533" y="4055446"/>
            <a:ext cx="6840760" cy="23042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621FF85C-897E-40B4-BE3B-93A3D8359864}"/>
              </a:ext>
            </a:extLst>
          </p:cNvPr>
          <p:cNvCxnSpPr/>
          <p:nvPr/>
        </p:nvCxnSpPr>
        <p:spPr>
          <a:xfrm flipH="1">
            <a:off x="787066" y="3966479"/>
            <a:ext cx="7344816" cy="23042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93937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75896A5C-1EB4-EB80-DBC3-F2F1D0F71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016" y="142852"/>
            <a:ext cx="8571264" cy="703278"/>
          </a:xfrm>
          <a:solidFill>
            <a:srgbClr val="E5CDDE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pPr marL="342900" indent="-342900">
              <a:spcAft>
                <a:spcPts val="1000"/>
              </a:spcAft>
            </a:pPr>
            <a:r>
              <a:rPr lang="ru-RU" sz="1800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Фармацевтическое консультирование: безопасные пределы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B075000-730B-14C2-299C-F0F9D0268173}"/>
              </a:ext>
            </a:extLst>
          </p:cNvPr>
          <p:cNvSpPr txBox="1"/>
          <p:nvPr/>
        </p:nvSpPr>
        <p:spPr>
          <a:xfrm>
            <a:off x="481958" y="957963"/>
            <a:ext cx="8496944" cy="5539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ctr"/>
            <a:r>
              <a:rPr lang="ru-RU" sz="1600" b="1" dirty="0"/>
              <a:t>Итак, на что мы можем опираться, консультируя покупателей в аптеке?</a:t>
            </a:r>
          </a:p>
          <a:p>
            <a:pPr algn="ctr"/>
            <a:r>
              <a:rPr lang="ru-RU" sz="2000" b="1" dirty="0">
                <a:solidFill>
                  <a:srgbClr val="FF0000"/>
                </a:solidFill>
              </a:rPr>
              <a:t>Профессиональные стандарты: </a:t>
            </a:r>
          </a:p>
          <a:p>
            <a:pPr algn="ctr"/>
            <a:r>
              <a:rPr lang="ru-RU" sz="1600" dirty="0"/>
              <a:t>         </a:t>
            </a:r>
            <a:r>
              <a:rPr lang="ru-RU" sz="1600" b="1" u="sng" dirty="0" err="1"/>
              <a:t>Профстандарт</a:t>
            </a:r>
            <a:r>
              <a:rPr lang="ru-RU" sz="1600" b="1" u="sng" dirty="0"/>
              <a:t> «Фармацевт» </a:t>
            </a:r>
          </a:p>
          <a:p>
            <a:pPr algn="ctr"/>
            <a:r>
              <a:rPr lang="ru-RU" sz="1600" b="1" dirty="0"/>
              <a:t>Трудовая функция - Фармацевтическое консультирование:</a:t>
            </a:r>
          </a:p>
          <a:p>
            <a:pPr algn="ctr"/>
            <a:endParaRPr lang="ru-RU" sz="800" b="1" dirty="0"/>
          </a:p>
          <a:p>
            <a:r>
              <a:rPr lang="ru-RU" sz="1600" dirty="0"/>
              <a:t>-     Выявление потребностей граждан в ЛС и товарах аптечного ассортимента</a:t>
            </a:r>
          </a:p>
          <a:p>
            <a:pPr marL="285750" indent="-285750">
              <a:buFontTx/>
              <a:buChar char="-"/>
            </a:pPr>
            <a:r>
              <a:rPr lang="ru-RU" sz="1600" b="1" u="sng" dirty="0"/>
              <a:t>Оказание информационно-консультационной помощи при выборе безрецептурных ЛП и товаров аптечного ассортимента</a:t>
            </a:r>
            <a:r>
              <a:rPr lang="ru-RU" sz="1600" b="1" dirty="0"/>
              <a:t> </a:t>
            </a:r>
            <a:r>
              <a:rPr lang="ru-RU" sz="1600" dirty="0"/>
              <a:t>с учетом их возможного взаимодействия и совместимости с другими ЛП</a:t>
            </a:r>
          </a:p>
          <a:p>
            <a:pPr marL="285750" indent="-285750">
              <a:buFontTx/>
              <a:buChar char="-"/>
            </a:pPr>
            <a:r>
              <a:rPr lang="ru-RU" sz="1600" dirty="0"/>
              <a:t>Оказание консультативной помощи по эксплуатации медицинских изделий в домашних условиях</a:t>
            </a:r>
          </a:p>
          <a:p>
            <a:pPr algn="ctr"/>
            <a:r>
              <a:rPr lang="ru-RU" sz="1600" b="1" u="sng" dirty="0" err="1"/>
              <a:t>Профстандарт</a:t>
            </a:r>
            <a:r>
              <a:rPr lang="ru-RU" sz="1600" b="1" u="sng" dirty="0"/>
              <a:t> «Провизор» </a:t>
            </a:r>
          </a:p>
          <a:p>
            <a:pPr algn="ctr"/>
            <a:r>
              <a:rPr lang="ru-RU" sz="1600" b="1" dirty="0"/>
              <a:t>Трудовая функция - Информирование населения и медицинских работников </a:t>
            </a:r>
          </a:p>
          <a:p>
            <a:pPr algn="ctr"/>
            <a:r>
              <a:rPr lang="ru-RU" sz="1600" b="1" dirty="0"/>
              <a:t>о ЛП и других товарах аптечного ассортимента:</a:t>
            </a:r>
          </a:p>
          <a:p>
            <a:pPr algn="ctr"/>
            <a:endParaRPr lang="ru-RU" sz="800" b="1" dirty="0"/>
          </a:p>
          <a:p>
            <a:r>
              <a:rPr lang="ru-RU" sz="1600" dirty="0"/>
              <a:t>- Все, что у фармацевта в трудовой функции «Фарм. консультирование»</a:t>
            </a:r>
            <a:r>
              <a:rPr lang="ru-RU" sz="1600" b="1" dirty="0"/>
              <a:t> +</a:t>
            </a:r>
            <a:br>
              <a:rPr lang="ru-RU" sz="1600" dirty="0"/>
            </a:br>
            <a:r>
              <a:rPr lang="ru-RU" sz="1600" dirty="0"/>
              <a:t>- Информирование врачей о новых современных ЛП, синонимах и аналогах, о возможных побочных действиях ЛП, их взаимодействии</a:t>
            </a:r>
            <a:br>
              <a:rPr lang="ru-RU" sz="1600" dirty="0"/>
            </a:br>
            <a:endParaRPr lang="ru-RU" sz="1600" dirty="0"/>
          </a:p>
          <a:p>
            <a:pPr algn="ctr"/>
            <a:r>
              <a:rPr lang="ru-RU" sz="1600" b="1" u="sng" dirty="0"/>
              <a:t>НИГДЕ РЕЧЬ НЕ ИДЕТ О РЕКОМЕНДАЦИЯХ по выбору и приему ЛП!</a:t>
            </a:r>
          </a:p>
          <a:p>
            <a:pPr algn="ctr"/>
            <a:r>
              <a:rPr lang="ru-RU" sz="1600" b="1" u="sng" dirty="0"/>
              <a:t>Только информирование!</a:t>
            </a:r>
          </a:p>
          <a:p>
            <a:pPr algn="ctr"/>
            <a:endParaRPr lang="ru-RU" sz="1600" b="1" dirty="0"/>
          </a:p>
          <a:p>
            <a:endParaRPr lang="ru-RU" sz="1400" dirty="0"/>
          </a:p>
        </p:txBody>
      </p:sp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1687" y="5786454"/>
            <a:ext cx="1859469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2071670" y="3643314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93937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75896A5C-1EB4-EB80-DBC3-F2F1D0F71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016" y="142852"/>
            <a:ext cx="8571264" cy="703278"/>
          </a:xfrm>
          <a:solidFill>
            <a:srgbClr val="E5CDDE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pPr marL="342900" indent="-342900">
              <a:spcAft>
                <a:spcPts val="1000"/>
              </a:spcAft>
            </a:pPr>
            <a:r>
              <a:rPr lang="ru-RU" sz="1800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Фармацевтическое консультирование: безопасные пределы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B075000-730B-14C2-299C-F0F9D0268173}"/>
              </a:ext>
            </a:extLst>
          </p:cNvPr>
          <p:cNvSpPr txBox="1"/>
          <p:nvPr/>
        </p:nvSpPr>
        <p:spPr>
          <a:xfrm>
            <a:off x="251520" y="785795"/>
            <a:ext cx="8496944" cy="109106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FF0000"/>
                </a:solidFill>
              </a:rPr>
              <a:t>ЧТО ВАЖНО ПОМНИТЬ:</a:t>
            </a:r>
          </a:p>
          <a:p>
            <a:r>
              <a:rPr lang="ru-RU" sz="1600" b="1" u="sng" dirty="0"/>
              <a:t>Оставшееся только в </a:t>
            </a:r>
            <a:r>
              <a:rPr lang="ru-RU" sz="1600" b="1" u="sng" dirty="0" err="1"/>
              <a:t>профстандартах</a:t>
            </a:r>
            <a:r>
              <a:rPr lang="ru-RU" sz="1600" b="1" u="sng" dirty="0"/>
              <a:t> понятие «Фарм. консультирования» </a:t>
            </a:r>
          </a:p>
          <a:p>
            <a:r>
              <a:rPr lang="ru-RU" sz="1600" b="1" u="sng" dirty="0"/>
              <a:t>сводится по сути</a:t>
            </a:r>
            <a:r>
              <a:rPr lang="ru-RU" sz="1600" b="1" dirty="0"/>
              <a:t> </a:t>
            </a:r>
            <a:r>
              <a:rPr lang="ru-RU" sz="1600" b="1" u="sng" dirty="0">
                <a:solidFill>
                  <a:srgbClr val="FF0000"/>
                </a:solidFill>
              </a:rPr>
              <a:t>к оказанию информационно-консультационной помощи при выборе безрецептурных ЛП и товаров аптечного ассортимента.</a:t>
            </a:r>
          </a:p>
          <a:p>
            <a:endParaRPr lang="ru-RU" sz="1600" b="1" dirty="0">
              <a:solidFill>
                <a:srgbClr val="FF0000"/>
              </a:solidFill>
            </a:endParaRPr>
          </a:p>
          <a:p>
            <a:r>
              <a:rPr lang="ru-RU" sz="1600" dirty="0"/>
              <a:t>С юридической точки зрения это означает, </a:t>
            </a:r>
            <a:r>
              <a:rPr lang="ru-RU" sz="1600" b="1" dirty="0"/>
              <a:t>что </a:t>
            </a:r>
            <a:r>
              <a:rPr lang="ru-RU" sz="1600" b="1" u="sng" dirty="0"/>
              <a:t>у фармацевта/провизора отсутствует право самостоятельно рекомендовать</a:t>
            </a:r>
            <a:r>
              <a:rPr lang="ru-RU" sz="1600" b="1" dirty="0"/>
              <a:t> клиенту даже безрецептурные ЛП, </a:t>
            </a:r>
            <a:r>
              <a:rPr lang="ru-RU" sz="1600" b="1" u="sng" dirty="0"/>
              <a:t>а есть лишь право:</a:t>
            </a:r>
          </a:p>
          <a:p>
            <a:r>
              <a:rPr lang="ru-RU" sz="1600" b="1" u="sng" dirty="0"/>
              <a:t>1) Информировать его о наличии препаратов по конкретному запросу клиента</a:t>
            </a:r>
          </a:p>
          <a:p>
            <a:r>
              <a:rPr lang="ru-RU" sz="1600" b="1" u="sng" dirty="0"/>
              <a:t>2) Консультировать по вопросам применения, взаимодействия, хранения ЛП</a:t>
            </a:r>
          </a:p>
          <a:p>
            <a:pPr algn="ctr"/>
            <a:r>
              <a:rPr lang="ru-RU" sz="1600" b="1" dirty="0"/>
              <a:t>При этом выбор должен сделать сам покупатель!</a:t>
            </a:r>
            <a:endParaRPr lang="ru-RU" sz="1600" u="sng" dirty="0"/>
          </a:p>
          <a:p>
            <a:pPr algn="ctr"/>
            <a:r>
              <a:rPr lang="ru-RU" sz="1600" b="1" dirty="0">
                <a:solidFill>
                  <a:srgbClr val="FF0000"/>
                </a:solidFill>
              </a:rPr>
              <a:t>     ЧЕМ ЭТО ОПАСНО НА ПРАКТИКЕ? </a:t>
            </a:r>
          </a:p>
          <a:p>
            <a:r>
              <a:rPr lang="ru-RU" sz="1600" b="1" dirty="0"/>
              <a:t>Выходя за рамки </a:t>
            </a:r>
            <a:r>
              <a:rPr lang="ru-RU" sz="1600" dirty="0"/>
              <a:t>понятия фармацевтического консультирования, </a:t>
            </a:r>
            <a:r>
              <a:rPr lang="ru-RU" sz="1600" b="1" dirty="0"/>
              <a:t>специалист аптеки может быть привлечен </a:t>
            </a:r>
            <a:r>
              <a:rPr lang="ru-RU" sz="1600" dirty="0"/>
              <a:t>в гражданской ответственности, а в некоторых случаях даже к уголовной ответственности за </a:t>
            </a:r>
            <a:r>
              <a:rPr lang="ru-RU" sz="1600" b="1" dirty="0"/>
              <a:t>нарушение прав в сфере охраны здоровья, причинение вреда жизни и (или) здоровью при оказании гражданам медицинской помощи </a:t>
            </a:r>
            <a:r>
              <a:rPr lang="ru-RU" sz="1600" dirty="0"/>
              <a:t>(ст. 98 ФЗ «Об основах охраны здоровья граждан в РФ</a:t>
            </a:r>
            <a:r>
              <a:rPr lang="ru-RU" sz="1600" b="1" dirty="0"/>
              <a:t>»</a:t>
            </a:r>
            <a:r>
              <a:rPr lang="ru-RU" sz="1600" dirty="0"/>
              <a:t>):</a:t>
            </a:r>
          </a:p>
          <a:p>
            <a:pPr marL="342900" indent="-342900">
              <a:buAutoNum type="arabicParenR"/>
            </a:pPr>
            <a:r>
              <a:rPr lang="ru-RU" sz="1600" b="1" dirty="0"/>
              <a:t>Гражданско-правовая </a:t>
            </a:r>
            <a:r>
              <a:rPr lang="ru-RU" sz="1600" dirty="0"/>
              <a:t>– по </a:t>
            </a:r>
            <a:r>
              <a:rPr lang="ru-RU" sz="1600" b="1" dirty="0"/>
              <a:t>ст. 151 ГК РФ «Компенсация морального вреда» </a:t>
            </a:r>
            <a:r>
              <a:rPr lang="ru-RU" sz="1600" i="1" dirty="0"/>
              <a:t>(</a:t>
            </a:r>
            <a:r>
              <a:rPr lang="ru-RU" sz="1600" i="1" u="sng" dirty="0"/>
              <a:t>применяется только через обращение потерпевшего в суд</a:t>
            </a:r>
            <a:r>
              <a:rPr lang="ru-RU" sz="1600" i="1" dirty="0"/>
              <a:t>)</a:t>
            </a:r>
            <a:r>
              <a:rPr lang="ru-RU" sz="1600" b="1" dirty="0"/>
              <a:t> </a:t>
            </a:r>
          </a:p>
          <a:p>
            <a:pPr marL="342900" indent="-342900">
              <a:buAutoNum type="arabicParenR" startAt="2"/>
            </a:pPr>
            <a:r>
              <a:rPr lang="ru-RU" sz="1600" b="1" dirty="0"/>
              <a:t>Уголовная </a:t>
            </a:r>
            <a:r>
              <a:rPr lang="ru-RU" sz="1600" dirty="0"/>
              <a:t>– </a:t>
            </a:r>
            <a:r>
              <a:rPr lang="ru-RU" sz="1600" u="sng" dirty="0"/>
              <a:t>может быть применена в судебном порядке</a:t>
            </a:r>
            <a:r>
              <a:rPr lang="ru-RU" sz="1600" dirty="0"/>
              <a:t> по следующим статьям УК РФ: </a:t>
            </a:r>
          </a:p>
          <a:p>
            <a:pPr marL="342900" indent="-342900">
              <a:buFontTx/>
              <a:buChar char="-"/>
            </a:pPr>
            <a:r>
              <a:rPr lang="ru-RU" sz="1600" b="1" dirty="0"/>
              <a:t>ч.2 ст. 118 УК РФ «Причинение тяжкого вреда здоровью по неосторожности вследствие ненадлежащего исполнения лицом своих профессиональных обязанностей» </a:t>
            </a:r>
          </a:p>
          <a:p>
            <a:r>
              <a:rPr lang="ru-RU" sz="1600" dirty="0"/>
              <a:t>(</a:t>
            </a:r>
            <a:r>
              <a:rPr lang="ru-RU" sz="1600" u="sng" dirty="0"/>
              <a:t>например, вследствие серьезной ошибки при отпуске назначенного врачом ЛП,</a:t>
            </a:r>
          </a:p>
          <a:p>
            <a:r>
              <a:rPr lang="ru-RU" sz="1600" u="sng" dirty="0"/>
              <a:t>а также если рекомендованный препарат нанесет вред здоровью гражданина</a:t>
            </a:r>
            <a:r>
              <a:rPr lang="ru-RU" sz="1600" dirty="0"/>
              <a:t>)</a:t>
            </a:r>
          </a:p>
          <a:p>
            <a:endParaRPr lang="ru-RU" sz="1600" dirty="0"/>
          </a:p>
          <a:p>
            <a:endParaRPr lang="ru-RU" sz="1600" dirty="0"/>
          </a:p>
          <a:p>
            <a:pPr marL="342900" indent="-342900"/>
            <a:endParaRPr lang="ru-RU" sz="1600" dirty="0"/>
          </a:p>
          <a:p>
            <a:endParaRPr lang="ru-RU" sz="1600" b="1" dirty="0">
              <a:solidFill>
                <a:srgbClr val="FF0000"/>
              </a:solidFill>
            </a:endParaRPr>
          </a:p>
          <a:p>
            <a:r>
              <a:rPr lang="ru-RU" sz="1600" b="1" dirty="0"/>
              <a:t> </a:t>
            </a:r>
            <a:endParaRPr lang="ru-RU" sz="1600" i="1" dirty="0"/>
          </a:p>
          <a:p>
            <a:endParaRPr lang="ru-RU" sz="1600" i="1" dirty="0"/>
          </a:p>
          <a:p>
            <a:endParaRPr lang="ru-RU" sz="1600" dirty="0"/>
          </a:p>
          <a:p>
            <a:r>
              <a:rPr lang="ru-RU" sz="1600" dirty="0"/>
              <a:t> </a:t>
            </a:r>
          </a:p>
          <a:p>
            <a:endParaRPr lang="ru-RU" sz="1600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pPr lvl="0" algn="ctr"/>
            <a:endParaRPr lang="ru-RU" b="1" dirty="0"/>
          </a:p>
          <a:p>
            <a:pPr lvl="0"/>
            <a:endParaRPr lang="ru-RU" sz="1500" dirty="0"/>
          </a:p>
          <a:p>
            <a:endParaRPr lang="ru-RU" sz="1400" dirty="0"/>
          </a:p>
        </p:txBody>
      </p:sp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1687" y="5786454"/>
            <a:ext cx="1859469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2071670" y="3643314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87016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75896A5C-1EB4-EB80-DBC3-F2F1D0F71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20" y="142852"/>
            <a:ext cx="8571264" cy="703278"/>
          </a:xfrm>
          <a:solidFill>
            <a:srgbClr val="E5CDDE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ru-RU" sz="1800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Предоставление обязательной информации в аптеке.</a:t>
            </a:r>
            <a:br>
              <a:rPr lang="ru-RU" sz="1800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«Уголок потребителя»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B075000-730B-14C2-299C-F0F9D0268173}"/>
              </a:ext>
            </a:extLst>
          </p:cNvPr>
          <p:cNvSpPr txBox="1"/>
          <p:nvPr/>
        </p:nvSpPr>
        <p:spPr>
          <a:xfrm>
            <a:off x="251520" y="785795"/>
            <a:ext cx="8496944" cy="50013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ru-RU" sz="1600" i="1" dirty="0"/>
          </a:p>
          <a:p>
            <a:endParaRPr lang="ru-RU" sz="1600" i="1" dirty="0"/>
          </a:p>
          <a:p>
            <a:endParaRPr lang="ru-RU" sz="1600" dirty="0"/>
          </a:p>
          <a:p>
            <a:pPr marL="342900" indent="-342900"/>
            <a:endParaRPr lang="ru-RU" sz="1600" b="1" dirty="0"/>
          </a:p>
          <a:p>
            <a:pPr marL="342900" indent="-342900"/>
            <a:endParaRPr lang="ru-RU" sz="1600" i="1" dirty="0"/>
          </a:p>
          <a:p>
            <a:endParaRPr lang="ru-RU" sz="1600" i="1" dirty="0"/>
          </a:p>
          <a:p>
            <a:endParaRPr lang="ru-RU" sz="1600" dirty="0"/>
          </a:p>
          <a:p>
            <a:r>
              <a:rPr lang="ru-RU" sz="1600" dirty="0"/>
              <a:t> </a:t>
            </a:r>
          </a:p>
          <a:p>
            <a:endParaRPr lang="ru-RU" sz="1600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pPr lvl="0" algn="ctr"/>
            <a:endParaRPr lang="ru-RU" b="1" dirty="0"/>
          </a:p>
          <a:p>
            <a:pPr lvl="0"/>
            <a:endParaRPr lang="ru-RU" sz="1500" dirty="0"/>
          </a:p>
          <a:p>
            <a:endParaRPr lang="ru-RU" sz="1400" dirty="0"/>
          </a:p>
        </p:txBody>
      </p:sp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6021288"/>
            <a:ext cx="1859469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2071670" y="3643314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57158" y="1000108"/>
            <a:ext cx="8429684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/>
              <a:t>"Уголок потребителя" должен быть оформлен в доступном для потребителя месте </a:t>
            </a:r>
          </a:p>
          <a:p>
            <a:pPr marL="800100" lvl="1" indent="-342900">
              <a:buAutoNum type="arabicParenR"/>
            </a:pPr>
            <a:r>
              <a:rPr lang="ru-RU" sz="1600" u="sng" dirty="0"/>
              <a:t>в виде информационного стенда </a:t>
            </a:r>
            <a:r>
              <a:rPr lang="ru-RU" sz="1600" b="1" dirty="0"/>
              <a:t>                                либо</a:t>
            </a:r>
            <a:r>
              <a:rPr lang="ru-RU" sz="1600" dirty="0"/>
              <a:t> </a:t>
            </a:r>
          </a:p>
          <a:p>
            <a:pPr marL="342900" indent="-342900"/>
            <a:r>
              <a:rPr lang="ru-RU" sz="1600" dirty="0"/>
              <a:t>          2)    </a:t>
            </a:r>
            <a:r>
              <a:rPr lang="ru-RU" sz="1600" u="sng" dirty="0"/>
              <a:t>в виде папки с правовой информацией.</a:t>
            </a:r>
          </a:p>
          <a:p>
            <a:endParaRPr lang="ru-RU" sz="1600" dirty="0"/>
          </a:p>
          <a:p>
            <a:r>
              <a:rPr lang="ru-RU" sz="1600" b="1" dirty="0">
                <a:solidFill>
                  <a:srgbClr val="FF0000"/>
                </a:solidFill>
              </a:rPr>
              <a:t>По новым Правилам НАП (Приказ Минздрава России от 31.08.2016 N 647н) – п. 37: </a:t>
            </a:r>
            <a:r>
              <a:rPr lang="ru-RU" sz="1600" b="1" dirty="0"/>
              <a:t>обязательны к размещению в торговой зоне:</a:t>
            </a:r>
          </a:p>
          <a:p>
            <a:r>
              <a:rPr lang="ru-RU" sz="1600" dirty="0"/>
              <a:t>1. Выписка из реестра лицензий на фармацевтическую деятельность; </a:t>
            </a:r>
          </a:p>
          <a:p>
            <a:r>
              <a:rPr lang="ru-RU" sz="1600" dirty="0"/>
              <a:t>2. Выписка из реестра лицензий на деятельность по обороту НС и ПВ (при наличии); </a:t>
            </a:r>
          </a:p>
          <a:p>
            <a:r>
              <a:rPr lang="ru-RU" sz="1600" dirty="0"/>
              <a:t>3. Выписка из реестра разрешений на осуществление розничной торговли ЛП для медицинского применения дистанционным способом (при наличии); </a:t>
            </a:r>
          </a:p>
          <a:p>
            <a:r>
              <a:rPr lang="ru-RU" sz="1600" dirty="0"/>
              <a:t>4. Информация о невозможности возврата и обмена ЛП надлежащего качества; </a:t>
            </a:r>
          </a:p>
          <a:p>
            <a:r>
              <a:rPr lang="ru-RU" sz="1600" dirty="0"/>
              <a:t>5. Информация в доступной для всех заинтересованных лиц форме:</a:t>
            </a:r>
          </a:p>
          <a:p>
            <a:r>
              <a:rPr lang="ru-RU" sz="1600" dirty="0"/>
              <a:t>- об установленных в субъекте РФ размерах предельных оптовых и розничных надбавок на ЖНВЛП ;</a:t>
            </a:r>
          </a:p>
          <a:p>
            <a:pPr>
              <a:buFontTx/>
              <a:buChar char="-"/>
            </a:pPr>
            <a:r>
              <a:rPr lang="ru-RU" sz="1600" dirty="0"/>
              <a:t> о зарегистрированных предельных отпускных ценах производителей на ЖНВЛП. </a:t>
            </a:r>
          </a:p>
          <a:p>
            <a:r>
              <a:rPr lang="ru-RU" sz="1600" dirty="0"/>
              <a:t>(</a:t>
            </a:r>
            <a:r>
              <a:rPr lang="ru-RU" sz="1600" u="sng" dirty="0"/>
              <a:t>ч. 3 ст. 63 ФЗ «Об обращении лекарственных средств»)</a:t>
            </a:r>
          </a:p>
          <a:p>
            <a:endParaRPr lang="ru-RU" sz="1600" dirty="0"/>
          </a:p>
          <a:p>
            <a:r>
              <a:rPr lang="ru-RU" sz="1600" b="1" dirty="0">
                <a:solidFill>
                  <a:srgbClr val="FF0000"/>
                </a:solidFill>
              </a:rPr>
              <a:t>В соответствии с Законом РФ «О защите прав потребителей» </a:t>
            </a:r>
            <a:r>
              <a:rPr lang="ru-RU" sz="1600" b="1" dirty="0"/>
              <a:t>продавец (в т.ч. аптечная организация) обязан разместить </a:t>
            </a:r>
            <a:r>
              <a:rPr lang="ru-RU" sz="1600" b="1" u="sng" dirty="0"/>
              <a:t>на вывеске </a:t>
            </a:r>
            <a:r>
              <a:rPr lang="ru-RU" sz="1600" b="1" dirty="0"/>
              <a:t>следующую информацию:</a:t>
            </a:r>
          </a:p>
          <a:p>
            <a:pPr>
              <a:buFontTx/>
              <a:buChar char="-"/>
            </a:pPr>
            <a:r>
              <a:rPr lang="ru-RU" sz="1600" dirty="0"/>
              <a:t> наименование организации (для ИП – информация о </a:t>
            </a:r>
            <a:r>
              <a:rPr lang="ru-RU" sz="1600" dirty="0" err="1"/>
              <a:t>гос</a:t>
            </a:r>
            <a:r>
              <a:rPr lang="ru-RU" sz="1600" dirty="0"/>
              <a:t>. регистрации);</a:t>
            </a:r>
          </a:p>
          <a:p>
            <a:pPr>
              <a:buFontTx/>
              <a:buChar char="-"/>
            </a:pPr>
            <a:r>
              <a:rPr lang="ru-RU" sz="1600" dirty="0"/>
              <a:t> место нахождения организации (адрес);</a:t>
            </a:r>
          </a:p>
          <a:p>
            <a:pPr>
              <a:buFontTx/>
              <a:buChar char="-"/>
            </a:pPr>
            <a:r>
              <a:rPr lang="ru-RU" sz="1600" dirty="0"/>
              <a:t> режим работы. </a:t>
            </a:r>
            <a:br>
              <a:rPr lang="ru-RU" sz="1600" dirty="0"/>
            </a:br>
            <a:endParaRPr lang="ru-RU" sz="1600" dirty="0"/>
          </a:p>
          <a:p>
            <a:pPr>
              <a:buFontTx/>
              <a:buChar char="-"/>
            </a:pPr>
            <a:endParaRPr lang="ru-RU" sz="1600" dirty="0"/>
          </a:p>
          <a:p>
            <a:endParaRPr lang="ru-RU" b="0" dirty="0"/>
          </a:p>
        </p:txBody>
      </p:sp>
    </p:spTree>
    <p:extLst>
      <p:ext uri="{BB962C8B-B14F-4D97-AF65-F5344CB8AC3E}">
        <p14:creationId xmlns:p14="http://schemas.microsoft.com/office/powerpoint/2010/main" val="38893937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75896A5C-1EB4-EB80-DBC3-F2F1D0F71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20" y="142852"/>
            <a:ext cx="8571264" cy="549844"/>
          </a:xfrm>
          <a:solidFill>
            <a:srgbClr val="E5CDDE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ru-RU" sz="1800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Обращения и претензии потребителя.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B075000-730B-14C2-299C-F0F9D0268173}"/>
              </a:ext>
            </a:extLst>
          </p:cNvPr>
          <p:cNvSpPr txBox="1"/>
          <p:nvPr/>
        </p:nvSpPr>
        <p:spPr>
          <a:xfrm>
            <a:off x="251520" y="785795"/>
            <a:ext cx="8496944" cy="52322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ru-RU" sz="1600" i="1" dirty="0"/>
          </a:p>
          <a:p>
            <a:endParaRPr lang="ru-RU" sz="1600" i="1" dirty="0"/>
          </a:p>
          <a:p>
            <a:endParaRPr lang="ru-RU" sz="1600" dirty="0"/>
          </a:p>
          <a:p>
            <a:pPr marL="342900" indent="-342900"/>
            <a:endParaRPr lang="ru-RU" sz="1600" b="1" dirty="0"/>
          </a:p>
          <a:p>
            <a:pPr marL="342900" indent="-342900"/>
            <a:endParaRPr lang="ru-RU" sz="1600" i="1" dirty="0"/>
          </a:p>
          <a:p>
            <a:endParaRPr lang="ru-RU" sz="1600" i="1" dirty="0"/>
          </a:p>
          <a:p>
            <a:endParaRPr lang="ru-RU" sz="1600" dirty="0"/>
          </a:p>
          <a:p>
            <a:r>
              <a:rPr lang="ru-RU" sz="1600" dirty="0"/>
              <a:t> </a:t>
            </a:r>
          </a:p>
          <a:p>
            <a:endParaRPr lang="ru-RU" sz="1600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b="1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pPr lvl="0" algn="ctr"/>
            <a:endParaRPr lang="ru-RU" b="1" dirty="0"/>
          </a:p>
          <a:p>
            <a:pPr lvl="0"/>
            <a:endParaRPr lang="ru-RU" sz="1500" dirty="0"/>
          </a:p>
          <a:p>
            <a:pPr lvl="0"/>
            <a:endParaRPr lang="ru-RU" sz="1500" dirty="0"/>
          </a:p>
          <a:p>
            <a:endParaRPr lang="ru-RU" sz="1400" dirty="0"/>
          </a:p>
        </p:txBody>
      </p:sp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6021288"/>
            <a:ext cx="1859469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2071670" y="3643314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57158" y="1000108"/>
            <a:ext cx="8429684" cy="6032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Книга отзывов и предложений </a:t>
            </a:r>
            <a:r>
              <a:rPr lang="ru-RU" b="1" dirty="0">
                <a:solidFill>
                  <a:srgbClr val="FF0000"/>
                </a:solidFill>
              </a:rPr>
              <a:t>– стала необязательна </a:t>
            </a:r>
            <a:r>
              <a:rPr lang="ru-RU" i="1" dirty="0"/>
              <a:t>(с 01.01.2021 для розничных продавцов, а для аптек с 01.09.25 – в новых Правилах НАП ее нет).</a:t>
            </a:r>
          </a:p>
          <a:p>
            <a:endParaRPr lang="ru-RU" i="1" dirty="0"/>
          </a:p>
          <a:p>
            <a:r>
              <a:rPr lang="ru-RU" b="1" i="1" dirty="0">
                <a:solidFill>
                  <a:srgbClr val="FF0000"/>
                </a:solidFill>
              </a:rPr>
              <a:t>Рекомендация: </a:t>
            </a:r>
            <a:r>
              <a:rPr lang="ru-RU" i="1" dirty="0"/>
              <a:t>если она у вас есть, продолжайте ее вести – это очень удобно.</a:t>
            </a:r>
          </a:p>
          <a:p>
            <a:pPr marL="342900" indent="-342900"/>
            <a:r>
              <a:rPr lang="en-US" b="1" dirty="0">
                <a:solidFill>
                  <a:srgbClr val="FF0000"/>
                </a:solidFill>
              </a:rPr>
              <a:t>NB!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/>
              <a:t>Если клиент хочет написать жалобу, не отказывайте ему, не отговаривайте! </a:t>
            </a:r>
            <a:r>
              <a:rPr lang="ru-RU" dirty="0"/>
              <a:t>Многолетняя практика показывает, что уже сам факт изложения своих претензий на бумаге успокаивает клиента. </a:t>
            </a:r>
          </a:p>
          <a:p>
            <a:pPr marL="342900" indent="-342900"/>
            <a:r>
              <a:rPr lang="ru-RU" b="1" dirty="0"/>
              <a:t>ВАЖНО:</a:t>
            </a:r>
            <a:r>
              <a:rPr lang="ru-RU" dirty="0"/>
              <a:t> </a:t>
            </a:r>
            <a:r>
              <a:rPr lang="ru-RU" sz="1600" u="sng" dirty="0"/>
              <a:t>после написания жалобы сотруднику, при котором возник конфликт, нужно дать письменные пояснения и направить их руководству вместе с копией жалобы для своевременного рассмотрения и направления ответа. </a:t>
            </a:r>
          </a:p>
          <a:p>
            <a:pPr marL="342900" indent="-342900"/>
            <a:endParaRPr lang="ru-RU" b="1" dirty="0"/>
          </a:p>
          <a:p>
            <a:pPr marL="342900" indent="-342900"/>
            <a:r>
              <a:rPr lang="ru-RU" b="1" dirty="0"/>
              <a:t>Постановление Правительства РФ от 31.12.2020 N 2463 «Об утверждении Правил продажи товаров по договору розничной купли-продажи…»: </a:t>
            </a:r>
          </a:p>
          <a:p>
            <a:pPr marL="342900" indent="-342900"/>
            <a:endParaRPr lang="ru-RU" sz="800" b="1" dirty="0"/>
          </a:p>
          <a:p>
            <a:pPr marL="342900" indent="-342900"/>
            <a:r>
              <a:rPr lang="ru-RU" b="1" dirty="0"/>
              <a:t> </a:t>
            </a:r>
            <a:r>
              <a:rPr lang="ru-RU" b="1" u="sng" dirty="0"/>
              <a:t>«</a:t>
            </a:r>
            <a:r>
              <a:rPr lang="ru-RU" sz="1600" b="1" u="sng" dirty="0"/>
              <a:t>5. В случае поступления претензии потребителя продавец направляет ему ответ в отношении заявленных требований».</a:t>
            </a:r>
          </a:p>
          <a:p>
            <a:endParaRPr lang="ru-RU" sz="1600" b="1" i="1">
              <a:solidFill>
                <a:srgbClr val="FF0000"/>
              </a:solidFill>
              <a:ea typeface="Times New Roman"/>
              <a:cs typeface="Times New Roman"/>
            </a:endParaRPr>
          </a:p>
          <a:p>
            <a:r>
              <a:rPr lang="en-US" sz="1600" b="1" i="1">
                <a:solidFill>
                  <a:srgbClr val="FF0000"/>
                </a:solidFill>
                <a:ea typeface="Times New Roman"/>
                <a:cs typeface="Times New Roman"/>
              </a:rPr>
              <a:t>NB</a:t>
            </a:r>
            <a:r>
              <a:rPr lang="en-US" sz="1600" b="1" i="1" dirty="0">
                <a:solidFill>
                  <a:srgbClr val="FF0000"/>
                </a:solidFill>
                <a:ea typeface="Times New Roman"/>
                <a:cs typeface="Times New Roman"/>
              </a:rPr>
              <a:t>! </a:t>
            </a:r>
            <a:r>
              <a:rPr lang="ru-RU" sz="1600" b="1" i="1" dirty="0">
                <a:ea typeface="Times New Roman"/>
                <a:cs typeface="Times New Roman"/>
              </a:rPr>
              <a:t>С 30.10.2023 установлена административная ответственность по ч. 4.1 ст. 14.8 КоАП РФ за </a:t>
            </a:r>
            <a:r>
              <a:rPr lang="ru-RU" sz="1600" b="1" i="1" u="sng" dirty="0">
                <a:ea typeface="Times New Roman"/>
                <a:cs typeface="Times New Roman"/>
              </a:rPr>
              <a:t>необоснованный отказ в рассмотрении требований потребителя</a:t>
            </a:r>
            <a:r>
              <a:rPr lang="ru-RU" sz="1600" b="1" i="1" dirty="0">
                <a:ea typeface="Times New Roman"/>
                <a:cs typeface="Times New Roman"/>
              </a:rPr>
              <a:t>, связанных</a:t>
            </a:r>
          </a:p>
          <a:p>
            <a:r>
              <a:rPr lang="ru-RU" sz="1600" b="1" i="1" dirty="0">
                <a:ea typeface="Times New Roman"/>
                <a:cs typeface="Times New Roman"/>
              </a:rPr>
              <a:t>с нарушением его прав, </a:t>
            </a:r>
            <a:r>
              <a:rPr lang="ru-RU" sz="1600" b="1" i="1" u="sng" dirty="0">
                <a:ea typeface="Times New Roman"/>
                <a:cs typeface="Times New Roman"/>
              </a:rPr>
              <a:t>либо уклонение от их рассмотрения</a:t>
            </a:r>
            <a:r>
              <a:rPr lang="ru-RU" sz="1600" i="1" dirty="0">
                <a:ea typeface="Times New Roman"/>
                <a:cs typeface="Times New Roman"/>
              </a:rPr>
              <a:t>: </a:t>
            </a:r>
            <a:r>
              <a:rPr lang="ru-RU" sz="1600" b="1" i="1" dirty="0">
                <a:solidFill>
                  <a:srgbClr val="FF0000"/>
                </a:solidFill>
                <a:ea typeface="Times New Roman"/>
                <a:cs typeface="Times New Roman"/>
              </a:rPr>
              <a:t>штраф на </a:t>
            </a:r>
          </a:p>
          <a:p>
            <a:r>
              <a:rPr lang="ru-RU" sz="1600" b="1" i="1" dirty="0">
                <a:solidFill>
                  <a:srgbClr val="FF0000"/>
                </a:solidFill>
                <a:ea typeface="Times New Roman"/>
                <a:cs typeface="Times New Roman"/>
              </a:rPr>
              <a:t>должностное лицо от 15 до 30 тыс. руб., на ЮЛ – от 100 до 300 </a:t>
            </a:r>
            <a:r>
              <a:rPr lang="ru-RU" sz="1600" b="1" i="1" dirty="0" err="1">
                <a:solidFill>
                  <a:srgbClr val="FF0000"/>
                </a:solidFill>
                <a:ea typeface="Times New Roman"/>
                <a:cs typeface="Times New Roman"/>
              </a:rPr>
              <a:t>тыс.руб</a:t>
            </a:r>
            <a:r>
              <a:rPr lang="ru-RU" sz="1600" b="1" i="1" dirty="0">
                <a:solidFill>
                  <a:srgbClr val="FF0000"/>
                </a:solidFill>
                <a:ea typeface="Times New Roman"/>
                <a:cs typeface="Times New Roman"/>
              </a:rPr>
              <a:t>.</a:t>
            </a:r>
          </a:p>
          <a:p>
            <a:pPr marL="342900" indent="-342900"/>
            <a:endParaRPr lang="ru-RU" sz="1600" dirty="0"/>
          </a:p>
          <a:p>
            <a:endParaRPr lang="ru-RU" b="0" dirty="0"/>
          </a:p>
        </p:txBody>
      </p:sp>
    </p:spTree>
    <p:extLst>
      <p:ext uri="{BB962C8B-B14F-4D97-AF65-F5344CB8AC3E}">
        <p14:creationId xmlns:p14="http://schemas.microsoft.com/office/powerpoint/2010/main" val="388939374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46976</TotalTime>
  <Words>5644</Words>
  <Application>Microsoft Office PowerPoint</Application>
  <PresentationFormat>Экран (4:3)</PresentationFormat>
  <Paragraphs>942</Paragraphs>
  <Slides>29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3" baseType="lpstr">
      <vt:lpstr>Arial</vt:lpstr>
      <vt:lpstr>Calibri</vt:lpstr>
      <vt:lpstr>Times New Roman</vt:lpstr>
      <vt:lpstr>Тема Office</vt:lpstr>
      <vt:lpstr>Презентация PowerPoint</vt:lpstr>
      <vt:lpstr>Основные нормативно-правовые акты,  регулирующие отношения аптеки, фармработника и потребителя </vt:lpstr>
      <vt:lpstr>Фармацевтическое консультирование. Важно знать безопасные пределы</vt:lpstr>
      <vt:lpstr>Фармацевтическое консультирование. Важно знать безопасные пределы</vt:lpstr>
      <vt:lpstr>Фармацевтическое консультирование: безопасные пределы</vt:lpstr>
      <vt:lpstr>Фармацевтическое консультирование: безопасные пределы</vt:lpstr>
      <vt:lpstr>Фармацевтическое консультирование: безопасные пределы</vt:lpstr>
      <vt:lpstr>Предоставление обязательной информации в аптеке.  «Уголок потребителя» </vt:lpstr>
      <vt:lpstr>Обращения и претензии потребителя.</vt:lpstr>
      <vt:lpstr>Сроки для ответа на жалобы, претензии и иные обращения потребителей</vt:lpstr>
      <vt:lpstr>Как максимально увеличить срок для рассмотрения претензии покупателя  в связи с  недостатками товара, если эти недостатки неочевидны? </vt:lpstr>
      <vt:lpstr>ОБРАЗЕЦ АКТА приемки товара  с целью его проверки и устранения недостатков в течение 45 дней</vt:lpstr>
      <vt:lpstr>Наиболее частые претензии и жалобы клиентов аптеки</vt:lpstr>
      <vt:lpstr>Наиболее частые претензии и жалобы клиентов аптеки</vt:lpstr>
      <vt:lpstr>Наиболее частые претензии и жалобы клиентов аптеки</vt:lpstr>
      <vt:lpstr>Наиболее частые претензии и жалобы клиентов аптеки</vt:lpstr>
      <vt:lpstr>Наиболее частые претензии и жалобы клиентов аптеки</vt:lpstr>
      <vt:lpstr>Общие рекомендации по рассмотрению жалоб и претензий в аптеке</vt:lpstr>
      <vt:lpstr>Распространенные ошибки фармспециалистов и способы их предотвращения</vt:lpstr>
      <vt:lpstr>Распространенные ошибки фармспециалистов и способы их предотвращения</vt:lpstr>
      <vt:lpstr>Распространенные ошибки фармспециалистов и способы их предотвращения</vt:lpstr>
      <vt:lpstr>Если фарм. специалист не может прочитать название препарата? </vt:lpstr>
      <vt:lpstr>Ошибки специалистов при отпуске с серьезными последствиями</vt:lpstr>
      <vt:lpstr>Ошибки специалистов при отпуске с серьезными последствиями</vt:lpstr>
      <vt:lpstr>Работа с отзывами в геоинформационных системах  </vt:lpstr>
      <vt:lpstr>Работа с отзывами в геоинформационных системах  </vt:lpstr>
      <vt:lpstr>Претензия или потребительский терроризм? </vt:lpstr>
      <vt:lpstr>Претензия или потребительский терроризм?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Перечень фармацевтических специальностей</dc:title>
  <dc:creator>Секретарь</dc:creator>
  <cp:lastModifiedBy>Блейве Татьяна</cp:lastModifiedBy>
  <cp:revision>771</cp:revision>
  <cp:lastPrinted>2025-05-21T11:39:30Z</cp:lastPrinted>
  <dcterms:created xsi:type="dcterms:W3CDTF">2021-11-15T06:16:00Z</dcterms:created>
  <dcterms:modified xsi:type="dcterms:W3CDTF">2025-11-20T10:10:03Z</dcterms:modified>
</cp:coreProperties>
</file>