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576" r:id="rId3"/>
    <p:sldId id="590" r:id="rId4"/>
    <p:sldId id="589" r:id="rId5"/>
    <p:sldId id="586" r:id="rId6"/>
    <p:sldId id="591" r:id="rId7"/>
    <p:sldId id="593" r:id="rId8"/>
    <p:sldId id="592" r:id="rId9"/>
    <p:sldId id="594" r:id="rId10"/>
    <p:sldId id="596" r:id="rId11"/>
    <p:sldId id="595" r:id="rId12"/>
    <p:sldId id="597" r:id="rId13"/>
    <p:sldId id="598" r:id="rId14"/>
    <p:sldId id="599" r:id="rId15"/>
    <p:sldId id="600" r:id="rId16"/>
    <p:sldId id="601" r:id="rId17"/>
    <p:sldId id="584" r:id="rId18"/>
    <p:sldId id="588" r:id="rId19"/>
    <p:sldId id="273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0000"/>
    <a:srgbClr val="990033"/>
    <a:srgbClr val="E5CDDE"/>
    <a:srgbClr val="D3BFCD"/>
    <a:srgbClr val="E0D2DC"/>
    <a:srgbClr val="66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25" autoAdjust="0"/>
    <p:restoredTop sz="94620" autoAdjust="0"/>
  </p:normalViewPr>
  <p:slideViewPr>
    <p:cSldViewPr>
      <p:cViewPr>
        <p:scale>
          <a:sx n="110" d="100"/>
          <a:sy n="110" d="100"/>
        </p:scale>
        <p:origin x="-600" y="9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yurist@apteka245.ru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5753" y="4449913"/>
            <a:ext cx="832008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Блейве Татьяна Львовна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Юрист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Начальник юридического отдела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 </a:t>
            </a: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(г.Тольятти)</a:t>
            </a:r>
            <a:endParaRPr lang="ru-RU" sz="12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28.03.2024, </a:t>
            </a: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</a:t>
            </a: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 Самара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34" y="2143116"/>
            <a:ext cx="79295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Работа с обращениями клиентов в аптеке: жалобы, претензии, конфликты.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Взгляд юриста на проблему. </a:t>
            </a:r>
            <a:endParaRPr lang="ru-RU" sz="2400" b="1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8604"/>
            <a:ext cx="2643206" cy="17280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738000"/>
            <a:ext cx="9581096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ОБРАЗЕЦ АКТА приемки товара</a:t>
            </a:r>
            <a:b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с целью его проверки и устранения недостатков в течение 45 дней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marL="400050" indent="-400050" algn="ctr">
              <a:buAutoNum type="romanUcPeriod"/>
            </a:pPr>
            <a:r>
              <a:rPr lang="ru-RU" sz="1600" b="1" dirty="0" smtClean="0">
                <a:solidFill>
                  <a:srgbClr val="FF0000"/>
                </a:solidFill>
              </a:rPr>
              <a:t>Могут повлечь значительные правовые последствия:</a:t>
            </a:r>
          </a:p>
          <a:p>
            <a:pPr marL="400050" indent="-400050"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 smtClean="0"/>
              <a:t>Продан не тот лекарственный препарат </a:t>
            </a:r>
            <a:r>
              <a:rPr lang="ru-RU" sz="1600" dirty="0" smtClean="0"/>
              <a:t>(было назначение врача или есть иное доказательство ошибки фармацевтического работника)</a:t>
            </a:r>
          </a:p>
          <a:p>
            <a:pPr marL="342900" indent="-342900"/>
            <a:r>
              <a:rPr lang="ru-RU" sz="1600" b="1" u="sng" dirty="0" smtClean="0"/>
              <a:t>Рекомендация: </a:t>
            </a:r>
            <a:r>
              <a:rPr lang="ru-RU" sz="1600" dirty="0" smtClean="0"/>
              <a:t>ОБЯЗАТЕЛЬНО</a:t>
            </a:r>
            <a:r>
              <a:rPr lang="ru-RU" sz="1600" b="1" dirty="0" smtClean="0"/>
              <a:t> </a:t>
            </a:r>
            <a:r>
              <a:rPr lang="ru-RU" sz="1600" dirty="0" smtClean="0"/>
              <a:t>ПРОВЕСТИ ПРОВЕРКУ, и если ошибка специалиста подтверждается, в целях минимизации рисков  административной, гражданско-правовой и уголовной ответственности (в случае причинения вреда здоровью), </a:t>
            </a:r>
            <a:r>
              <a:rPr lang="ru-RU" sz="1600" b="1" dirty="0" smtClean="0"/>
              <a:t>загладить моральный и/или материальный вред в досудебном порядке, по соглашению сторон.</a:t>
            </a:r>
          </a:p>
          <a:p>
            <a:pPr marL="342900" indent="-342900"/>
            <a:endParaRPr lang="ru-RU" sz="800" dirty="0" smtClean="0"/>
          </a:p>
          <a:p>
            <a:pPr marL="342900" indent="-342900"/>
            <a:r>
              <a:rPr lang="ru-RU" sz="1600" b="1" dirty="0" smtClean="0"/>
              <a:t>2. Отпуск фальсифицированных, </a:t>
            </a:r>
            <a:r>
              <a:rPr lang="ru-RU" sz="1600" b="1" dirty="0" smtClean="0">
                <a:ea typeface="Times New Roman"/>
                <a:cs typeface="Times New Roman"/>
              </a:rPr>
              <a:t>контрафактных, недоброкачественных и незарегистрированных</a:t>
            </a:r>
            <a:r>
              <a:rPr lang="ru-RU" sz="1600" dirty="0" smtClean="0">
                <a:ea typeface="Times New Roman"/>
                <a:cs typeface="Times New Roman"/>
              </a:rPr>
              <a:t> </a:t>
            </a:r>
            <a:r>
              <a:rPr lang="ru-RU" sz="1600" b="1" dirty="0" smtClean="0">
                <a:ea typeface="Times New Roman"/>
                <a:cs typeface="Times New Roman"/>
              </a:rPr>
              <a:t>ЛП и МИ, фальсифицированных БАД </a:t>
            </a:r>
            <a:r>
              <a:rPr lang="ru-RU" sz="1600" dirty="0" smtClean="0">
                <a:ea typeface="Times New Roman"/>
                <a:cs typeface="Times New Roman"/>
              </a:rPr>
              <a:t>(штраф на </a:t>
            </a:r>
            <a:r>
              <a:rPr lang="ru-RU" sz="1600" dirty="0" err="1" smtClean="0">
                <a:ea typeface="Times New Roman"/>
                <a:cs typeface="Times New Roman"/>
              </a:rPr>
              <a:t>физлицо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dirty="0" smtClean="0"/>
              <a:t>от 70 до 100 тыс. руб., на должностное лицо от 100 тыс. до 600 тыс. руб., на ИП от 100 до 600 тыс. руб., на ЮЛ от 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dirty="0" smtClean="0"/>
              <a:t>1 до 5 млн. руб., либо приостановление деятельности до 90 суток).</a:t>
            </a:r>
          </a:p>
          <a:p>
            <a:pPr marL="342900" indent="-342900"/>
            <a:endParaRPr lang="ru-RU" sz="800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/>
              <a:t>3. Реализация ЖНВЛП с превышением предельных оптовых и розничных надбавок </a:t>
            </a:r>
            <a:r>
              <a:rPr lang="ru-RU" sz="1600" dirty="0" smtClean="0"/>
              <a:t>(административный штраф в размере от 250 до 500 тыс.руб. на должностное лицо или оборотный штраф на ЮЛ и ИП). </a:t>
            </a:r>
          </a:p>
          <a:p>
            <a:pPr marL="342900" indent="-342900"/>
            <a:endParaRPr lang="ru-RU" sz="800" dirty="0" smtClean="0"/>
          </a:p>
          <a:p>
            <a:pPr>
              <a:spcAft>
                <a:spcPts val="0"/>
              </a:spcAft>
            </a:pPr>
            <a:r>
              <a:rPr lang="ru-RU" sz="1600" b="1" dirty="0" smtClean="0"/>
              <a:t>4. Несвоевременная передача сведений в ИС МДЛП «Честный знак» или внесение недостоверных сведений</a:t>
            </a:r>
            <a:r>
              <a:rPr lang="ru-RU" sz="1600" dirty="0" smtClean="0"/>
              <a:t> (штраф на должностное лицо </a:t>
            </a:r>
            <a:r>
              <a:rPr lang="ru-RU" sz="1600" dirty="0" smtClean="0">
                <a:ea typeface="Times New Roman"/>
                <a:cs typeface="Times New Roman"/>
              </a:rPr>
              <a:t>от 5 до 10 тыс. руб., </a:t>
            </a:r>
          </a:p>
          <a:p>
            <a:r>
              <a:rPr lang="ru-RU" sz="1600" dirty="0" smtClean="0">
                <a:ea typeface="Times New Roman"/>
                <a:cs typeface="Times New Roman"/>
              </a:rPr>
              <a:t>на ЮЛ 50 тыс. до 100 тыс. руб.)</a:t>
            </a:r>
            <a:r>
              <a:rPr lang="ru-RU" sz="1600" b="1" dirty="0" smtClean="0">
                <a:ea typeface="Times New Roman"/>
                <a:cs typeface="Times New Roman"/>
              </a:rPr>
              <a:t>.</a:t>
            </a:r>
          </a:p>
          <a:p>
            <a:endParaRPr lang="ru-RU" sz="800" b="1" dirty="0" smtClean="0">
              <a:ea typeface="Times New Roman"/>
              <a:cs typeface="Times New Roman"/>
            </a:endParaRPr>
          </a:p>
          <a:p>
            <a:r>
              <a:rPr lang="ru-RU" sz="1600" b="1" dirty="0" smtClean="0"/>
              <a:t>Во 2, 3, 4 случаях минимизировать риски по факту нарушения сложно - </a:t>
            </a:r>
            <a:r>
              <a:rPr lang="ru-RU" sz="1600" u="sng" dirty="0" smtClean="0"/>
              <a:t>необходимо систематически принимать меры организационного и технического характера,</a:t>
            </a:r>
          </a:p>
          <a:p>
            <a:r>
              <a:rPr lang="ru-RU" sz="1600" u="sng" dirty="0" smtClean="0"/>
              <a:t>чтобы полностью их исключить.</a:t>
            </a:r>
            <a:endParaRPr lang="ru-RU" sz="1600" u="sng" dirty="0" smtClean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Цена на ЛП выше, чем в других аптеках </a:t>
            </a:r>
            <a:r>
              <a:rPr lang="ru-RU" sz="1600" dirty="0" smtClean="0"/>
              <a:t>(</a:t>
            </a:r>
            <a:r>
              <a:rPr lang="ru-RU" sz="1600" i="1" dirty="0" smtClean="0"/>
              <a:t>за исключением ЖНВЛП</a:t>
            </a:r>
            <a:r>
              <a:rPr lang="ru-RU" sz="1600" dirty="0" smtClean="0"/>
              <a:t>), </a:t>
            </a:r>
            <a:r>
              <a:rPr lang="ru-RU" sz="1600" b="1" dirty="0" smtClean="0"/>
              <a:t>клиент грозит жалобой</a:t>
            </a:r>
          </a:p>
          <a:p>
            <a:pPr marL="342900" indent="-342900"/>
            <a:r>
              <a:rPr lang="ru-RU" sz="1600" b="1" u="sng" dirty="0" smtClean="0"/>
              <a:t>Рекомендация по ответу: </a:t>
            </a:r>
            <a:r>
              <a:rPr lang="ru-RU" sz="1600" dirty="0" smtClean="0"/>
              <a:t>«Ценообразование на товары не из списка  ЖНВЛП осуществляется аптечными организациями самостоятельно, исходя из ценовой политики сети, конъюнктуры рынка, и зависит от многих факторов, в первую очередь, от закупочных цен».</a:t>
            </a:r>
          </a:p>
          <a:p>
            <a:pPr marL="342900" indent="-342900"/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>
                <a:ea typeface="Times New Roman"/>
                <a:cs typeface="Times New Roman"/>
              </a:rPr>
              <a:t>2. Продан не тот препарат </a:t>
            </a:r>
            <a:r>
              <a:rPr lang="ru-RU" sz="1600" dirty="0" smtClean="0">
                <a:ea typeface="Times New Roman"/>
                <a:cs typeface="Times New Roman"/>
              </a:rPr>
              <a:t>(если назначения врача не было), </a:t>
            </a:r>
            <a:r>
              <a:rPr lang="ru-RU" sz="1600" b="1" dirty="0" smtClean="0">
                <a:ea typeface="Times New Roman"/>
                <a:cs typeface="Times New Roman"/>
              </a:rPr>
              <a:t>клиент хочет вернуть деньги.</a:t>
            </a:r>
            <a:endParaRPr lang="ru-RU" sz="1600" dirty="0" smtClean="0"/>
          </a:p>
          <a:p>
            <a:r>
              <a:rPr lang="ru-RU" sz="1600" b="1" u="sng" dirty="0" smtClean="0">
                <a:ea typeface="Times New Roman"/>
                <a:cs typeface="Times New Roman"/>
              </a:rPr>
              <a:t>Рекомендация: </a:t>
            </a:r>
            <a:r>
              <a:rPr lang="ru-RU" sz="1600" dirty="0" smtClean="0">
                <a:ea typeface="Times New Roman"/>
                <a:cs typeface="Times New Roman"/>
              </a:rPr>
              <a:t>запросить объяснения работника, просмотреть видеозапись, чтобы исключить ошибку специалиста (отпуск ЛП, не соответствующего запросу потребителя, либо отпуск рецептурного ЛП без рецепта). </a:t>
            </a:r>
          </a:p>
          <a:p>
            <a:r>
              <a:rPr lang="ru-RU" sz="1600" dirty="0" smtClean="0">
                <a:ea typeface="Times New Roman"/>
                <a:cs typeface="Times New Roman"/>
              </a:rPr>
              <a:t>Если ошибки не было, отвечаем в таком ключе: «</a:t>
            </a:r>
            <a:r>
              <a:rPr lang="ru-RU" sz="1600" dirty="0" smtClean="0"/>
              <a:t>Вы обратились в аптеку не с запросом на конкретный ЛП, назначения врача у Вас также не было. Фармацевт в ходе фармацевтического консультирования, выяснив симптомы, предложил Вам безрецептурный препарат «……». </a:t>
            </a:r>
          </a:p>
          <a:p>
            <a:r>
              <a:rPr lang="en-US" sz="1600" b="1" u="sng" dirty="0" smtClean="0">
                <a:solidFill>
                  <a:srgbClr val="FF0000"/>
                </a:solidFill>
              </a:rPr>
              <a:t>NB</a:t>
            </a:r>
            <a:r>
              <a:rPr lang="ru-RU" sz="1600" b="1" u="sng" dirty="0" smtClean="0">
                <a:solidFill>
                  <a:srgbClr val="FF0000"/>
                </a:solidFill>
              </a:rPr>
              <a:t>!</a:t>
            </a:r>
            <a:r>
              <a:rPr lang="ru-RU" sz="1600" b="1" dirty="0" smtClean="0"/>
              <a:t> </a:t>
            </a:r>
            <a:r>
              <a:rPr lang="ru-RU" sz="1600" b="1" i="1" dirty="0" smtClean="0">
                <a:cs typeface="Times New Roman"/>
              </a:rPr>
              <a:t>Е</a:t>
            </a:r>
            <a:r>
              <a:rPr lang="ru-RU" sz="1600" b="1" i="1" dirty="0" smtClean="0">
                <a:ea typeface="Times New Roman"/>
                <a:cs typeface="Times New Roman"/>
              </a:rPr>
              <a:t>сли обнаружите ошибку специалиста, лучше выполнить требования клиента </a:t>
            </a:r>
            <a:r>
              <a:rPr lang="ru-RU" sz="1600" dirty="0" smtClean="0">
                <a:ea typeface="Times New Roman"/>
                <a:cs typeface="Times New Roman"/>
              </a:rPr>
              <a:t>во избежание жалобы в надзорные органы. </a:t>
            </a:r>
          </a:p>
          <a:p>
            <a:r>
              <a:rPr lang="ru-RU" sz="1600" u="sng" dirty="0" smtClean="0">
                <a:ea typeface="Times New Roman"/>
                <a:cs typeface="Times New Roman"/>
              </a:rPr>
              <a:t>Особенно, если был отпущен рецептурный ЛП без рецепта!</a:t>
            </a:r>
          </a:p>
          <a:p>
            <a:endParaRPr lang="ru-RU" sz="800" dirty="0" smtClean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 smtClean="0"/>
              <a:t>3. Не устраивает срок годности на приобретенный ЛП.</a:t>
            </a:r>
          </a:p>
          <a:p>
            <a:pPr marL="342900" indent="-342900"/>
            <a:r>
              <a:rPr lang="ru-RU" sz="1600" b="1" u="sng" dirty="0" smtClean="0"/>
              <a:t>Рекомендация:</a:t>
            </a:r>
            <a:r>
              <a:rPr lang="ru-RU" sz="1600" dirty="0" smtClean="0"/>
              <a:t> Просчитать возможную продолжительность приема ЛП в соответствии с инструкцией или назначением врача (если оно было). </a:t>
            </a:r>
          </a:p>
          <a:p>
            <a:pPr marL="342900" indent="-342900"/>
            <a:r>
              <a:rPr lang="en-US" sz="1600" b="1" u="sng" dirty="0" smtClean="0">
                <a:solidFill>
                  <a:srgbClr val="FF0000"/>
                </a:solidFill>
              </a:rPr>
              <a:t>NB</a:t>
            </a:r>
            <a:r>
              <a:rPr lang="ru-RU" sz="1600" b="1" u="sng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u="sng" dirty="0" smtClean="0"/>
              <a:t>Остаточный срок годности на момент отпуска ЛП должен позволять полностью использовать его до истечения срока годности!</a:t>
            </a:r>
            <a:r>
              <a:rPr lang="ru-RU" sz="1600" dirty="0" smtClean="0"/>
              <a:t> Если это условие не выполнено, </a:t>
            </a:r>
          </a:p>
          <a:p>
            <a:pPr marL="342900" indent="-342900"/>
            <a:r>
              <a:rPr lang="ru-RU" sz="1600" dirty="0" smtClean="0"/>
              <a:t>        лучше вернуть потребителю деньги во избежание жалобы в надзорные </a:t>
            </a:r>
          </a:p>
          <a:p>
            <a:pPr marL="342900" indent="-342900"/>
            <a:r>
              <a:rPr lang="ru-RU" sz="1600" dirty="0" smtClean="0"/>
              <a:t>        органы.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1500174"/>
            <a:ext cx="9520660" cy="547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4. Потребителю отказали в отпуске рецептурного ЛП без рецепта. </a:t>
            </a:r>
          </a:p>
          <a:p>
            <a:pPr marL="342900" indent="-342900"/>
            <a:r>
              <a:rPr lang="ru-RU" sz="1600" b="1" dirty="0" smtClean="0"/>
              <a:t>      </a:t>
            </a:r>
            <a:r>
              <a:rPr lang="ru-RU" sz="1600" b="1" u="sng" dirty="0" smtClean="0"/>
              <a:t>Аргументируем отказ в письменном ответе:</a:t>
            </a:r>
            <a:r>
              <a:rPr lang="ru-RU" sz="1600" dirty="0" smtClean="0"/>
              <a:t> 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1928802"/>
            <a:ext cx="8990634" cy="439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5. Потребителю отказали в отпуске рецептурного ЛП (бланк формы № 148-1/у-88 заполнен с нарушениями). </a:t>
            </a:r>
            <a:r>
              <a:rPr lang="ru-RU" sz="1600" b="1" u="sng" dirty="0" smtClean="0"/>
              <a:t>Аргументируем ответ</a:t>
            </a:r>
            <a:r>
              <a:rPr lang="ru-RU" sz="1600" b="1" dirty="0" smtClean="0"/>
              <a:t> </a:t>
            </a:r>
            <a:r>
              <a:rPr lang="ru-RU" sz="1600" i="1" dirty="0" smtClean="0"/>
              <a:t>(и не забываем сообщить в мед. организацию)</a:t>
            </a:r>
          </a:p>
          <a:p>
            <a:pPr marL="342900" indent="-342900"/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 smtClean="0"/>
              <a:t>6. Потребителю отказали в возврате ЛП или МИ надлежащего качества</a:t>
            </a:r>
          </a:p>
          <a:p>
            <a:r>
              <a:rPr lang="ru-RU" sz="1600" b="1" i="1" u="sng" dirty="0" smtClean="0"/>
              <a:t>Рекомендация по ответу </a:t>
            </a:r>
            <a:r>
              <a:rPr lang="ru-RU" sz="1600" i="1" u="sng" dirty="0" smtClean="0"/>
              <a:t>(даже если только что пробили чек):</a:t>
            </a:r>
          </a:p>
          <a:p>
            <a:r>
              <a:rPr lang="ru-RU" sz="1600" dirty="0" smtClean="0"/>
              <a:t>         «В соответствии с п. 1 Перечня непродовольственных товаров надлежащего качества, не подлежащих обмену, утвержденного Постановлением Правительства РФ от 31.12.2020 № 2463, </a:t>
            </a:r>
            <a:r>
              <a:rPr lang="ru-RU" sz="1600" b="1" i="1" dirty="0" smtClean="0"/>
              <a:t>не подлежат обмену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и возврату товары для профилактики и лечения заболеваний в домашних условиях </a:t>
            </a:r>
            <a:r>
              <a:rPr lang="ru-RU" sz="1600" i="1" dirty="0" smtClean="0"/>
              <a:t>(предметы санитарии и гигиены; </a:t>
            </a:r>
            <a:r>
              <a:rPr lang="ru-RU" sz="1600" b="1" i="1" dirty="0" smtClean="0"/>
              <a:t>медицинские изделия</a:t>
            </a:r>
            <a:r>
              <a:rPr lang="ru-RU" sz="1600" i="1" dirty="0" smtClean="0"/>
              <a:t>; средства гигиены полости рта; линзы очковые; предметы по уходу за детьми), </a:t>
            </a:r>
            <a:r>
              <a:rPr lang="ru-RU" sz="1600" b="1" i="1" dirty="0" smtClean="0"/>
              <a:t>лекарственные препараты</a:t>
            </a:r>
            <a:r>
              <a:rPr lang="ru-RU" sz="1600" i="1" dirty="0" smtClean="0"/>
              <a:t>. </a:t>
            </a:r>
            <a:r>
              <a:rPr lang="ru-RU" sz="1600" dirty="0" smtClean="0"/>
              <a:t>Таким образом, качественные лекарственные препараты и медицинские изделия не могут быть возвращены в аптеку после совершения покупки (осуществления расчета и пробития кассового чека)».</a:t>
            </a:r>
          </a:p>
          <a:p>
            <a:r>
              <a:rPr lang="ru-RU" sz="800" dirty="0" smtClean="0"/>
              <a:t> </a:t>
            </a:r>
          </a:p>
          <a:p>
            <a:r>
              <a:rPr lang="ru-RU" sz="1600" b="1" dirty="0" smtClean="0"/>
              <a:t>7. Потребителю отказали в возврате БАД надлежащего качества. </a:t>
            </a:r>
          </a:p>
          <a:p>
            <a:r>
              <a:rPr lang="ru-RU" sz="1600" b="1" i="1" u="sng" dirty="0" smtClean="0"/>
              <a:t>Рекомендация по ответу:</a:t>
            </a:r>
            <a:r>
              <a:rPr lang="ru-RU" sz="1600" b="1" i="1" dirty="0" smtClean="0"/>
              <a:t>  </a:t>
            </a:r>
          </a:p>
          <a:p>
            <a:r>
              <a:rPr lang="ru-RU" sz="1600" dirty="0" smtClean="0"/>
              <a:t>«В соответствии с п. 4  Технического регламента Таможенного союза «О безопасности пищевой продукции» (ТР ТС 021/2011), утвержденного Решением Комиссии Таможенного союза от 09.12.2011 № 880, </a:t>
            </a:r>
            <a:r>
              <a:rPr lang="ru-RU" sz="1600" b="1" dirty="0" smtClean="0"/>
              <a:t>биологически активные добавки к пище (БАД)</a:t>
            </a:r>
            <a:r>
              <a:rPr lang="ru-RU" sz="1600" dirty="0" smtClean="0"/>
              <a:t> </a:t>
            </a:r>
            <a:r>
              <a:rPr lang="ru-RU" sz="1600" b="1" dirty="0" smtClean="0"/>
              <a:t>относятся к пищевой продукции.  </a:t>
            </a:r>
            <a:r>
              <a:rPr lang="ru-RU" sz="1600" dirty="0" smtClean="0"/>
              <a:t>Статьей 25 Закона РФ «О защите прав потребителей» </a:t>
            </a:r>
            <a:r>
              <a:rPr lang="ru-RU" sz="1600" b="1" dirty="0" smtClean="0"/>
              <a:t>установлено право потребителя на обмен только</a:t>
            </a:r>
            <a:r>
              <a:rPr lang="ru-RU" sz="1600" dirty="0" smtClean="0"/>
              <a:t> </a:t>
            </a:r>
            <a:r>
              <a:rPr lang="ru-RU" sz="1600" b="1" u="sng" dirty="0" smtClean="0"/>
              <a:t>непродовольственного товара</a:t>
            </a:r>
            <a:r>
              <a:rPr lang="ru-RU" sz="1600" dirty="0" smtClean="0"/>
              <a:t> </a:t>
            </a:r>
            <a:r>
              <a:rPr lang="ru-RU" sz="1600" b="1" dirty="0" smtClean="0"/>
              <a:t>надлежащего качества </a:t>
            </a:r>
            <a:r>
              <a:rPr lang="ru-RU" sz="1600" dirty="0" smtClean="0"/>
              <a:t>на аналогичный товар у продавца, у которого этот товар был приобретен, если указанный товар не подошел по форме, габаритам, фасону, расцветке, размеру или комплектации. </a:t>
            </a:r>
          </a:p>
          <a:p>
            <a:r>
              <a:rPr lang="ru-RU" sz="1600" b="1" i="1" dirty="0" smtClean="0"/>
              <a:t>Право потребителя на обмен или возврат продовольственного товара</a:t>
            </a:r>
          </a:p>
          <a:p>
            <a:r>
              <a:rPr lang="ru-RU" sz="1600" b="1" i="1" dirty="0" smtClean="0"/>
              <a:t> надлежащего качества действующим законодательством не установлено</a:t>
            </a:r>
            <a:r>
              <a:rPr lang="ru-RU" sz="1600" dirty="0" smtClean="0"/>
              <a:t>».</a:t>
            </a:r>
          </a:p>
          <a:p>
            <a:endParaRPr lang="ru-RU" sz="1600" b="1" u="sng" dirty="0" smtClean="0"/>
          </a:p>
          <a:p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Общие рекомендации по рассмотрению жалоб и претензий в аптеке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 smtClean="0"/>
              <a:t>Организационные и технические меры: 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ознакомление персонала с нормативной базой, СОП и стандартами обслуживания</a:t>
            </a:r>
            <a:r>
              <a:rPr lang="ru-RU" sz="1600" dirty="0" smtClean="0"/>
              <a:t>, периодическое обновление знаний;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установка системы видеонаблюдения с целью контроля процесса реализации товаров </a:t>
            </a:r>
            <a:r>
              <a:rPr lang="ru-RU" sz="1600" dirty="0" smtClean="0"/>
              <a:t>(помогает отсеять большинство необоснованных претензий и жалоб, аргументировать ответ потребителю и помочь работникам «первого стола»);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назначение ответственных лиц по рассмотрению обращений потребителей</a:t>
            </a:r>
            <a:r>
              <a:rPr lang="ru-RU" sz="16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разработка типовых ответов и форм</a:t>
            </a:r>
            <a:r>
              <a:rPr lang="ru-RU" sz="1600" dirty="0" smtClean="0"/>
              <a:t> (если в организации нет штатного юриста)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отслеживание и постоянная работа с отзывами клиентов </a:t>
            </a:r>
            <a:r>
              <a:rPr lang="ru-RU" sz="1600" dirty="0" smtClean="0"/>
              <a:t>на </a:t>
            </a:r>
            <a:r>
              <a:rPr lang="ru-RU" sz="1600" dirty="0" err="1" smtClean="0"/>
              <a:t>интернет-площадках</a:t>
            </a:r>
            <a:r>
              <a:rPr lang="ru-RU" sz="1600" dirty="0" smtClean="0"/>
              <a:t> открытого доступа (2ГИС, Яндекс и т.д.), на сайте аптечной организации (при наличии).</a:t>
            </a:r>
          </a:p>
          <a:p>
            <a:pPr marL="342900" indent="-342900"/>
            <a:endParaRPr lang="ru-RU" sz="1600" dirty="0" smtClean="0"/>
          </a:p>
          <a:p>
            <a:pPr marL="342900" indent="-342900"/>
            <a:r>
              <a:rPr lang="ru-RU" sz="1600" b="1" dirty="0" smtClean="0"/>
              <a:t>2.    Проводить проверку по каждому обращению, включающую: 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затребование объяснений сотрудников</a:t>
            </a:r>
            <a:r>
              <a:rPr lang="ru-RU" sz="16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просмотр и архивирование записи с камеры видеонаблюдения</a:t>
            </a:r>
            <a:r>
              <a:rPr lang="ru-RU" sz="1600" dirty="0" smtClean="0"/>
              <a:t> (на случай развития конфликта);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своевременное удовлетворение требований потребителя, если претензия обоснованная;</a:t>
            </a:r>
          </a:p>
          <a:p>
            <a:pPr marL="342900" indent="-342900">
              <a:buFontTx/>
              <a:buChar char="-"/>
            </a:pPr>
            <a:r>
              <a:rPr lang="ru-RU" sz="1600" u="sng" dirty="0" smtClean="0"/>
              <a:t>направление ответа на обращение </a:t>
            </a:r>
            <a:r>
              <a:rPr lang="ru-RU" sz="1600" dirty="0" smtClean="0"/>
              <a:t>(независимо от его обоснованности).</a:t>
            </a:r>
          </a:p>
          <a:p>
            <a:pPr marL="342900" indent="-342900"/>
            <a:endParaRPr lang="ru-RU" sz="1600" u="sng" dirty="0" smtClean="0"/>
          </a:p>
          <a:p>
            <a:pPr marL="342900" indent="-342900">
              <a:buFontTx/>
              <a:buAutoNum type="arabicPeriod" startAt="3"/>
            </a:pPr>
            <a:r>
              <a:rPr lang="ru-RU" sz="1600" b="1" dirty="0" smtClean="0"/>
              <a:t>Предлагать клиенту указать электронный адрес для ответа </a:t>
            </a:r>
            <a:r>
              <a:rPr lang="ru-RU" sz="1600" dirty="0" smtClean="0"/>
              <a:t>(это снизит материальные и временные затраты на работу с обращениями). </a:t>
            </a:r>
          </a:p>
          <a:p>
            <a:pPr marL="342900" indent="-342900">
              <a:buFontTx/>
              <a:buAutoNum type="arabicPeriod" startAt="3"/>
            </a:pPr>
            <a:endParaRPr lang="ru-RU" sz="1600" dirty="0" smtClean="0"/>
          </a:p>
          <a:p>
            <a:pPr marL="342900" indent="-342900">
              <a:buFontTx/>
              <a:buAutoNum type="arabicPeriod" startAt="3"/>
            </a:pPr>
            <a:r>
              <a:rPr lang="ru-RU" sz="1600" b="1" dirty="0" smtClean="0"/>
              <a:t>Анонимные обращения рассмотрению не подлежат! </a:t>
            </a: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b="1" dirty="0" smtClean="0"/>
          </a:p>
          <a:p>
            <a:endParaRPr lang="ru-RU" sz="1600" b="1" dirty="0" smtClean="0">
              <a:ea typeface="Times New Roman"/>
              <a:cs typeface="Times New Roman"/>
            </a:endParaRPr>
          </a:p>
          <a:p>
            <a:pPr marL="342900" indent="-342900"/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Можно ли продать лекарственный препарат ребенку?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85720" y="785794"/>
            <a:ext cx="8496944" cy="8448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800" b="1" dirty="0" smtClean="0"/>
          </a:p>
          <a:p>
            <a:r>
              <a:rPr lang="ru-RU" sz="1500" dirty="0" smtClean="0"/>
              <a:t>Ни в ФЗ «Об обращении лекарственных средств» и Правила отпуска лекарственных препаратов аптечными организациями (Приказ Минздрава РФ </a:t>
            </a:r>
            <a:r>
              <a:rPr lang="ru-RU" sz="1400" dirty="0" smtClean="0"/>
              <a:t>от 24.11.2021 N 1093н </a:t>
            </a:r>
            <a:r>
              <a:rPr lang="ru-RU" sz="1500" dirty="0" smtClean="0"/>
              <a:t>), </a:t>
            </a:r>
            <a:r>
              <a:rPr lang="ru-RU" sz="1500" b="1" dirty="0" smtClean="0"/>
              <a:t>не содержат запрета на отпуск лекарственного препарата лицу, не достигшему 18 лет. </a:t>
            </a:r>
          </a:p>
          <a:p>
            <a:r>
              <a:rPr lang="ru-RU" sz="1500" dirty="0" smtClean="0"/>
              <a:t>Поэтому необходимо руководствоваться общими нормами гражданского законодательства о дееспособности несовершеннолетних от 14 до 18 лет и малолетних (ст. 26, 28 ГК РФ).</a:t>
            </a:r>
          </a:p>
          <a:p>
            <a:r>
              <a:rPr lang="ru-RU" sz="1500" dirty="0" smtClean="0"/>
              <a:t> </a:t>
            </a:r>
            <a:endParaRPr lang="ru-RU" sz="800" dirty="0" smtClean="0"/>
          </a:p>
          <a:p>
            <a:r>
              <a:rPr lang="ru-RU" sz="1500" dirty="0" smtClean="0"/>
              <a:t>Обе указанные категории несовершеннолетних </a:t>
            </a:r>
            <a:r>
              <a:rPr lang="ru-RU" sz="1500" b="1" dirty="0" smtClean="0"/>
              <a:t>вправе самостоятельно совершать мелкие бытовые сделки</a:t>
            </a:r>
            <a:r>
              <a:rPr lang="ru-RU" sz="1500" dirty="0" smtClean="0"/>
              <a:t>.  При этом законодательство </a:t>
            </a:r>
            <a:r>
              <a:rPr lang="ru-RU" sz="1500" u="sng" dirty="0" smtClean="0"/>
              <a:t>не содержит определения мелкой бытовой сделки</a:t>
            </a:r>
            <a:r>
              <a:rPr lang="ru-RU" sz="1500" dirty="0" smtClean="0"/>
              <a:t>: данное понятие носит оценочный характер. </a:t>
            </a:r>
            <a:r>
              <a:rPr lang="ru-RU" sz="1500" b="1" dirty="0" smtClean="0"/>
              <a:t>Бытовые сделки  -</a:t>
            </a:r>
            <a:r>
              <a:rPr lang="ru-RU" sz="1500" dirty="0" smtClean="0"/>
              <a:t> те, которые направлены на приобретение бытовых товаров и услуг, которые подпадают под действие Закона РФ "О защите прав потребителей". </a:t>
            </a:r>
            <a:r>
              <a:rPr lang="ru-RU" sz="1500" b="1" dirty="0" smtClean="0"/>
              <a:t>Это покупка продуктов, одежды, иных товаров, необходимых для удовлетворения текущих потребностей лица. </a:t>
            </a:r>
          </a:p>
          <a:p>
            <a:endParaRPr lang="ru-RU" sz="800" dirty="0" smtClean="0"/>
          </a:p>
          <a:p>
            <a:r>
              <a:rPr lang="ru-RU" sz="1500" dirty="0" smtClean="0"/>
              <a:t>ТАКИМ ОБРАЗОМ: </a:t>
            </a:r>
            <a:r>
              <a:rPr lang="ru-RU" sz="1500" b="1" i="1" dirty="0" smtClean="0"/>
              <a:t>отпуск ЛП несовершеннолетним должен осуществляться согласно назначению ЛП и внутреннему убеждению работников аптеки. </a:t>
            </a:r>
            <a:r>
              <a:rPr lang="ru-RU" sz="1500" dirty="0" smtClean="0"/>
              <a:t>Не следует продавать несовершеннолетнему, скажем, «</a:t>
            </a:r>
            <a:r>
              <a:rPr lang="ru-RU" sz="1500" dirty="0" err="1" smtClean="0"/>
              <a:t>Феназепам</a:t>
            </a:r>
            <a:r>
              <a:rPr lang="ru-RU" sz="1500" dirty="0" smtClean="0"/>
              <a:t>» - даже по рецепту, и не стоит отказывать в покупке йода или витаминов.  </a:t>
            </a:r>
          </a:p>
          <a:p>
            <a:r>
              <a:rPr lang="ru-RU" sz="1500" b="1" i="1" dirty="0" err="1" smtClean="0"/>
              <a:t>БАДы</a:t>
            </a:r>
            <a:r>
              <a:rPr lang="ru-RU" sz="1500" b="1" i="1" dirty="0" smtClean="0"/>
              <a:t>  продать можно, т.к. они имеют статус специализированной пищевой продукции.</a:t>
            </a:r>
          </a:p>
          <a:p>
            <a:r>
              <a:rPr lang="ru-RU" sz="1500" b="1" dirty="0" smtClean="0"/>
              <a:t>ВАЖНО: </a:t>
            </a:r>
            <a:r>
              <a:rPr lang="ru-RU" sz="1500" dirty="0" smtClean="0"/>
              <a:t>даже  безрецептурный ЛП при его неправильном применении может нанести </a:t>
            </a:r>
          </a:p>
          <a:p>
            <a:r>
              <a:rPr lang="ru-RU" sz="1500" dirty="0" smtClean="0"/>
              <a:t>вред здоровью и жизни ребенка           есть опасность привлечения первостольника к административной или даже уголовной ответственности.</a:t>
            </a:r>
          </a:p>
          <a:p>
            <a:r>
              <a:rPr lang="ru-RU" sz="1500" b="1" dirty="0" smtClean="0"/>
              <a:t>СОВЕТ:</a:t>
            </a:r>
            <a:r>
              <a:rPr lang="ru-RU" sz="1500" dirty="0" smtClean="0"/>
              <a:t> </a:t>
            </a:r>
            <a:r>
              <a:rPr lang="ru-RU" sz="1500" b="1" i="1" dirty="0" smtClean="0"/>
              <a:t>при отпуске безрецептурного ЛП ребенку уточнять у него:</a:t>
            </a:r>
            <a:r>
              <a:rPr lang="ru-RU" sz="1500" i="1" u="sng" dirty="0" smtClean="0"/>
              <a:t>  </a:t>
            </a:r>
            <a:r>
              <a:rPr lang="ru-RU" sz="1500" i="1" dirty="0" smtClean="0"/>
              <a:t>1) какой врач назначил; </a:t>
            </a:r>
          </a:p>
          <a:p>
            <a:r>
              <a:rPr lang="ru-RU" sz="1500" i="1" dirty="0" smtClean="0"/>
              <a:t>2) по каким показаниям, 3) рекомендовать внимательно ознакомиться с инструкцией</a:t>
            </a:r>
          </a:p>
          <a:p>
            <a:r>
              <a:rPr lang="ru-RU" sz="1500" i="1" dirty="0" smtClean="0"/>
              <a:t>или проконсультироваться с врачом до начала применения. </a:t>
            </a:r>
          </a:p>
          <a:p>
            <a:r>
              <a:rPr lang="ru-RU" sz="1500" b="1" i="1" dirty="0" smtClean="0"/>
              <a:t>Если при этом в аптеке установлено видеонаблюдения, вы обезопасите себя.</a:t>
            </a:r>
          </a:p>
          <a:p>
            <a:endParaRPr lang="ru-RU" sz="8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r>
              <a:rPr lang="ru-RU" sz="1600" i="1" dirty="0" smtClean="0"/>
              <a:t> </a:t>
            </a:r>
          </a:p>
          <a:p>
            <a:endParaRPr lang="ru-RU" sz="1600" i="1" dirty="0" smtClean="0"/>
          </a:p>
          <a:p>
            <a:r>
              <a:rPr lang="ru-RU" sz="1600" b="1" i="1" dirty="0" smtClean="0"/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00076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3143240" y="5214950"/>
            <a:ext cx="264028" cy="142873"/>
          </a:xfrm>
          <a:prstGeom prst="rightArrow">
            <a:avLst>
              <a:gd name="adj1" fmla="val 50000"/>
              <a:gd name="adj2" fmla="val 39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715436" cy="64294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 этапов аттестации</a:t>
            </a:r>
            <a:r>
              <a:rPr lang="ru-RU" b="1" dirty="0" smtClean="0">
                <a:solidFill>
                  <a:schemeClr val="tx1"/>
                </a:solidFill>
              </a:rPr>
              <a:t> для получения квалификационной категории медицинскими и фармацевтическими работниками </a:t>
            </a:r>
            <a:r>
              <a:rPr lang="ru-RU" b="1" dirty="0" smtClean="0">
                <a:solidFill>
                  <a:srgbClr val="FF0000"/>
                </a:solidFill>
              </a:rPr>
              <a:t>с 01.01.2024  </a:t>
            </a:r>
            <a:r>
              <a:rPr lang="ru-RU" b="1" dirty="0" smtClean="0">
                <a:solidFill>
                  <a:schemeClr val="tx1"/>
                </a:solidFill>
              </a:rPr>
              <a:t>при подаче документов разными способами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(Приказ Минздрава России от 31.08.2023 N 458н)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857232"/>
          <a:ext cx="8572560" cy="544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5593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Старые сроки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Новые сроки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Новые сроки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406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Любой способ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подачи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подаче обычной или электронной почтой, лично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подаче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через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 с квалификационной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категорией подает документы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 месяцев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91 рабочего дня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45 рабочих дней до окончания срока действия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48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Проводят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тестирование и собеседование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70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50 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позднее 30 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Принимают решение о присвоении или отказе в присвоении категории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80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58 рабочих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32 рабочих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Сообщают решение о присвоении или отказе в присвоении категории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120 календарных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91 рабочего дня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45 рабочих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85734" y="2214554"/>
            <a:ext cx="87153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До встречи! Спасибо </a:t>
            </a:r>
            <a:r>
              <a:rPr lang="ru-RU" sz="3200" dirty="0">
                <a:solidFill>
                  <a:srgbClr val="FF0000"/>
                </a:solidFill>
                <a:latin typeface="Calibri" pitchFamily="34" charset="0"/>
              </a:rPr>
              <a:t>за внимание</a:t>
            </a:r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! </a:t>
            </a:r>
          </a:p>
          <a:p>
            <a:pPr algn="ctr"/>
            <a:r>
              <a:rPr lang="ru-RU" b="1" i="1" dirty="0" smtClean="0">
                <a:latin typeface="Calibri" pitchFamily="34" charset="0"/>
              </a:rPr>
              <a:t>Пишите на почту, какие профессиональные вопросы Вы бы хотели задать юристу  - я учту Ваши обращения при подготовке следующих лекций.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</a:t>
            </a:r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42-39-27</a:t>
            </a:r>
          </a:p>
          <a:p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en-US" b="1" i="1" u="sng" dirty="0" smtClean="0">
                <a:solidFill>
                  <a:srgbClr val="0000FF"/>
                </a:solidFill>
                <a:cs typeface="Times New Roman" pitchFamily="18" charset="0"/>
                <a:hlinkClick r:id="rId3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071942"/>
            <a:ext cx="2384827" cy="23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429000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</a:t>
            </a: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членского взноса в ОО «СОФА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»</a:t>
            </a:r>
            <a:endParaRPr lang="ru-RU" sz="1600" b="1" u="sng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(через</a:t>
            </a:r>
            <a:r>
              <a:rPr kumimoji="0" lang="ru-RU" sz="1600" b="1" i="0" u="sng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приложение банка)</a:t>
            </a:r>
            <a:endParaRPr kumimoji="0" lang="ru-RU" sz="1600" b="1" i="0" u="sng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C9E554-EE5F-5D61-7100-F0859F917B46}"/>
              </a:ext>
            </a:extLst>
          </p:cNvPr>
          <p:cNvSpPr txBox="1"/>
          <p:nvPr/>
        </p:nvSpPr>
        <p:spPr>
          <a:xfrm>
            <a:off x="357158" y="173741"/>
            <a:ext cx="6215106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АНОНС:</a:t>
            </a:r>
          </a:p>
          <a:p>
            <a:pPr indent="457200">
              <a:defRPr/>
            </a:pPr>
            <a:endParaRPr lang="ru-RU" sz="900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     </a:t>
            </a:r>
            <a:r>
              <a:rPr lang="ru-RU" sz="1400" b="1" u="sng" dirty="0" smtClean="0">
                <a:solidFill>
                  <a:srgbClr val="FF0000"/>
                </a:solidFill>
              </a:rPr>
              <a:t>25 апреля 2024 г.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в 10-00 мы планируем провести </a:t>
            </a:r>
            <a:r>
              <a:rPr lang="ru-RU" sz="1400" b="1" dirty="0" smtClean="0">
                <a:solidFill>
                  <a:srgbClr val="FF0000"/>
                </a:solidFill>
              </a:rPr>
              <a:t>ОНЛАЙН</a:t>
            </a:r>
            <a:r>
              <a:rPr lang="ru-RU" sz="1400" b="1" dirty="0" smtClean="0">
                <a:solidFill>
                  <a:srgbClr val="0000FF"/>
                </a:solidFill>
              </a:rPr>
              <a:t> конференцию с аккредитацией в НМФО </a:t>
            </a:r>
            <a:r>
              <a:rPr lang="ru-RU" sz="1400" b="1" dirty="0" smtClean="0">
                <a:solidFill>
                  <a:srgbClr val="FF0000"/>
                </a:solidFill>
              </a:rPr>
              <a:t>на 4 балла</a:t>
            </a:r>
            <a:r>
              <a:rPr lang="ru-RU" sz="1400" b="1" dirty="0" smtClean="0">
                <a:solidFill>
                  <a:srgbClr val="0000FF"/>
                </a:solidFill>
              </a:rPr>
              <a:t>.</a:t>
            </a:r>
          </a:p>
          <a:p>
            <a:pPr>
              <a:defRPr/>
            </a:pPr>
            <a:endParaRPr lang="ru-RU" sz="900" b="1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      </a:t>
            </a:r>
            <a:r>
              <a:rPr lang="ru-RU" sz="1400" b="1" u="sng" dirty="0" smtClean="0">
                <a:solidFill>
                  <a:srgbClr val="FF0000"/>
                </a:solidFill>
              </a:rPr>
              <a:t>28 мая 2024 г.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</a:rPr>
              <a:t>в 10-00 мы планируем провести конференцию в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0000FF"/>
                </a:solidFill>
              </a:rPr>
              <a:t>формате </a:t>
            </a:r>
            <a:r>
              <a:rPr lang="ru-RU" sz="1400" b="1" dirty="0" smtClean="0">
                <a:solidFill>
                  <a:srgbClr val="FF0000"/>
                </a:solidFill>
              </a:rPr>
              <a:t>ОЧНО+ОНЛАЙН </a:t>
            </a:r>
            <a:r>
              <a:rPr lang="ru-RU" sz="1400" b="1" dirty="0" smtClean="0">
                <a:solidFill>
                  <a:srgbClr val="0000FF"/>
                </a:solidFill>
              </a:rPr>
              <a:t>с аккредитацией в НМФО на 4 балла.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000000"/>
                </a:solidFill>
              </a:rPr>
              <a:t>      </a:t>
            </a:r>
            <a:r>
              <a:rPr lang="ru-RU" sz="1400" b="1" u="sng" dirty="0" smtClean="0">
                <a:solidFill>
                  <a:srgbClr val="000000"/>
                </a:solidFill>
              </a:rPr>
              <a:t>Очная часть</a:t>
            </a:r>
            <a:r>
              <a:rPr lang="ru-RU" sz="1400" b="1" dirty="0" smtClean="0">
                <a:solidFill>
                  <a:srgbClr val="000000"/>
                </a:solidFill>
              </a:rPr>
              <a:t> будет проведена </a:t>
            </a:r>
            <a:r>
              <a:rPr lang="ru-RU" sz="1400" b="1" dirty="0" smtClean="0">
                <a:solidFill>
                  <a:srgbClr val="FF0000"/>
                </a:solidFill>
              </a:rPr>
              <a:t>в г. Самаре </a:t>
            </a:r>
            <a:r>
              <a:rPr lang="ru-RU" sz="1400" b="1" dirty="0" smtClean="0">
                <a:solidFill>
                  <a:srgbClr val="000000"/>
                </a:solidFill>
              </a:rPr>
              <a:t>по адресу: </a:t>
            </a:r>
            <a:r>
              <a:rPr lang="ru-RU" sz="1400" b="1" dirty="0" smtClean="0">
                <a:solidFill>
                  <a:srgbClr val="0000FF"/>
                </a:solidFill>
              </a:rPr>
              <a:t>ул. Ленинская, 73               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0000FF"/>
                </a:solidFill>
              </a:rPr>
              <a:t>                       (Министерство здравоохранения Самарской области)</a:t>
            </a:r>
          </a:p>
          <a:p>
            <a:pPr indent="457200">
              <a:defRPr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indent="457200">
              <a:defRPr/>
            </a:pP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11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0098" y="214290"/>
            <a:ext cx="2403985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Основные н</a:t>
            </a:r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ормативно-правовые акты, </a:t>
            </a:r>
            <a:b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регулирующие отношения аптеки, фармработника и потребителя 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057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Федеральный закон от </a:t>
            </a:r>
            <a:r>
              <a:rPr lang="en-US" sz="1600" b="1" dirty="0" smtClean="0"/>
              <a:t>21.11.2011 N 323-</a:t>
            </a:r>
            <a:r>
              <a:rPr lang="ru-RU" sz="1600" b="1" dirty="0" smtClean="0"/>
              <a:t>ФЗ «Об основах охраны здоровья граждан в Российской Федерации»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Федеральный закон от 12.04.2010 N 61-ФЗ «Об обращении лекарственных средств»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Закон РФ от 07.02.1992 N 2300-1 «О защите прав потребителей»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Постановление Правительства РФ от 31.12.2020 N 2463 «Об утверждении Правил продажи товаров по договору розничной купли-продажи</a:t>
            </a:r>
            <a:r>
              <a:rPr lang="ru-RU" sz="1600" dirty="0" smtClean="0"/>
              <a:t>, перечня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товара, и </a:t>
            </a:r>
            <a:r>
              <a:rPr lang="ru-RU" sz="1600" b="1" dirty="0" smtClean="0"/>
              <a:t>перечня непродовольственных товаров надлежащего качества, не подлежащих обмену</a:t>
            </a:r>
            <a:r>
              <a:rPr lang="ru-RU" sz="1600" dirty="0" smtClean="0"/>
              <a:t>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/>
              <a:t>Приказ Минздрава России от 24.11.2021 N 1093н «Об утверждении Правил отпуска лекарственных препаратов для медицинского применения</a:t>
            </a:r>
            <a:r>
              <a:rPr lang="ru-RU" sz="1600" dirty="0" smtClean="0"/>
              <a:t>…, а также </a:t>
            </a:r>
            <a:r>
              <a:rPr lang="ru-RU" sz="1600" b="1" dirty="0" smtClean="0"/>
              <a:t>Правил отпуска наркотических средств и психотропных веществ,</a:t>
            </a:r>
            <a:r>
              <a:rPr lang="ru-RU" sz="1600" dirty="0" smtClean="0"/>
              <a:t> </a:t>
            </a:r>
            <a:r>
              <a:rPr lang="ru-RU" sz="1600" b="1" dirty="0" smtClean="0"/>
              <a:t>зарегистрированных в качестве лекарственных препаратов </a:t>
            </a:r>
            <a:r>
              <a:rPr lang="ru-RU" sz="1600" dirty="0" smtClean="0"/>
              <a:t>для медицинского применения, лекарственных препаратов для медицинского применения, содержащих наркотические средства и психотропные вещества в том числе </a:t>
            </a:r>
            <a:r>
              <a:rPr lang="ru-RU" sz="1600" b="1" dirty="0" smtClean="0"/>
              <a:t>Порядка отпуска аптечными организациями  иммунобиологических лекарственных препаратов</a:t>
            </a:r>
            <a:r>
              <a:rPr lang="ru-RU" sz="1600" dirty="0" smtClean="0"/>
              <a:t>» </a:t>
            </a:r>
          </a:p>
          <a:p>
            <a:endParaRPr lang="ru-RU" sz="1600" dirty="0" smtClean="0"/>
          </a:p>
          <a:p>
            <a:pPr marL="342900" indent="-342900">
              <a:buAutoNum type="arabicPeriod"/>
            </a:pPr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консультирование. Важно знать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889844"/>
            <a:ext cx="850112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применения»:</a:t>
            </a:r>
          </a:p>
          <a:p>
            <a:endParaRPr lang="ru-RU" sz="16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/>
              <a:t>15. </a:t>
            </a:r>
            <a:r>
              <a:rPr lang="ru-RU" sz="1600" b="1" u="sng" dirty="0" smtClean="0"/>
              <a:t>К основным функциям фармацевтических работников относятся</a:t>
            </a:r>
            <a:r>
              <a:rPr lang="ru-RU" sz="1600" b="1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а) продажа товаров аптечного ассортимента надлежащего качества; </a:t>
            </a:r>
          </a:p>
          <a:p>
            <a:r>
              <a:rPr lang="ru-RU" sz="1600" dirty="0" smtClean="0"/>
              <a:t>б) </a:t>
            </a:r>
            <a:r>
              <a:rPr lang="ru-RU" sz="1600" b="1" dirty="0" smtClean="0"/>
              <a:t>предоставление достоверной информации о товарах аптечного ассортимента, их стоимости, </a:t>
            </a:r>
            <a:r>
              <a:rPr lang="ru-RU" sz="1600" b="1" u="sng" dirty="0" smtClean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 smtClean="0"/>
              <a:t>; </a:t>
            </a:r>
          </a:p>
          <a:p>
            <a:r>
              <a:rPr lang="ru-RU" sz="1600" b="1" dirty="0" smtClean="0"/>
              <a:t>в) информирование о рациональном применении лекарственных препаратов в целях ответственного самолечения; </a:t>
            </a:r>
          </a:p>
          <a:p>
            <a:r>
              <a:rPr lang="ru-RU" sz="1600" dirty="0" smtClean="0"/>
              <a:t>г) изготовление лекарственных препаратов по рецептам на лекарственный препарат и требованиям-накладным медицинских организаций; </a:t>
            </a:r>
          </a:p>
          <a:p>
            <a:r>
              <a:rPr lang="ru-RU" sz="1600" dirty="0" err="1" smtClean="0"/>
              <a:t>д</a:t>
            </a:r>
            <a:r>
              <a:rPr lang="ru-RU" sz="1600" dirty="0" smtClean="0"/>
              <a:t>) оформление учетной документации; </a:t>
            </a:r>
          </a:p>
          <a:p>
            <a:r>
              <a:rPr lang="ru-RU" sz="1600" dirty="0" smtClean="0"/>
              <a:t>е) соблюдение профессиональной этики. </a:t>
            </a:r>
          </a:p>
          <a:p>
            <a:endParaRPr lang="ru-RU" sz="1600" dirty="0" smtClean="0"/>
          </a:p>
          <a:p>
            <a:r>
              <a:rPr lang="ru-RU" sz="1600" b="1" dirty="0" smtClean="0"/>
              <a:t>8. Руководитель субъекта розничной торговли в целях бесперебойного обеспечения покупателей товарами аптечного ассортимента организует: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…в) </a:t>
            </a:r>
            <a:r>
              <a:rPr lang="ru-RU" sz="1600" b="1" u="sng" dirty="0" smtClean="0"/>
              <a:t>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 </a:t>
            </a:r>
            <a:r>
              <a:rPr lang="ru-RU" sz="1600" dirty="0" smtClean="0"/>
              <a:t>(далее - </a:t>
            </a:r>
            <a:r>
              <a:rPr lang="ru-RU" sz="1600" b="1" u="sng" dirty="0" smtClean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 smtClean="0"/>
              <a:t>);</a:t>
            </a:r>
          </a:p>
          <a:p>
            <a:r>
              <a:rPr lang="ru-RU" sz="1600" dirty="0" smtClean="0"/>
              <a:t>  г) </a:t>
            </a:r>
            <a:r>
              <a:rPr lang="ru-RU" sz="1600" b="1" dirty="0" smtClean="0"/>
              <a:t>информирование покупателей о наличии товаров, в том числе о </a:t>
            </a:r>
          </a:p>
          <a:p>
            <a:r>
              <a:rPr lang="ru-RU" sz="1600" b="1" dirty="0" smtClean="0"/>
              <a:t>лекарственных препаратах нижнего ценового сегмента</a:t>
            </a:r>
            <a:r>
              <a:rPr lang="ru-RU" sz="1600" dirty="0" smtClean="0"/>
              <a:t>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0664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Как видим, в Правилах НАП говорится </a:t>
            </a:r>
            <a:r>
              <a:rPr lang="ru-RU" sz="1600" b="1" dirty="0" smtClean="0"/>
              <a:t>об информировании</a:t>
            </a:r>
            <a:r>
              <a:rPr lang="ru-RU" sz="1600" dirty="0" smtClean="0"/>
              <a:t> </a:t>
            </a:r>
            <a:r>
              <a:rPr lang="ru-RU" sz="1600" b="1" dirty="0" smtClean="0"/>
              <a:t>посетителя о лекарственных препаратах, порядке их применения и использования.</a:t>
            </a:r>
            <a:r>
              <a:rPr lang="ru-RU" sz="1600" dirty="0" smtClean="0"/>
              <a:t> </a:t>
            </a:r>
            <a:r>
              <a:rPr lang="ru-RU" sz="1600" u="sng" dirty="0" smtClean="0"/>
              <a:t>При этом речь не идет о рекомендациях фармацевта (провизора) по выбору и приему лекарственных препаратов.</a:t>
            </a:r>
          </a:p>
          <a:p>
            <a:r>
              <a:rPr lang="ru-RU" sz="1600" dirty="0" smtClean="0"/>
              <a:t>С юридической точки зрения это означает, </a:t>
            </a:r>
            <a:r>
              <a:rPr lang="ru-RU" sz="1600" b="1" dirty="0" smtClean="0"/>
              <a:t>что у фармацевта/провизора отсутствует право самостоятельно рекомендовать клиенту даже безрецептурные ЛП, </a:t>
            </a:r>
            <a:r>
              <a:rPr lang="ru-RU" sz="1600" b="1" u="sng" dirty="0" smtClean="0"/>
              <a:t>а есть лишь право информировать его о наличии препаратов по конкретному запросу клиента.</a:t>
            </a:r>
            <a:endParaRPr lang="ru-RU" sz="1600" u="sng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Чем это опасно  на практике? </a:t>
            </a:r>
          </a:p>
          <a:p>
            <a:r>
              <a:rPr lang="ru-RU" sz="1600" dirty="0" smtClean="0"/>
              <a:t>Выходя за рамки определенного Правилами НАП понятия фармацевтического консультирования, специалист аптеки может быть привлечен в гражданской ответственности, а в некоторых случаях даже к уголовной ответственности за </a:t>
            </a:r>
            <a:r>
              <a:rPr lang="ru-RU" sz="1600" b="1" dirty="0" smtClean="0"/>
              <a:t>нарушение прав в сфере охраны здоровья, причинение вреда жизни и (или) здоровью при оказании гражданам медицинской помощи </a:t>
            </a:r>
            <a:r>
              <a:rPr lang="ru-RU" sz="1600" dirty="0" smtClean="0"/>
              <a:t>(ст. 98 ФЗ «Об основах охраны здоровья граждан в РФ</a:t>
            </a:r>
            <a:r>
              <a:rPr lang="ru-RU" sz="1600" b="1" dirty="0" smtClean="0"/>
              <a:t>»</a:t>
            </a:r>
            <a:r>
              <a:rPr lang="ru-RU" sz="1600" dirty="0" smtClean="0"/>
              <a:t>):</a:t>
            </a:r>
          </a:p>
          <a:p>
            <a:endParaRPr lang="ru-RU" sz="1600" dirty="0" smtClean="0"/>
          </a:p>
          <a:p>
            <a:pPr marL="342900" indent="-342900">
              <a:buAutoNum type="arabicParenR"/>
            </a:pPr>
            <a:r>
              <a:rPr lang="ru-RU" sz="1600" b="1" dirty="0" smtClean="0"/>
              <a:t>Гражданско-правовая </a:t>
            </a:r>
            <a:r>
              <a:rPr lang="ru-RU" sz="1600" dirty="0" smtClean="0"/>
              <a:t>– по </a:t>
            </a:r>
            <a:r>
              <a:rPr lang="ru-RU" sz="1600" b="1" dirty="0" smtClean="0"/>
              <a:t>ст. 151 ГК РФ «Компенсация морального вреда»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применяется только через обращение потерпевшего в суд</a:t>
            </a:r>
            <a:r>
              <a:rPr lang="ru-RU" sz="1600" i="1" dirty="0" smtClean="0"/>
              <a:t>)</a:t>
            </a:r>
            <a:r>
              <a:rPr lang="ru-RU" sz="1600" b="1" dirty="0" smtClean="0"/>
              <a:t> </a:t>
            </a:r>
          </a:p>
          <a:p>
            <a:pPr marL="342900" indent="-342900">
              <a:buAutoNum type="arabicParenR" startAt="2"/>
            </a:pPr>
            <a:r>
              <a:rPr lang="ru-RU" sz="1600" b="1" dirty="0" smtClean="0"/>
              <a:t>Уголовная </a:t>
            </a:r>
            <a:r>
              <a:rPr lang="ru-RU" sz="1600" dirty="0" smtClean="0"/>
              <a:t>– </a:t>
            </a:r>
            <a:r>
              <a:rPr lang="ru-RU" sz="1600" u="sng" dirty="0" smtClean="0"/>
              <a:t>может быть применена в судебном порядке</a:t>
            </a:r>
            <a:r>
              <a:rPr lang="ru-RU" sz="1600" dirty="0" smtClean="0"/>
              <a:t> по следующим статьям УК РФ: 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ч.2 ст. 118 УК РФ «Причинение тяжкого вреда здоровью по неосторожности вследствие ненадлежащего исполнения лицом своих профессиональных обязанностей» </a:t>
            </a:r>
            <a:r>
              <a:rPr lang="ru-RU" sz="1600" dirty="0" smtClean="0"/>
              <a:t>(</a:t>
            </a:r>
            <a:r>
              <a:rPr lang="ru-RU" sz="1600" u="sng" dirty="0" smtClean="0"/>
              <a:t>например, вследствие серьезной ошибки при отпуске назначенного врачом ЛП, а также если рекомендованный препарат нанесет вред здоровью гражданина</a:t>
            </a:r>
            <a:r>
              <a:rPr lang="ru-RU" sz="1600" dirty="0" smtClean="0"/>
              <a:t>);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ч.2 ст. 109 УК РФ «Причинение смерти по неосторожности вследствие ненадлежащего исполнения лицом своих профессиональных обязанностей».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1687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1156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 2019 г. существует ПРОЕКТ изменений в Правила НАП </a:t>
            </a:r>
            <a:r>
              <a:rPr lang="ru-RU" sz="1600" b="1" dirty="0" smtClean="0"/>
              <a:t>(подготовленный Минздравом России), который до настоящего времени так и не принят – </a:t>
            </a:r>
            <a:r>
              <a:rPr lang="ru-RU" sz="1600" b="1" dirty="0" smtClean="0">
                <a:solidFill>
                  <a:srgbClr val="FF0000"/>
                </a:solidFill>
              </a:rPr>
              <a:t>в нем предлагается расширить понятие фармацевтического консультирования. </a:t>
            </a:r>
          </a:p>
          <a:p>
            <a:r>
              <a:rPr lang="ru-RU" sz="1600" i="1" u="sng" dirty="0" smtClean="0"/>
              <a:t>ДЕЙСТВУЮЩИЕ Правила НАП:</a:t>
            </a:r>
          </a:p>
          <a:p>
            <a:r>
              <a:rPr lang="ru-RU" sz="1600" b="1" dirty="0" smtClean="0"/>
              <a:t>«Фармацевтическое консультирование</a:t>
            </a:r>
            <a:r>
              <a:rPr lang="ru-RU" sz="1600" dirty="0" smtClean="0"/>
              <a:t> - 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условиях».</a:t>
            </a:r>
            <a:br>
              <a:rPr lang="ru-RU" sz="1600" dirty="0" smtClean="0"/>
            </a:br>
            <a:r>
              <a:rPr lang="ru-RU" sz="1600" i="1" u="sng" dirty="0" smtClean="0">
                <a:solidFill>
                  <a:srgbClr val="FF0000"/>
                </a:solidFill>
              </a:rPr>
              <a:t>ПРОЕКТ изменений в Правила НАП:</a:t>
            </a:r>
          </a:p>
          <a:p>
            <a:r>
              <a:rPr lang="ru-RU" sz="1600" dirty="0" smtClean="0"/>
              <a:t>«</a:t>
            </a:r>
            <a:r>
              <a:rPr lang="ru-RU" sz="1600" b="1" dirty="0" smtClean="0"/>
              <a:t>Фармацевтическое консультирование о рациональном применении ЛП </a:t>
            </a:r>
            <a:r>
              <a:rPr lang="ru-RU" sz="1600" b="1" u="sng" dirty="0" smtClean="0"/>
              <a:t>в целях ответственного самолечени</a:t>
            </a:r>
            <a:r>
              <a:rPr lang="ru-RU" sz="1600" b="1" dirty="0" smtClean="0"/>
              <a:t>я, включая выявление состояния и жалоб, требующих консультации врача</a:t>
            </a:r>
            <a:r>
              <a:rPr lang="ru-RU" sz="1600" dirty="0" smtClean="0"/>
              <a:t>, по правилам приема и режиму дозирования ЛП, их взаимодействию с пищей, хранению в домашних условиях, </a:t>
            </a:r>
            <a:r>
              <a:rPr lang="ru-RU" sz="1600" b="1" u="sng" dirty="0" smtClean="0"/>
              <a:t>оказание информационно-консультационной помощи при выборе безрецептурных ЛП и других товаров аптечного ассортимента</a:t>
            </a:r>
            <a:r>
              <a:rPr lang="ru-RU" sz="1600" dirty="0" smtClean="0"/>
              <a:t>, а также правилам эксплуатации медицинских изделий в домашних условиях с учетом технической и эксплуатационной документации производителя (изготовителя) на медицинское изделие».</a:t>
            </a:r>
          </a:p>
          <a:p>
            <a:endParaRPr lang="ru-RU" sz="1600" dirty="0" smtClean="0"/>
          </a:p>
          <a:p>
            <a:r>
              <a:rPr lang="ru-RU" sz="1600" b="1" i="1" dirty="0" smtClean="0"/>
              <a:t>Таким образом, в случае принятия данного проекта у </a:t>
            </a:r>
            <a:r>
              <a:rPr lang="ru-RU" sz="1600" b="1" i="1" dirty="0" err="1" smtClean="0"/>
              <a:t>первостольников</a:t>
            </a:r>
            <a:r>
              <a:rPr lang="ru-RU" sz="1600" b="1" i="1" dirty="0" smtClean="0"/>
              <a:t> появится</a:t>
            </a:r>
          </a:p>
          <a:p>
            <a:r>
              <a:rPr lang="ru-RU" sz="1600" b="1" i="1" dirty="0" smtClean="0"/>
              <a:t>право рекомендовать безрецептурные ЛП в целях ответственного самолечения. НО: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рекомендация должна быть только по запросу клиента; 2) решение о покупке должен принимать клиент, задача специалиста по-прежнему информирование о ЛП.</a:t>
            </a:r>
          </a:p>
          <a:p>
            <a:pPr marL="342900" indent="-342900"/>
            <a:r>
              <a:rPr lang="ru-RU" sz="1600" b="1" i="1" dirty="0" smtClean="0"/>
              <a:t>При этом в проекте закрепляется обязанность первостольника выявлять </a:t>
            </a:r>
          </a:p>
          <a:p>
            <a:pPr marL="342900" indent="-342900"/>
            <a:r>
              <a:rPr lang="ru-RU" sz="1600" b="1" i="1" dirty="0" smtClean="0"/>
              <a:t>состояния и жалобы, при которых требуется консультация врача.</a:t>
            </a:r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в аптеке.</a:t>
            </a:r>
            <a:b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«Уголок потребителя» 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"Уголок потребителя" должен быть оформлен в доступном для потребителя месте </a:t>
            </a:r>
          </a:p>
          <a:p>
            <a:pPr marL="800100" lvl="1" indent="-342900">
              <a:buAutoNum type="arabicParenR"/>
            </a:pPr>
            <a:r>
              <a:rPr lang="ru-RU" sz="1600" u="sng" dirty="0" smtClean="0"/>
              <a:t>в виде информационного стенда </a:t>
            </a:r>
          </a:p>
          <a:p>
            <a:pPr marL="342900" indent="-342900"/>
            <a:r>
              <a:rPr lang="ru-RU" sz="1600" b="1" dirty="0" smtClean="0"/>
              <a:t>                                либо</a:t>
            </a:r>
            <a:r>
              <a:rPr lang="ru-RU" sz="1600" dirty="0" smtClean="0"/>
              <a:t> </a:t>
            </a:r>
          </a:p>
          <a:p>
            <a:pPr marL="342900" indent="-342900"/>
            <a:r>
              <a:rPr lang="ru-RU" sz="1600" dirty="0" smtClean="0"/>
              <a:t>          2)    </a:t>
            </a:r>
            <a:r>
              <a:rPr lang="ru-RU" sz="1600" u="sng" dirty="0" smtClean="0"/>
              <a:t>в виде папки с правовой информацией.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По Правилам НАП (Приказ Минздрава России от 31.08.2016 N 647н) </a:t>
            </a:r>
            <a:r>
              <a:rPr lang="ru-RU" sz="1600" b="1" dirty="0" smtClean="0"/>
              <a:t>обязательны к размещению в торговой зоне в удобном для обозрения месте:</a:t>
            </a:r>
          </a:p>
          <a:p>
            <a:r>
              <a:rPr lang="ru-RU" sz="1600" dirty="0" smtClean="0"/>
              <a:t>1. Копия лицензии на фармацевтическую деятельность; </a:t>
            </a:r>
          </a:p>
          <a:p>
            <a:r>
              <a:rPr lang="ru-RU" sz="1600" dirty="0" smtClean="0"/>
              <a:t>2. Копия лицензии на деятельность по обороту НС и ПВ (при наличии); </a:t>
            </a:r>
          </a:p>
          <a:p>
            <a:r>
              <a:rPr lang="ru-RU" sz="1600" dirty="0" smtClean="0"/>
              <a:t>3. Информация о невозможности возврата и обмена товаров аптечного ассортимента надлежащего качества; </a:t>
            </a:r>
          </a:p>
          <a:p>
            <a:r>
              <a:rPr lang="ru-RU" sz="1600" dirty="0" smtClean="0"/>
              <a:t>4. Информация в доступной для всех заинтересованных лиц форме, определенная в ч. 3 ст. 63 ФЗ «Об обращении лекарственных средств»:</a:t>
            </a:r>
          </a:p>
          <a:p>
            <a:pPr>
              <a:buFontTx/>
              <a:buChar char="-"/>
            </a:pPr>
            <a:r>
              <a:rPr lang="ru-RU" sz="1600" dirty="0" smtClean="0"/>
              <a:t> об установленных в субъекте РФ размерах предельной оптовой надбавки и предельной розничной надбавки на ЖНВЛП ;</a:t>
            </a:r>
          </a:p>
          <a:p>
            <a:pPr>
              <a:buFontTx/>
              <a:buChar char="-"/>
            </a:pPr>
            <a:r>
              <a:rPr lang="ru-RU" sz="1600" dirty="0" smtClean="0"/>
              <a:t> о зарегистрированных предельных отпускных ценах производителей на ЖНВЛП. 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В соответствии с Законом РФ «О защите прав потребителей» </a:t>
            </a:r>
            <a:r>
              <a:rPr lang="ru-RU" sz="1600" b="1" dirty="0" smtClean="0"/>
              <a:t>продавец (в т.ч. аптечная организация) обязан разместить на вывеске следующую информацию:</a:t>
            </a:r>
          </a:p>
          <a:p>
            <a:pPr>
              <a:buFontTx/>
              <a:buChar char="-"/>
            </a:pPr>
            <a:r>
              <a:rPr lang="ru-RU" sz="1600" dirty="0" smtClean="0"/>
              <a:t> наименование организации (для ИП – информация о </a:t>
            </a:r>
            <a:r>
              <a:rPr lang="ru-RU" sz="1600" dirty="0" err="1" smtClean="0"/>
              <a:t>гос</a:t>
            </a:r>
            <a:r>
              <a:rPr lang="ru-RU" sz="1600" dirty="0" smtClean="0"/>
              <a:t>. регистрации);</a:t>
            </a:r>
          </a:p>
          <a:p>
            <a:pPr>
              <a:buFontTx/>
              <a:buChar char="-"/>
            </a:pPr>
            <a:r>
              <a:rPr lang="ru-RU" sz="1600" dirty="0" smtClean="0"/>
              <a:t> место нахождения организации (адрес);</a:t>
            </a:r>
          </a:p>
          <a:p>
            <a:pPr>
              <a:buFontTx/>
              <a:buChar char="-"/>
            </a:pPr>
            <a:r>
              <a:rPr lang="ru-RU" sz="1600" dirty="0" smtClean="0"/>
              <a:t> режим работы. 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по требованию потребителя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Кроме того, по требованию потребителя ему должны быть предоставлены следующие документы и информация:</a:t>
            </a:r>
          </a:p>
          <a:p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Книга отзывов и предложений </a:t>
            </a:r>
            <a:r>
              <a:rPr lang="ru-RU" i="1" dirty="0" smtClean="0"/>
              <a:t>(с 01.01.2021 для продавцов по договору розничной купли-продажи исключена обязанность иметь книгу отзывов и предложений, но </a:t>
            </a:r>
            <a:r>
              <a:rPr lang="ru-RU" b="1" i="1" dirty="0" smtClean="0"/>
              <a:t>для аптек эта обязанность установлена п. 58 Правил НАП</a:t>
            </a:r>
            <a:r>
              <a:rPr lang="ru-RU" i="1" dirty="0" smtClean="0"/>
              <a:t>)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Сопроводительная документация на товар</a:t>
            </a:r>
            <a:r>
              <a:rPr lang="ru-RU" dirty="0" smtClean="0"/>
              <a:t>, </a:t>
            </a:r>
            <a:r>
              <a:rPr lang="ru-RU" u="sng" dirty="0" smtClean="0"/>
              <a:t>содержащая по каждому наименованию товара </a:t>
            </a:r>
            <a:r>
              <a:rPr lang="ru-RU" b="1" dirty="0" smtClean="0"/>
              <a:t>сведения об обязательном подтверждении соответствия (сертификате соответствия или декларации о соответствии). </a:t>
            </a:r>
            <a:r>
              <a:rPr lang="ru-RU" dirty="0" smtClean="0"/>
              <a:t>Эти документы должны быть заверены подписью и печатью (при наличии) поставщика или продавца с указанием адреса его места нахождения и контактного телефона (п. 56 Правил НАП).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NB!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Если клиент хочет написать жалобу, не отказывайте ему, не отговаривайте! </a:t>
            </a:r>
            <a:r>
              <a:rPr lang="ru-RU" dirty="0" smtClean="0"/>
              <a:t>Многолетняя практика показывает, что уже сам факт изложения своих претензий на бумаге успокаивает клиента. </a:t>
            </a:r>
            <a:r>
              <a:rPr lang="ru-RU" b="1" dirty="0" smtClean="0"/>
              <a:t>ВАЖНО:</a:t>
            </a:r>
            <a:r>
              <a:rPr lang="ru-RU" dirty="0" smtClean="0"/>
              <a:t> после написания жалобы сотруднику, при котором возник конфликт, нужно дать письменные пояснения </a:t>
            </a:r>
          </a:p>
          <a:p>
            <a:pPr marL="342900" indent="-342900"/>
            <a:r>
              <a:rPr lang="ru-RU" dirty="0" smtClean="0"/>
              <a:t>       и направить руководству вместе с копией жалобы. </a:t>
            </a:r>
          </a:p>
          <a:p>
            <a:pPr marL="342900" indent="-342900"/>
            <a:r>
              <a:rPr lang="ru-RU" b="1" dirty="0" smtClean="0"/>
              <a:t>              Жалобная книга должна остаться в аптеке!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42900" indent="-342900"/>
            <a:endParaRPr lang="ru-RU" sz="160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Сроки для ответа на жалобы, претензии и иные обращения потребителей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857232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 Правилах продажи товаров по договору розничной купли-продажи, которые действуют с 01.01.2021</a:t>
            </a:r>
            <a:r>
              <a:rPr lang="ru-RU" sz="1600" dirty="0" smtClean="0"/>
              <a:t>, впервые закреплена </a:t>
            </a:r>
            <a:r>
              <a:rPr lang="ru-RU" sz="1600" b="1" dirty="0" smtClean="0"/>
              <a:t>обязанность продавца </a:t>
            </a:r>
            <a:r>
              <a:rPr lang="ru-RU" sz="1600" b="1" u="sng" dirty="0" smtClean="0"/>
              <a:t>в случае поступления претензии потребителя направить ему ответ в отношении заявленных требований </a:t>
            </a:r>
            <a:r>
              <a:rPr lang="ru-RU" sz="1600" dirty="0" smtClean="0"/>
              <a:t>(п. 5). </a:t>
            </a: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При этом общий срок для ответа потребителю не установлен.</a:t>
            </a:r>
          </a:p>
          <a:p>
            <a:r>
              <a:rPr lang="ru-RU" sz="1600" b="1" dirty="0" smtClean="0"/>
              <a:t>Поэтому, по общему правилу претензии подлежат рассмотрению в сроки, установленные Законом РФ «О защите прав потребителей:</a:t>
            </a:r>
          </a:p>
          <a:p>
            <a:endParaRPr lang="ru-RU" sz="1600" b="1" dirty="0" smtClean="0"/>
          </a:p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u="sng" dirty="0" smtClean="0"/>
              <a:t>О возмещении расходов на исправление недостатков товара</a:t>
            </a:r>
            <a:r>
              <a:rPr lang="ru-RU" sz="1600" dirty="0" smtClean="0"/>
              <a:t>, о </a:t>
            </a:r>
            <a:r>
              <a:rPr lang="ru-RU" sz="1600" u="sng" dirty="0" smtClean="0"/>
              <a:t>соразмерном уменьшении покупной цены товара</a:t>
            </a:r>
            <a:r>
              <a:rPr lang="ru-RU" sz="1600" dirty="0" smtClean="0"/>
              <a:t>, о </a:t>
            </a:r>
            <a:r>
              <a:rPr lang="ru-RU" sz="1600" u="sng" dirty="0" smtClean="0"/>
              <a:t>возврате уплаченной за товар денежной суммы</a:t>
            </a:r>
            <a:r>
              <a:rPr lang="ru-RU" sz="1600" dirty="0" smtClean="0"/>
              <a:t>, а также требование </a:t>
            </a:r>
            <a:r>
              <a:rPr lang="ru-RU" sz="1600" u="sng" dirty="0" smtClean="0"/>
              <a:t>о возмещении убытков, причиненных потребителю вследствие продажи товара ненадлежащего качества либо предоставления ненадлежащей информации о товаре </a:t>
            </a:r>
            <a:r>
              <a:rPr lang="ru-RU" sz="1600" dirty="0" smtClean="0"/>
              <a:t>- </a:t>
            </a:r>
            <a:r>
              <a:rPr lang="ru-RU" sz="1600" b="1" dirty="0" smtClean="0"/>
              <a:t>в течение 10 дней </a:t>
            </a:r>
            <a:r>
              <a:rPr lang="ru-RU" sz="1600" dirty="0" smtClean="0"/>
              <a:t>(ст. 22 Закона РФ «О защите прав потребителей»); </a:t>
            </a:r>
          </a:p>
          <a:p>
            <a:endParaRPr lang="ru-RU" sz="800" dirty="0" smtClean="0"/>
          </a:p>
          <a:p>
            <a:pPr>
              <a:buFontTx/>
              <a:buChar char="-"/>
            </a:pPr>
            <a:r>
              <a:rPr lang="ru-RU" sz="1600" u="sng" dirty="0" smtClean="0"/>
              <a:t> О замене товара ненадлежащего качества </a:t>
            </a:r>
            <a:r>
              <a:rPr lang="ru-RU" sz="1600" dirty="0" smtClean="0"/>
              <a:t>- </a:t>
            </a:r>
            <a:r>
              <a:rPr lang="ru-RU" sz="1600" b="1" dirty="0" smtClean="0"/>
              <a:t>в течение 7 дней</a:t>
            </a:r>
            <a:r>
              <a:rPr lang="ru-RU" sz="1600" dirty="0" smtClean="0"/>
              <a:t>, а </a:t>
            </a:r>
            <a:r>
              <a:rPr lang="ru-RU" sz="1600" u="sng" dirty="0" smtClean="0"/>
              <a:t>при необходимости дополнительной проверки качества товара </a:t>
            </a:r>
            <a:r>
              <a:rPr lang="ru-RU" sz="1600" b="1" dirty="0" smtClean="0"/>
              <a:t>- в течение 20 дней </a:t>
            </a:r>
            <a:r>
              <a:rPr lang="ru-RU" sz="1600" dirty="0" smtClean="0"/>
              <a:t>(ст. 21 Закона);</a:t>
            </a:r>
          </a:p>
          <a:p>
            <a:endParaRPr lang="ru-RU" sz="1200" dirty="0" smtClean="0"/>
          </a:p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u="sng" dirty="0" smtClean="0"/>
              <a:t>Об устранении недостатков </a:t>
            </a:r>
            <a:r>
              <a:rPr lang="ru-RU" sz="1600" dirty="0" smtClean="0"/>
              <a:t>- незамедлительно, то есть </a:t>
            </a:r>
            <a:r>
              <a:rPr lang="ru-RU" sz="1600" b="1" dirty="0" smtClean="0"/>
              <a:t>в минимальный срок, объективно необходимый для их устранения </a:t>
            </a:r>
            <a:r>
              <a:rPr lang="ru-RU" sz="1600" dirty="0" smtClean="0"/>
              <a:t>с учетом обычно применяемого способа, </a:t>
            </a:r>
            <a:r>
              <a:rPr lang="ru-RU" sz="1600" b="1" dirty="0" smtClean="0"/>
              <a:t>либо в срок, установленный письменным соглашением сторон (не может превышать 45 дней) </a:t>
            </a:r>
            <a:r>
              <a:rPr lang="ru-RU" sz="1600" dirty="0" smtClean="0"/>
              <a:t>- ст. 21.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en-US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NB! </a:t>
            </a:r>
            <a:r>
              <a:rPr lang="ru-RU" sz="1500" b="1" i="1" dirty="0" smtClean="0">
                <a:ea typeface="Times New Roman"/>
                <a:cs typeface="Times New Roman"/>
              </a:rPr>
              <a:t>С 30.10.2023 установлена административная ответственность по ч. 4.1 ст. 14.8 </a:t>
            </a:r>
            <a:r>
              <a:rPr lang="ru-RU" sz="1500" b="1" i="1" dirty="0" err="1" smtClean="0">
                <a:ea typeface="Times New Roman"/>
                <a:cs typeface="Times New Roman"/>
              </a:rPr>
              <a:t>КоАП</a:t>
            </a:r>
            <a:r>
              <a:rPr lang="ru-RU" sz="1500" b="1" i="1" dirty="0" smtClean="0">
                <a:ea typeface="Times New Roman"/>
                <a:cs typeface="Times New Roman"/>
              </a:rPr>
              <a:t> РФ за </a:t>
            </a:r>
            <a:r>
              <a:rPr lang="ru-RU" sz="1500" b="1" i="1" u="sng" dirty="0" smtClean="0">
                <a:ea typeface="Times New Roman"/>
                <a:cs typeface="Times New Roman"/>
              </a:rPr>
              <a:t>необоснованный отказ в рассмотрении требований потребителя</a:t>
            </a:r>
            <a:r>
              <a:rPr lang="ru-RU" sz="1500" b="1" i="1" dirty="0" smtClean="0">
                <a:ea typeface="Times New Roman"/>
                <a:cs typeface="Times New Roman"/>
              </a:rPr>
              <a:t>, связанных</a:t>
            </a:r>
          </a:p>
          <a:p>
            <a:r>
              <a:rPr lang="ru-RU" sz="1500" b="1" i="1" dirty="0" smtClean="0">
                <a:ea typeface="Times New Roman"/>
                <a:cs typeface="Times New Roman"/>
              </a:rPr>
              <a:t>с нарушением его прав, </a:t>
            </a:r>
            <a:r>
              <a:rPr lang="ru-RU" sz="1500" b="1" i="1" u="sng" dirty="0" smtClean="0">
                <a:ea typeface="Times New Roman"/>
                <a:cs typeface="Times New Roman"/>
              </a:rPr>
              <a:t>либо уклонение от их рассмотрения</a:t>
            </a:r>
            <a:r>
              <a:rPr lang="ru-RU" sz="1500" i="1" dirty="0" smtClean="0">
                <a:ea typeface="Times New Roman"/>
                <a:cs typeface="Times New Roman"/>
              </a:rPr>
              <a:t>: </a:t>
            </a:r>
            <a:r>
              <a:rPr lang="ru-RU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штраф на </a:t>
            </a:r>
          </a:p>
          <a:p>
            <a:r>
              <a:rPr lang="ru-RU" sz="15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должностное лицо от 15 до 30 тыс. руб., на ЮЛ – от 100 до 300 тыс.руб.</a:t>
            </a:r>
          </a:p>
          <a:p>
            <a:endParaRPr lang="ru-RU" sz="1600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Как максимально увеличить срок для рассмотрения претензии покупателя в связи с  недостатками товара, если эти недостатки неочевидны? 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pPr marL="342900" indent="-342900"/>
            <a:endParaRPr lang="ru-RU" sz="1600" b="1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максимально увеличить срок для рассмотрения претензии покупателя в связи с  недостатками товара, если эти недостатки неочевидны?</a:t>
            </a:r>
          </a:p>
          <a:p>
            <a:r>
              <a:rPr lang="ru-RU" sz="1600" dirty="0" smtClean="0"/>
              <a:t>В аптеке такие обращения чаще всего возникают по медицинским приборам: </a:t>
            </a:r>
            <a:r>
              <a:rPr lang="ru-RU" sz="1600" u="sng" dirty="0" smtClean="0"/>
              <a:t>тонометры, электронные и инфракрасные термометры, глюкометры, ингаляторы.</a:t>
            </a:r>
          </a:p>
          <a:p>
            <a:r>
              <a:rPr lang="ru-RU" sz="1600" i="1" dirty="0" smtClean="0"/>
              <a:t>При этом, как показывает практика, </a:t>
            </a:r>
            <a:r>
              <a:rPr lang="ru-RU" sz="1600" b="1" i="1" dirty="0" smtClean="0"/>
              <a:t>подавляющее большинство таких претензий связаны не с недостатками приборов, а с тем, что потребитель не изучает инструкцию </a:t>
            </a:r>
            <a:r>
              <a:rPr lang="ru-RU" sz="1600" i="1" dirty="0" smtClean="0"/>
              <a:t>и допускает в связи с этим ошибки в процессе эксплуатации.</a:t>
            </a:r>
          </a:p>
          <a:p>
            <a:endParaRPr lang="ru-RU" sz="1600" dirty="0" smtClean="0"/>
          </a:p>
          <a:p>
            <a:r>
              <a:rPr lang="ru-RU" sz="1600" b="1" i="1" dirty="0" smtClean="0"/>
              <a:t>В таких случаях обычно в аптеке невозможно подтвердить или опровергнуть сам факт наличия недостатков, поэтому даже если потребитель сразу заявляет требование вернуть деньги, не спешите его удовлетворять!</a:t>
            </a:r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Лайфхак</a:t>
            </a:r>
            <a:r>
              <a:rPr lang="ru-RU" sz="1600" b="1" dirty="0" smtClean="0">
                <a:solidFill>
                  <a:srgbClr val="FF0000"/>
                </a:solidFill>
              </a:rPr>
              <a:t>! </a:t>
            </a:r>
            <a:r>
              <a:rPr lang="ru-RU" sz="1600" dirty="0" smtClean="0"/>
              <a:t>1) </a:t>
            </a:r>
            <a:r>
              <a:rPr lang="ru-RU" sz="1600" u="sng" dirty="0" smtClean="0"/>
              <a:t>Объясните клиенту, что в условиях аптеки невозможно проверить прибор.</a:t>
            </a:r>
          </a:p>
          <a:p>
            <a:endParaRPr lang="ru-RU" sz="800" u="sng" dirty="0" smtClean="0"/>
          </a:p>
          <a:p>
            <a:r>
              <a:rPr lang="ru-RU" sz="1600" u="sng" dirty="0" smtClean="0"/>
              <a:t>2) Примите прибор по акту приема-передачи</a:t>
            </a:r>
            <a:r>
              <a:rPr lang="ru-RU" sz="1600" dirty="0" smtClean="0"/>
              <a:t>, в котором зафиксируйте, что товар принимается </a:t>
            </a:r>
            <a:r>
              <a:rPr lang="ru-RU" sz="1600" u="sng" dirty="0" smtClean="0"/>
              <a:t>по соглашению сторон для проведения проверки качества и устранения недостатков в случае их выявления в течение 45 дней.</a:t>
            </a:r>
            <a:r>
              <a:rPr lang="ru-RU" sz="1600" dirty="0" smtClean="0"/>
              <a:t> Один акт отдайте клиенту, второй оставьте себе.</a:t>
            </a:r>
          </a:p>
          <a:p>
            <a:endParaRPr lang="ru-RU" sz="800" dirty="0" smtClean="0"/>
          </a:p>
          <a:p>
            <a:r>
              <a:rPr lang="ru-RU" sz="1600" dirty="0" smtClean="0"/>
              <a:t>3) </a:t>
            </a:r>
            <a:r>
              <a:rPr lang="ru-RU" sz="1600" u="sng" dirty="0" smtClean="0"/>
              <a:t>Отправьте прибор на проверку качества в ближайший аккредитованный сервисный центр изготовителя </a:t>
            </a:r>
            <a:r>
              <a:rPr lang="ru-RU" sz="1600" dirty="0" smtClean="0"/>
              <a:t>(при заключения договоров на поставку МИ включайте в договор условие об обязанности поставщика организовать принятие товара на проверку качества и выполнение иных требований потребителя в установленный законом срок).</a:t>
            </a:r>
          </a:p>
          <a:p>
            <a:endParaRPr lang="ru-RU" sz="800" dirty="0" smtClean="0"/>
          </a:p>
          <a:p>
            <a:r>
              <a:rPr lang="ru-RU" sz="1600" smtClean="0"/>
              <a:t>4) </a:t>
            </a:r>
            <a:r>
              <a:rPr lang="ru-RU" sz="1600" u="sng" dirty="0" smtClean="0"/>
              <a:t>В дальнейшем действуйте в зависимости от заключения СЦ. </a:t>
            </a:r>
          </a:p>
          <a:p>
            <a:r>
              <a:rPr lang="ru-RU" sz="1600" b="1" dirty="0" smtClean="0"/>
              <a:t>     Теперь у вас есть 45 дней на ответ потребителю!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43283</TotalTime>
  <Words>2834</Words>
  <Application>Microsoft Office PowerPoint</Application>
  <PresentationFormat>Экран (4:3)</PresentationFormat>
  <Paragraphs>560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Основные нормативно-правовые акты,  регулирующие отношения аптеки, фармработника и потребителя </vt:lpstr>
      <vt:lpstr>Фармацевтическое консультирование. Важно знать безопасные пределы</vt:lpstr>
      <vt:lpstr>Фармацевтическое консультирование: безопасные пределы</vt:lpstr>
      <vt:lpstr>Фармацевтическое консультирование: безопасные пределы</vt:lpstr>
      <vt:lpstr>Предоставление обязательной информации в аптеке.  «Уголок потребителя» </vt:lpstr>
      <vt:lpstr>Предоставление обязательной информации по требованию потребителя</vt:lpstr>
      <vt:lpstr>Сроки для ответа на жалобы, претензии и иные обращения потребителей</vt:lpstr>
      <vt:lpstr>Как максимально увеличить срок для рассмотрения претензии покупателя в связи с  недостатками товара, если эти недостатки неочевидны? </vt:lpstr>
      <vt:lpstr>ОБРАЗЕЦ АКТА приемки товара  с целью его проверки и устранения недостатков в течение 45 дней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Общие рекомендации по рассмотрению жалоб и претензий в аптеке</vt:lpstr>
      <vt:lpstr> Можно ли продать лекарственный препарат ребенку?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yurist</cp:lastModifiedBy>
  <cp:revision>655</cp:revision>
  <cp:lastPrinted>2022-10-24T14:04:11Z</cp:lastPrinted>
  <dcterms:created xsi:type="dcterms:W3CDTF">2021-11-15T06:16:00Z</dcterms:created>
  <dcterms:modified xsi:type="dcterms:W3CDTF">2024-03-29T05:41:16Z</dcterms:modified>
</cp:coreProperties>
</file>