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8"/>
  </p:notesMasterIdLst>
  <p:handoutMasterIdLst>
    <p:handoutMasterId r:id="rId39"/>
  </p:handoutMasterIdLst>
  <p:sldIdLst>
    <p:sldId id="594" r:id="rId2"/>
    <p:sldId id="595" r:id="rId3"/>
    <p:sldId id="444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46" r:id="rId18"/>
    <p:sldId id="450" r:id="rId19"/>
    <p:sldId id="442" r:id="rId20"/>
    <p:sldId id="451" r:id="rId21"/>
    <p:sldId id="597" r:id="rId22"/>
    <p:sldId id="598" r:id="rId23"/>
    <p:sldId id="596" r:id="rId24"/>
    <p:sldId id="422" r:id="rId25"/>
    <p:sldId id="423" r:id="rId26"/>
    <p:sldId id="424" r:id="rId27"/>
    <p:sldId id="425" r:id="rId28"/>
    <p:sldId id="426" r:id="rId29"/>
    <p:sldId id="427" r:id="rId30"/>
    <p:sldId id="447" r:id="rId31"/>
    <p:sldId id="428" r:id="rId32"/>
    <p:sldId id="429" r:id="rId33"/>
    <p:sldId id="430" r:id="rId34"/>
    <p:sldId id="453" r:id="rId35"/>
    <p:sldId id="431" r:id="rId36"/>
    <p:sldId id="59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F6B9200-72B1-4F8D-A521-C360721D5162}">
          <p14:sldIdLst/>
        </p14:section>
        <p14:section name="Раздел без заголовка" id="{EBAC5694-105A-48CA-A92D-0047E2BCAAD0}">
          <p14:sldIdLst>
            <p14:sldId id="594"/>
          </p14:sldIdLst>
        </p14:section>
        <p14:section name="Раздел без заголовка" id="{20EC1336-0BF3-470A-85B1-A2DD6659A33C}">
          <p14:sldIdLst>
            <p14:sldId id="595"/>
            <p14:sldId id="444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46"/>
            <p14:sldId id="450"/>
            <p14:sldId id="442"/>
            <p14:sldId id="451"/>
            <p14:sldId id="597"/>
            <p14:sldId id="598"/>
            <p14:sldId id="596"/>
            <p14:sldId id="422"/>
            <p14:sldId id="423"/>
            <p14:sldId id="424"/>
            <p14:sldId id="425"/>
            <p14:sldId id="426"/>
            <p14:sldId id="427"/>
            <p14:sldId id="447"/>
            <p14:sldId id="428"/>
            <p14:sldId id="429"/>
            <p14:sldId id="430"/>
            <p14:sldId id="453"/>
            <p14:sldId id="431"/>
            <p14:sldId id="59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7D22E-1971-4CCF-897C-6A053364B762}" type="datetimeFigureOut">
              <a:rPr lang="ru-RU" smtClean="0"/>
              <a:pPr/>
              <a:t>31.05.2024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D8174-1F67-4D01-A5F4-14A2395D50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0889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776CD-3C72-4CA6-83F5-60FC177E95BB}" type="datetimeFigureOut">
              <a:rPr lang="ru-RU" smtClean="0"/>
              <a:pPr/>
              <a:t>31.05.2024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4C1A-D7B3-473C-A12D-9884791C3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42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FBC6E9-836A-4296-B559-6DD8C7F6470C}" type="slidenum">
              <a:rPr lang="ru-RU" altLang="ru-RU" smtClean="0"/>
              <a:pPr eaLnBrk="1" hangingPunct="1">
                <a:spcBef>
                  <a:spcPct val="0"/>
                </a:spcBef>
              </a:pPr>
              <a:t>4</a:t>
            </a:fld>
            <a:endParaRPr lang="ru-RU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7D14A-459F-4F56-A16E-A1A8C60B73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620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5AF9E-7B85-436C-AD52-A8976EF3CA2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90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AC665-97FE-46CB-9962-64A59748D794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880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44DED-26D5-478A-A2A8-C93E2B67B0E4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129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DC1195-AC44-41DB-8D10-F783FB57063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584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31B2A-B37E-4A7E-A23A-412F0D11907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2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A480AD-EF8D-4077-8693-37FFAD830B6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78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78E6B-5A95-4F74-A479-124BAA69B6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392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E2B24-634F-4307-8E67-437B101D4F64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114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8DDB-3354-4A94-A1A5-DBC014A256E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91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F63FD-803D-4A5A-9F00-4B014063BA6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09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5D4539-0F5C-4E0C-B111-9C20560E2F0A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7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chranelibrary.com/cdsr/doi/10.1002/14651858.CD006394.pub2/ful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on-med.bxd.su/magazines/pediatry/pediatry%20012013/sovremennye_vozmozhnosti_profilaktiki_respiratorno_virusnykh_infektsiy_i_oslozhneniy_ostrykh_respira/" TargetMode="External"/><Relationship Id="rId2" Type="http://schemas.openxmlformats.org/officeDocument/2006/relationships/hyperlink" Target="https://www.mediasphera.ru/issues/vestnik-%20otorinolaringologii/2014/6/downloads/ru/030042-46682014616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lww.com/co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22262"/>
            <a:ext cx="4572000" cy="722393"/>
          </a:xfrm>
          <a:noFill/>
        </p:spPr>
        <p:txBody>
          <a:bodyPr anchor="t">
            <a:noAutofit/>
          </a:bodyPr>
          <a:lstStyle/>
          <a:p>
            <a:r>
              <a:rPr lang="ru-RU" altLang="ru-RU" sz="4000" b="1" dirty="0"/>
              <a:t>Аденоид </a:t>
            </a:r>
            <a:br>
              <a:rPr lang="ru-RU" altLang="ru-RU" sz="4000" b="1" dirty="0"/>
            </a:br>
            <a:r>
              <a:rPr lang="ru-RU" altLang="ru-RU" sz="4000" b="1" dirty="0" err="1"/>
              <a:t>Аденоидит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972" y="5069820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50" dirty="0">
                <a:latin typeface="+mj-lt"/>
              </a:rPr>
              <a:t>доцент</a:t>
            </a:r>
          </a:p>
          <a:p>
            <a:pPr algn="ctr"/>
            <a:r>
              <a:rPr lang="ru-RU" sz="1350" dirty="0">
                <a:latin typeface="+mj-lt"/>
              </a:rPr>
              <a:t>кандидат медицинских наук</a:t>
            </a:r>
          </a:p>
          <a:p>
            <a:pPr algn="ctr"/>
            <a:r>
              <a:rPr lang="ru-RU" sz="1350" dirty="0">
                <a:latin typeface="+mj-lt"/>
              </a:rPr>
              <a:t>Л.А. </a:t>
            </a:r>
            <a:r>
              <a:rPr lang="ru-RU" sz="1350" dirty="0" err="1">
                <a:latin typeface="+mj-lt"/>
              </a:rPr>
              <a:t>Барышевская</a:t>
            </a:r>
            <a:endParaRPr lang="ru-RU" sz="1350" dirty="0">
              <a:latin typeface="+mj-lt"/>
            </a:endParaRPr>
          </a:p>
          <a:p>
            <a:pPr algn="ctr"/>
            <a:r>
              <a:rPr lang="ru-RU" sz="1350" dirty="0">
                <a:latin typeface="+mj-lt"/>
              </a:rPr>
              <a:t>Самара</a:t>
            </a:r>
          </a:p>
          <a:p>
            <a:pPr algn="ctr"/>
            <a:r>
              <a:rPr lang="ru-RU" sz="1350" dirty="0">
                <a:latin typeface="+mj-lt"/>
              </a:rPr>
              <a:t>2024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DB54AB9-7BCD-4A1F-9012-B1A93512C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r="21651"/>
          <a:stretch/>
        </p:blipFill>
        <p:spPr>
          <a:xfrm>
            <a:off x="4243442" y="1340768"/>
            <a:ext cx="4613710" cy="46416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0512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/>
              <a:t>Клиническая картина аденоида</a:t>
            </a:r>
            <a:br>
              <a:rPr lang="ru-RU" altLang="ru-RU" b="1" dirty="0"/>
            </a:br>
            <a:r>
              <a:rPr lang="ru-RU" altLang="ru-RU" sz="2400" b="1" dirty="0"/>
              <a:t>жалобы</a:t>
            </a:r>
            <a:endParaRPr lang="ru-RU" alt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2251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000" b="1" i="1" dirty="0"/>
              <a:t>Реактивные воспалительные изменения со стороны глоточной миндалины,</a:t>
            </a:r>
            <a:r>
              <a:rPr lang="ru-RU" sz="2000" dirty="0"/>
              <a:t> возникающие вследствие перенесенного простудного заболевания или на фоне течения аллергического ринита, для детей младше 7-9 лет </a:t>
            </a:r>
            <a:r>
              <a:rPr lang="ru-RU" sz="2000" b="1" i="1" dirty="0"/>
              <a:t>являются физиологичными </a:t>
            </a:r>
            <a:r>
              <a:rPr lang="ru-RU" sz="2000" dirty="0"/>
              <a:t>и при отсутствии клинических признаков осложнений (средние отиты, острый синусит) и значимого влияния симптомов на качество жизни ребенка (нарушение сна и/или дневной активности ребенка из-за кашля и/или затруднения носового дыхания) </a:t>
            </a:r>
            <a:r>
              <a:rPr lang="ru-RU" sz="2000" b="1" i="1" dirty="0"/>
              <a:t>не должны расцениваться как патологическое состояние</a:t>
            </a:r>
            <a:r>
              <a:rPr lang="ru-RU" sz="2000" dirty="0"/>
              <a:t>.</a:t>
            </a:r>
          </a:p>
          <a:p>
            <a:pPr>
              <a:defRPr/>
            </a:pPr>
            <a:endParaRPr lang="ru-RU" sz="1200" dirty="0"/>
          </a:p>
          <a:p>
            <a:pPr marL="0" indent="0">
              <a:buNone/>
              <a:defRPr/>
            </a:pP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406409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95536" y="53523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altLang="ru-RU" sz="2700" b="1" dirty="0"/>
              <a:t>Аденоид</a:t>
            </a:r>
            <a:br>
              <a:rPr lang="ru-RU" altLang="ru-RU" sz="2700" b="1" dirty="0"/>
            </a:br>
            <a:r>
              <a:rPr lang="ru-RU" altLang="ru-RU" sz="1800" dirty="0" err="1"/>
              <a:t>физикальное</a:t>
            </a:r>
            <a:r>
              <a:rPr lang="ru-RU" altLang="ru-RU" sz="1800" dirty="0"/>
              <a:t> обследование</a:t>
            </a:r>
            <a:r>
              <a:rPr lang="ru-RU" altLang="ru-RU" sz="2700" dirty="0"/>
              <a:t/>
            </a:r>
            <a:br>
              <a:rPr lang="ru-RU" altLang="ru-RU" sz="2700" dirty="0"/>
            </a:br>
            <a:r>
              <a:rPr lang="ru-RU" altLang="ru-RU" sz="2700" b="1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1" y="2025253"/>
            <a:ext cx="5508625" cy="33944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100" dirty="0"/>
              <a:t>общий  осмотр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100" dirty="0"/>
              <a:t>оториноларингологический осмотр </a:t>
            </a:r>
          </a:p>
          <a:p>
            <a:pPr marL="0" indent="0">
              <a:buNone/>
              <a:defRPr/>
            </a:pPr>
            <a:endParaRPr lang="ru-RU" sz="1350" i="1" dirty="0"/>
          </a:p>
          <a:p>
            <a:pPr marL="0" indent="0" algn="ctr">
              <a:buNone/>
              <a:defRPr/>
            </a:pPr>
            <a:r>
              <a:rPr lang="ru-RU" sz="1350" i="1" dirty="0"/>
              <a:t> </a:t>
            </a:r>
            <a:r>
              <a:rPr lang="ru-RU" sz="1800" b="1" i="1" dirty="0"/>
              <a:t>Не рекомендуется </a:t>
            </a:r>
            <a:r>
              <a:rPr lang="ru-RU" sz="1800" dirty="0"/>
              <a:t>проведение пальцевого исследования носоглотки детям для диагностики ГА в амбулаторной практике  </a:t>
            </a:r>
            <a:r>
              <a:rPr lang="ru-RU" sz="1350" dirty="0"/>
              <a:t>(результаты данной манипуляции с точки зрения диагностической ценности крайне субъективны; манипуляция сопровождается для ребенка неприятными ощущениями и имеет риск </a:t>
            </a:r>
            <a:r>
              <a:rPr lang="ru-RU" sz="1350" dirty="0" err="1"/>
              <a:t>травматизации</a:t>
            </a:r>
            <a:r>
              <a:rPr lang="ru-RU" sz="1350" dirty="0"/>
              <a:t> структур глотки)</a:t>
            </a:r>
          </a:p>
          <a:p>
            <a:pPr marL="0" indent="0">
              <a:buNone/>
              <a:defRPr/>
            </a:pPr>
            <a:endParaRPr lang="ru-RU" sz="1350" dirty="0"/>
          </a:p>
          <a:p>
            <a:pPr marL="0" indent="0" algn="r">
              <a:buNone/>
              <a:defRPr/>
            </a:pPr>
            <a:endParaRPr lang="ru-RU" sz="900" dirty="0"/>
          </a:p>
          <a:p>
            <a:pPr marL="0" indent="0" algn="r">
              <a:buNone/>
              <a:defRPr/>
            </a:pPr>
            <a:endParaRPr lang="ru-RU" sz="900" dirty="0"/>
          </a:p>
          <a:p>
            <a:pPr marL="0" indent="0" algn="r">
              <a:buNone/>
              <a:defRPr/>
            </a:pPr>
            <a:endParaRPr lang="ru-RU" sz="900" dirty="0"/>
          </a:p>
          <a:p>
            <a:pPr marL="0" indent="0" algn="r">
              <a:buNone/>
              <a:defRPr/>
            </a:pPr>
            <a:endParaRPr lang="ru-RU" sz="9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3543859"/>
            <a:ext cx="2152700" cy="2026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42" t="62827" r="5029" b="3154"/>
          <a:stretch/>
        </p:blipFill>
        <p:spPr bwMode="auto">
          <a:xfrm>
            <a:off x="5220072" y="1808821"/>
            <a:ext cx="3024338" cy="14581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Прямоугольник 3"/>
          <p:cNvSpPr>
            <a:spLocks noChangeArrowheads="1"/>
          </p:cNvSpPr>
          <p:nvPr/>
        </p:nvSpPr>
        <p:spPr bwMode="auto">
          <a:xfrm>
            <a:off x="176212" y="6138100"/>
            <a:ext cx="8967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</a:rPr>
              <a:t>Богомильский М.Р. Аденоиды. Вестник оториноларингологии. 2013; 78 (3): 61-64.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</a:rPr>
              <a:t>Режим доступа: https://www.mediasphera.ru/issues/vestnik- </a:t>
            </a:r>
            <a:r>
              <a:rPr lang="ru-RU" altLang="ru-RU" sz="900" dirty="0" err="1">
                <a:latin typeface="Arial" charset="0"/>
              </a:rPr>
              <a:t>otorinolaringologii</a:t>
            </a:r>
            <a:r>
              <a:rPr lang="ru-RU" altLang="ru-RU" sz="900" dirty="0">
                <a:latin typeface="Arial" charset="0"/>
              </a:rPr>
              <a:t>/2013/3/</a:t>
            </a:r>
            <a:r>
              <a:rPr lang="ru-RU" altLang="ru-RU" sz="900" dirty="0" err="1">
                <a:latin typeface="Arial" charset="0"/>
              </a:rPr>
              <a:t>downloads</a:t>
            </a:r>
            <a:r>
              <a:rPr lang="ru-RU" altLang="ru-RU" sz="900" dirty="0">
                <a:latin typeface="Arial" charset="0"/>
              </a:rPr>
              <a:t>/</a:t>
            </a:r>
            <a:r>
              <a:rPr lang="ru-RU" altLang="ru-RU" sz="900" dirty="0" err="1">
                <a:latin typeface="Arial" charset="0"/>
              </a:rPr>
              <a:t>ru</a:t>
            </a:r>
            <a:r>
              <a:rPr lang="ru-RU" altLang="ru-RU" sz="900" dirty="0">
                <a:latin typeface="Arial" charset="0"/>
              </a:rPr>
              <a:t>/030042-46682013314.</a:t>
            </a:r>
          </a:p>
        </p:txBody>
      </p:sp>
    </p:spTree>
    <p:extLst>
      <p:ext uri="{BB962C8B-B14F-4D97-AF65-F5344CB8AC3E}">
        <p14:creationId xmlns="" xmlns:p14="http://schemas.microsoft.com/office/powerpoint/2010/main" val="2303747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61638" y="2978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altLang="ru-RU" sz="2700" b="1" dirty="0"/>
              <a:t>Инструментальные диагностические исследования</a:t>
            </a:r>
            <a:br>
              <a:rPr lang="ru-RU" altLang="ru-RU" sz="2700" b="1" dirty="0"/>
            </a:br>
            <a:r>
              <a:rPr lang="ru-RU" altLang="ru-RU" sz="1500" b="1" i="1" dirty="0" err="1"/>
              <a:t>рентгенографическе</a:t>
            </a:r>
            <a:r>
              <a:rPr lang="ru-RU" altLang="ru-RU" sz="1500" b="1" i="1" dirty="0"/>
              <a:t> исследование носоглотки в боковой проекции </a:t>
            </a:r>
            <a:r>
              <a:rPr lang="ru-RU" altLang="ru-RU" sz="2700" b="1" i="1" dirty="0"/>
              <a:t/>
            </a:r>
            <a:br>
              <a:rPr lang="ru-RU" altLang="ru-RU" sz="2700" b="1" i="1" dirty="0"/>
            </a:br>
            <a:endParaRPr lang="ru-RU" altLang="ru-RU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7" y="1415390"/>
            <a:ext cx="8785101" cy="5325977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ru-RU" sz="2200" b="1" i="1" dirty="0"/>
              <a:t>Преимущества: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200" dirty="0"/>
              <a:t>достаточно дешевый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200" dirty="0"/>
              <a:t>доступный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200" dirty="0"/>
              <a:t>безболезненный </a:t>
            </a:r>
          </a:p>
          <a:p>
            <a:pPr marL="0" indent="0">
              <a:buNone/>
              <a:defRPr/>
            </a:pPr>
            <a:endParaRPr lang="ru-RU" sz="2200" dirty="0"/>
          </a:p>
          <a:p>
            <a:pPr marL="0" indent="0">
              <a:buNone/>
              <a:defRPr/>
            </a:pPr>
            <a:r>
              <a:rPr lang="ru-RU" sz="2200" b="1" i="1" dirty="0"/>
              <a:t>Недостатки: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200" dirty="0"/>
              <a:t>незначительная лучевая нагрузка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200" dirty="0"/>
              <a:t>необходимость соблюдения правильной укладки пациента во время исследования (у ребенка должен быть открыт рот)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200" dirty="0"/>
              <a:t>невозможность интерпретации результатов исследования для дифференциальной диагностики с другими объемными образованиями носоглотки.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200" dirty="0"/>
              <a:t>в некоторых случаях может не соответствовать выраженности симптомов</a:t>
            </a:r>
          </a:p>
          <a:p>
            <a:pPr marL="0" indent="0">
              <a:buNone/>
              <a:defRPr/>
            </a:pPr>
            <a:endParaRPr lang="ru-RU" sz="1050" dirty="0"/>
          </a:p>
          <a:p>
            <a:pPr marL="0" indent="0" algn="r">
              <a:buNone/>
              <a:defRPr/>
            </a:pPr>
            <a:r>
              <a:rPr lang="en-US" sz="900" dirty="0" err="1"/>
              <a:t>Duan</a:t>
            </a:r>
            <a:r>
              <a:rPr lang="en-US" sz="900" dirty="0"/>
              <a:t> H., Xia L., He W., Lin Y., Lu Z., Lan Q. Accuracy of lateral </a:t>
            </a:r>
            <a:r>
              <a:rPr lang="en-US" sz="900" dirty="0" err="1"/>
              <a:t>cephalogram</a:t>
            </a:r>
            <a:r>
              <a:rPr lang="en-US" sz="900" dirty="0"/>
              <a:t> for</a:t>
            </a:r>
            <a:r>
              <a:rPr lang="ru-RU" sz="900" dirty="0"/>
              <a:t> </a:t>
            </a:r>
            <a:r>
              <a:rPr lang="en-US" sz="900" dirty="0"/>
              <a:t>diagnosis of adenoid hypertrophy and posterior upper airway obstruction: A meta-analysis. </a:t>
            </a:r>
            <a:r>
              <a:rPr lang="en-US" sz="900" dirty="0" err="1"/>
              <a:t>Int</a:t>
            </a:r>
            <a:r>
              <a:rPr lang="en-US" sz="900" dirty="0"/>
              <a:t> J</a:t>
            </a:r>
            <a:r>
              <a:rPr lang="ru-RU" sz="900" dirty="0"/>
              <a:t> </a:t>
            </a:r>
            <a:r>
              <a:rPr lang="en-US" sz="900" dirty="0" err="1"/>
              <a:t>Pediatr</a:t>
            </a:r>
            <a:r>
              <a:rPr lang="en-US" sz="900" dirty="0"/>
              <a:t> </a:t>
            </a:r>
            <a:r>
              <a:rPr lang="en-US" sz="900" dirty="0" err="1"/>
              <a:t>Otorhinolaryngol</a:t>
            </a:r>
            <a:r>
              <a:rPr lang="en-US" sz="900" dirty="0"/>
              <a:t>. 2019; 119: 1-9. </a:t>
            </a:r>
            <a:r>
              <a:rPr lang="en-US" sz="900" dirty="0" err="1"/>
              <a:t>doi</a:t>
            </a:r>
            <a:r>
              <a:rPr lang="en-US" sz="900" dirty="0"/>
              <a:t>: 10.1016/j.ijporl.2019.01.011. </a:t>
            </a:r>
            <a:r>
              <a:rPr lang="ru-RU" sz="900" dirty="0"/>
              <a:t>Режим доступа: </a:t>
            </a:r>
            <a:r>
              <a:rPr lang="en-US" sz="900" dirty="0"/>
              <a:t>https://www.sciencedirect.com/science/article/abs/pii/S0165587619300175?via%3Dihub.</a:t>
            </a:r>
          </a:p>
          <a:p>
            <a:pPr marL="0" indent="0">
              <a:buNone/>
              <a:defRPr/>
            </a:pPr>
            <a:endParaRPr lang="ru-RU" sz="105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5390"/>
            <a:ext cx="3010546" cy="2287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7020272" y="2420888"/>
            <a:ext cx="504825" cy="3786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</p:spTree>
    <p:extLst>
      <p:ext uri="{BB962C8B-B14F-4D97-AF65-F5344CB8AC3E}">
        <p14:creationId xmlns="" xmlns:p14="http://schemas.microsoft.com/office/powerpoint/2010/main" val="2646560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79512" y="277545"/>
            <a:ext cx="8229600" cy="857250"/>
          </a:xfrm>
        </p:spPr>
        <p:txBody>
          <a:bodyPr/>
          <a:lstStyle/>
          <a:p>
            <a:r>
              <a:rPr lang="ru-RU" altLang="ru-RU" sz="2700" b="1" dirty="0"/>
              <a:t>Инструментальные диагностические исследования</a:t>
            </a:r>
            <a:br>
              <a:rPr lang="ru-RU" altLang="ru-RU" sz="2700" b="1" dirty="0"/>
            </a:br>
            <a:r>
              <a:rPr lang="ru-RU" altLang="ru-RU" sz="1800" b="1" i="1" dirty="0"/>
              <a:t>эндоскопия полости носа и носоглотки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06412"/>
            <a:ext cx="7164287" cy="516294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000" b="1" i="1" dirty="0"/>
              <a:t>Преимущества: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фиксация и сохранение фото и/или видео изображения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дифференциальная диагностика ГА с другими заболеваниями 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оценки состояния носоглотки после оперативного вмешательства, в </a:t>
            </a:r>
            <a:r>
              <a:rPr lang="ru-RU" sz="2000" dirty="0" err="1"/>
              <a:t>т.ч</a:t>
            </a:r>
            <a:r>
              <a:rPr lang="ru-RU" sz="2000" dirty="0"/>
              <a:t>. и в отдаленные сроки. </a:t>
            </a:r>
          </a:p>
          <a:p>
            <a:pPr marL="0" indent="0">
              <a:buNone/>
              <a:defRPr/>
            </a:pPr>
            <a:r>
              <a:rPr lang="ru-RU" sz="2000" b="1" i="1" dirty="0"/>
              <a:t>Недостатки: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необходимость соблюдения условий правильной дезинфекции оптики после осмотра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трудности с проведением эндоскопического исследования носоглотки у эмоционально лабильных детей в условиях поликлиники и консультативного кабинета, что повышает негативное восприятие ребенком (особенно в дошкольном возрасте) данной процедуры.</a:t>
            </a:r>
          </a:p>
          <a:p>
            <a:pPr marL="0" indent="0">
              <a:buNone/>
              <a:defRPr/>
            </a:pPr>
            <a:endParaRPr lang="ru-RU" sz="15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2561669"/>
            <a:ext cx="3166475" cy="1875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68548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57250"/>
          </a:xfrm>
        </p:spPr>
        <p:txBody>
          <a:bodyPr/>
          <a:lstStyle/>
          <a:p>
            <a:r>
              <a:rPr lang="ru-RU" altLang="ru-RU" sz="2700" b="1" dirty="0"/>
              <a:t>Инструментальные диагностические исследования</a:t>
            </a:r>
            <a:br>
              <a:rPr lang="ru-RU" altLang="ru-RU" sz="2700" b="1" dirty="0"/>
            </a:br>
            <a:r>
              <a:rPr lang="ru-RU" altLang="ru-RU" sz="1800" b="1" i="1" dirty="0"/>
              <a:t>компьютерная томография ОНП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4713288" y="1412776"/>
            <a:ext cx="4124325" cy="3816424"/>
          </a:xfrm>
        </p:spPr>
        <p:txBody>
          <a:bodyPr/>
          <a:lstStyle/>
          <a:p>
            <a:pPr marL="0" indent="0">
              <a:buNone/>
            </a:pPr>
            <a:endParaRPr lang="ru-RU" altLang="ru-RU" sz="1500" dirty="0"/>
          </a:p>
          <a:p>
            <a:pPr marL="0" indent="0" algn="r">
              <a:buNone/>
            </a:pPr>
            <a:r>
              <a:rPr lang="ru-RU" altLang="ru-RU" sz="2000" dirty="0"/>
              <a:t>Проводится в сложных случаях для дифференциальной или одномоментной диагностики с другой </a:t>
            </a:r>
            <a:r>
              <a:rPr lang="ru-RU" altLang="ru-RU" sz="2000" dirty="0" err="1"/>
              <a:t>ринологической</a:t>
            </a:r>
            <a:r>
              <a:rPr lang="ru-RU" altLang="ru-RU" sz="2000" dirty="0"/>
              <a:t> патологией. </a:t>
            </a:r>
          </a:p>
          <a:p>
            <a:pPr marL="0" indent="0" algn="r">
              <a:buNone/>
            </a:pPr>
            <a:r>
              <a:rPr lang="ru-RU" altLang="ru-RU" sz="2000" dirty="0"/>
              <a:t>При возможности для детей подросткового возраста для этой цели предпочтительнее проведение конусно-лучевой компьютерной томографии в связи с меньшей лучевой нагрузкой.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348"/>
          <a:stretch/>
        </p:blipFill>
        <p:spPr bwMode="auto">
          <a:xfrm>
            <a:off x="179512" y="2564904"/>
            <a:ext cx="2241574" cy="1940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52" y="4182107"/>
            <a:ext cx="2370161" cy="20941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4102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23669" y="303212"/>
            <a:ext cx="8229600" cy="857250"/>
          </a:xfrm>
        </p:spPr>
        <p:txBody>
          <a:bodyPr/>
          <a:lstStyle/>
          <a:p>
            <a:r>
              <a:rPr lang="ru-RU" altLang="ru-RU" sz="2700" b="1" dirty="0"/>
              <a:t>Инструментальные диагностические исследования</a:t>
            </a:r>
            <a:r>
              <a:rPr lang="ru-RU" altLang="ru-RU" b="1" dirty="0"/>
              <a:t/>
            </a:r>
            <a:br>
              <a:rPr lang="ru-RU" altLang="ru-RU" b="1" dirty="0"/>
            </a:br>
            <a:r>
              <a:rPr lang="ru-RU" altLang="ru-RU" sz="1800" b="1" i="1" dirty="0"/>
              <a:t>Иные диагностические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ru-RU" sz="1500" b="1" i="1" dirty="0"/>
          </a:p>
          <a:p>
            <a:pPr marL="0" indent="0" algn="ctr">
              <a:buNone/>
              <a:defRPr/>
            </a:pPr>
            <a:r>
              <a:rPr lang="ru-RU" sz="1800" b="1" i="1" dirty="0"/>
              <a:t>Консультация врача (при наличии показаний):</a:t>
            </a:r>
          </a:p>
          <a:p>
            <a:pPr marL="0" indent="0" algn="ctr">
              <a:buNone/>
              <a:defRPr/>
            </a:pPr>
            <a:endParaRPr lang="ru-RU" sz="1800" b="1" i="1" dirty="0"/>
          </a:p>
          <a:p>
            <a:pPr algn="ctr">
              <a:buFont typeface="Wingdings" panose="05000000000000000000" pitchFamily="2" charset="2"/>
              <a:buChar char="ü"/>
              <a:defRPr/>
            </a:pPr>
            <a:r>
              <a:rPr lang="ru-RU" sz="1800" dirty="0"/>
              <a:t>аллерголога-иммунолога </a:t>
            </a:r>
          </a:p>
          <a:p>
            <a:pPr algn="ctr">
              <a:buFont typeface="Wingdings" panose="05000000000000000000" pitchFamily="2" charset="2"/>
              <a:buChar char="ü"/>
              <a:defRPr/>
            </a:pPr>
            <a:r>
              <a:rPr lang="ru-RU" sz="1800" dirty="0" err="1"/>
              <a:t>сомнолога</a:t>
            </a:r>
            <a:endParaRPr lang="ru-RU" sz="1800" dirty="0"/>
          </a:p>
          <a:p>
            <a:pPr algn="ctr">
              <a:buFont typeface="Wingdings" panose="05000000000000000000" pitchFamily="2" charset="2"/>
              <a:buChar char="ü"/>
              <a:defRPr/>
            </a:pPr>
            <a:r>
              <a:rPr lang="ru-RU" sz="1800" dirty="0" err="1"/>
              <a:t>ортодонта</a:t>
            </a:r>
            <a:endParaRPr lang="ru-RU" sz="1800" dirty="0"/>
          </a:p>
          <a:p>
            <a:pPr algn="ctr">
              <a:buFont typeface="Wingdings" panose="05000000000000000000" pitchFamily="2" charset="2"/>
              <a:buChar char="ü"/>
              <a:defRPr/>
            </a:pPr>
            <a:r>
              <a:rPr lang="ru-RU" sz="1800" dirty="0"/>
              <a:t>инфекциониста</a:t>
            </a:r>
          </a:p>
          <a:p>
            <a:pPr marL="0" indent="0">
              <a:buNone/>
              <a:defRPr/>
            </a:pPr>
            <a:endParaRPr lang="ru-RU" sz="1500" dirty="0"/>
          </a:p>
          <a:p>
            <a:pPr marL="0" indent="0">
              <a:buNone/>
              <a:defRPr/>
            </a:pPr>
            <a:endParaRPr lang="ru-RU" sz="1500" dirty="0"/>
          </a:p>
          <a:p>
            <a:pPr marL="0" indent="0" algn="r">
              <a:buNone/>
              <a:defRPr/>
            </a:pPr>
            <a:endParaRPr lang="ru-RU" sz="1500" dirty="0"/>
          </a:p>
          <a:p>
            <a:pPr marL="0" indent="0" algn="r">
              <a:buNone/>
              <a:defRPr/>
            </a:pPr>
            <a:endParaRPr lang="ru-RU" sz="1500" dirty="0"/>
          </a:p>
          <a:p>
            <a:pPr marL="0" indent="0" algn="r">
              <a:buNone/>
              <a:defRPr/>
            </a:pPr>
            <a:endParaRPr lang="ru-RU" sz="1500" dirty="0"/>
          </a:p>
          <a:p>
            <a:pPr marL="0" indent="0" algn="r">
              <a:buNone/>
              <a:defRPr/>
            </a:pPr>
            <a:endParaRPr lang="ru-RU" sz="1500" dirty="0"/>
          </a:p>
          <a:p>
            <a:pPr marL="0" indent="0" algn="r">
              <a:buNone/>
              <a:defRPr/>
            </a:pPr>
            <a:endParaRPr lang="ru-RU" sz="1500" dirty="0"/>
          </a:p>
          <a:p>
            <a:pPr marL="0" indent="0" algn="r">
              <a:buNone/>
              <a:defRPr/>
            </a:pPr>
            <a:endParaRPr lang="ru-RU" sz="1500" dirty="0"/>
          </a:p>
          <a:p>
            <a:pPr marL="0" indent="0" algn="r">
              <a:buNone/>
              <a:defRPr/>
            </a:pPr>
            <a:r>
              <a:rPr lang="en-US" sz="750" dirty="0"/>
              <a:t>Wise S.K., Lin S.Y., </a:t>
            </a:r>
            <a:r>
              <a:rPr lang="en-US" sz="750" dirty="0" err="1"/>
              <a:t>Toskala</a:t>
            </a:r>
            <a:r>
              <a:rPr lang="en-US" sz="750" dirty="0"/>
              <a:t> E., </a:t>
            </a:r>
            <a:r>
              <a:rPr lang="en-US" sz="750" dirty="0" err="1"/>
              <a:t>Orlandi</a:t>
            </a:r>
            <a:r>
              <a:rPr lang="en-US" sz="750" dirty="0"/>
              <a:t> R.R., </a:t>
            </a:r>
            <a:r>
              <a:rPr lang="en-US" sz="750" dirty="0" err="1"/>
              <a:t>Akdis</a:t>
            </a:r>
            <a:r>
              <a:rPr lang="en-US" sz="750" dirty="0"/>
              <a:t> C.A., Alt J.A., Azar A., </a:t>
            </a:r>
            <a:r>
              <a:rPr lang="en-US" sz="750" dirty="0" err="1"/>
              <a:t>Baroody</a:t>
            </a:r>
            <a:r>
              <a:rPr lang="ru-RU" sz="750" dirty="0"/>
              <a:t> </a:t>
            </a:r>
            <a:r>
              <a:rPr lang="en-US" sz="750" dirty="0"/>
              <a:t>F.M., J.M., Houser S.M., Hwang P.H., </a:t>
            </a:r>
            <a:r>
              <a:rPr lang="en-US" sz="750" dirty="0" err="1"/>
              <a:t>Incorvaia</a:t>
            </a:r>
            <a:r>
              <a:rPr lang="en-US" sz="750" dirty="0"/>
              <a:t> C., Jarvis D., Khalid A.N., </a:t>
            </a:r>
            <a:r>
              <a:rPr lang="en-US" sz="750" dirty="0" err="1"/>
              <a:t>Kilpe</a:t>
            </a:r>
            <a:r>
              <a:rPr lang="ru-RU" sz="750" dirty="0"/>
              <a:t> </a:t>
            </a:r>
            <a:r>
              <a:rPr lang="en-US" sz="750" dirty="0" err="1"/>
              <a:t>inen</a:t>
            </a:r>
            <a:r>
              <a:rPr lang="en-US" sz="750" dirty="0"/>
              <a:t> M., Kingdom</a:t>
            </a:r>
            <a:r>
              <a:rPr lang="ru-RU" sz="750" dirty="0"/>
              <a:t> </a:t>
            </a:r>
            <a:r>
              <a:rPr lang="en-US" sz="750" dirty="0"/>
              <a:t>International</a:t>
            </a:r>
            <a:r>
              <a:rPr lang="ru-RU" sz="750" dirty="0"/>
              <a:t> </a:t>
            </a:r>
            <a:r>
              <a:rPr lang="en-US" sz="750" dirty="0"/>
              <a:t>Consensus Statement on Allergy and Rhinology: Allergic Rhinitis. </a:t>
            </a:r>
            <a:r>
              <a:rPr lang="en-US" sz="750" dirty="0" err="1"/>
              <a:t>Int</a:t>
            </a:r>
            <a:r>
              <a:rPr lang="en-US" sz="750" dirty="0"/>
              <a:t> Forum Allergy </a:t>
            </a:r>
            <a:r>
              <a:rPr lang="en-US" sz="750" dirty="0" err="1"/>
              <a:t>Rhinol</a:t>
            </a:r>
            <a:r>
              <a:rPr lang="en-US" sz="750" dirty="0"/>
              <a:t>. 2018</a:t>
            </a:r>
            <a:r>
              <a:rPr lang="ru-RU" sz="750" dirty="0"/>
              <a:t> </a:t>
            </a:r>
            <a:r>
              <a:rPr lang="en-US" sz="750" dirty="0"/>
              <a:t>Feb;</a:t>
            </a:r>
            <a:r>
              <a:rPr lang="ru-RU" sz="750" dirty="0"/>
              <a:t> </a:t>
            </a:r>
            <a:r>
              <a:rPr lang="en-US" sz="750" dirty="0"/>
              <a:t>8(2):</a:t>
            </a:r>
            <a:r>
              <a:rPr lang="ru-RU" sz="750" dirty="0"/>
              <a:t> </a:t>
            </a:r>
            <a:r>
              <a:rPr lang="en-US" sz="750" dirty="0"/>
              <a:t>108-352.</a:t>
            </a:r>
            <a:r>
              <a:rPr lang="ru-RU" sz="750" dirty="0"/>
              <a:t> </a:t>
            </a:r>
            <a:r>
              <a:rPr lang="en-US" sz="750" dirty="0" err="1"/>
              <a:t>doi</a:t>
            </a:r>
            <a:r>
              <a:rPr lang="en-US" sz="750" dirty="0"/>
              <a:t>:</a:t>
            </a:r>
            <a:r>
              <a:rPr lang="ru-RU" sz="750" dirty="0"/>
              <a:t> </a:t>
            </a:r>
            <a:r>
              <a:rPr lang="en-US" sz="750" dirty="0"/>
              <a:t>10.1002/alr.22073.</a:t>
            </a:r>
            <a:r>
              <a:rPr lang="ru-RU" sz="750" dirty="0"/>
              <a:t> Режим доступа: </a:t>
            </a:r>
            <a:r>
              <a:rPr lang="en-US" sz="750" dirty="0"/>
              <a:t>https://onlinelibrary.wiley.com/doi/full/10.1002/alr.22073.</a:t>
            </a:r>
          </a:p>
          <a:p>
            <a:pPr marL="0" indent="0">
              <a:buNone/>
              <a:defRPr/>
            </a:pPr>
            <a:endParaRPr lang="ru-RU" sz="1500" dirty="0"/>
          </a:p>
        </p:txBody>
      </p:sp>
    </p:spTree>
    <p:extLst>
      <p:ext uri="{BB962C8B-B14F-4D97-AF65-F5344CB8AC3E}">
        <p14:creationId xmlns="" xmlns:p14="http://schemas.microsoft.com/office/powerpoint/2010/main" val="2995282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92713" y="116632"/>
            <a:ext cx="8229600" cy="1143000"/>
          </a:xfrm>
        </p:spPr>
        <p:txBody>
          <a:bodyPr/>
          <a:lstStyle/>
          <a:p>
            <a:r>
              <a:rPr lang="ru-RU" altLang="ru-RU" sz="2700" b="1" dirty="0"/>
              <a:t>Дифференциальная диагностика  аденоида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dirty="0"/>
              <a:t> острый </a:t>
            </a:r>
            <a:r>
              <a:rPr lang="ru-RU" altLang="ru-RU" sz="2000" dirty="0" err="1"/>
              <a:t>риносинусит</a:t>
            </a:r>
            <a:endParaRPr lang="ru-RU" altLang="ru-RU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dirty="0"/>
              <a:t> хронический </a:t>
            </a:r>
            <a:r>
              <a:rPr lang="ru-RU" altLang="ru-RU" sz="2000" dirty="0" err="1"/>
              <a:t>риносинусит</a:t>
            </a:r>
            <a:endParaRPr lang="ru-RU" altLang="ru-RU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dirty="0"/>
              <a:t> </a:t>
            </a:r>
            <a:r>
              <a:rPr lang="ru-RU" altLang="ru-RU" sz="2000" b="1" dirty="0"/>
              <a:t>аллергический ринит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dirty="0"/>
              <a:t> вазомоторный ринит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dirty="0"/>
              <a:t> искривление перегородки носа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dirty="0"/>
              <a:t> гипертрофический ринит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dirty="0"/>
              <a:t> инородные тела полости носа и носоглотки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dirty="0"/>
              <a:t> новообразования полости носа и носоглотки</a:t>
            </a:r>
          </a:p>
          <a:p>
            <a:pPr marL="0" indent="0">
              <a:buNone/>
              <a:defRPr/>
            </a:pPr>
            <a:endParaRPr lang="ru-RU" altLang="ru-RU" sz="2000" dirty="0"/>
          </a:p>
          <a:p>
            <a:pPr marL="0" indent="0" algn="ctr">
              <a:buNone/>
              <a:defRPr/>
            </a:pPr>
            <a:r>
              <a:rPr lang="ru-RU" altLang="ru-RU" sz="2000" i="1" dirty="0"/>
              <a:t>Аденоид  часто выделяют в качестве сопутствующего заболевания у пациентов с острым синуситом, хроническим синуситом, </a:t>
            </a:r>
            <a:r>
              <a:rPr lang="ru-RU" altLang="ru-RU" sz="2000" b="1" i="1" dirty="0"/>
              <a:t>аллергическим ринитом.</a:t>
            </a:r>
          </a:p>
        </p:txBody>
      </p:sp>
    </p:spTree>
    <p:extLst>
      <p:ext uri="{BB962C8B-B14F-4D97-AF65-F5344CB8AC3E}">
        <p14:creationId xmlns="" xmlns:p14="http://schemas.microsoft.com/office/powerpoint/2010/main" val="1726784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377440E-EFEC-4BC9-97D7-31779B723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8" t="51099" r="37317" b="40178"/>
          <a:stretch/>
        </p:blipFill>
        <p:spPr>
          <a:xfrm>
            <a:off x="2840891" y="2804559"/>
            <a:ext cx="6172253" cy="766784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ABD1676-A463-40CC-9085-9516F83F4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575" t="13954" r="39662" b="32258"/>
          <a:stretch/>
        </p:blipFill>
        <p:spPr>
          <a:xfrm>
            <a:off x="75356" y="428131"/>
            <a:ext cx="2729195" cy="2246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EE687D-1C39-4984-B4D1-42868113C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360" b="11629"/>
          <a:stretch/>
        </p:blipFill>
        <p:spPr>
          <a:xfrm>
            <a:off x="89167" y="4158645"/>
            <a:ext cx="8929148" cy="129963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0CC22C8-3F56-408C-AF45-4822AC3AFCF0}"/>
              </a:ext>
            </a:extLst>
          </p:cNvPr>
          <p:cNvSpPr/>
          <p:nvPr/>
        </p:nvSpPr>
        <p:spPr>
          <a:xfrm>
            <a:off x="2598490" y="4613421"/>
            <a:ext cx="5800988" cy="23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59D656A0-B182-4705-AF25-FBD524441794}"/>
              </a:ext>
            </a:extLst>
          </p:cNvPr>
          <p:cNvCxnSpPr>
            <a:cxnSpLocks/>
          </p:cNvCxnSpPr>
          <p:nvPr/>
        </p:nvCxnSpPr>
        <p:spPr>
          <a:xfrm>
            <a:off x="323528" y="5458284"/>
            <a:ext cx="653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BA346DE-0458-45EE-9E39-1F46CDB6A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4596276"/>
            <a:ext cx="4488434" cy="3428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6A65477-97E8-4192-AEF7-E5ABD952256A}"/>
              </a:ext>
            </a:extLst>
          </p:cNvPr>
          <p:cNvSpPr/>
          <p:nvPr/>
        </p:nvSpPr>
        <p:spPr>
          <a:xfrm>
            <a:off x="3469647" y="332656"/>
            <a:ext cx="50632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аденоид </a:t>
            </a:r>
          </a:p>
          <a:p>
            <a:pPr algn="ctr"/>
            <a:r>
              <a:rPr lang="ru-RU" sz="3600" b="1" dirty="0"/>
              <a:t>и </a:t>
            </a:r>
          </a:p>
          <a:p>
            <a:pPr algn="ctr"/>
            <a:r>
              <a:rPr lang="ru-RU" sz="3600" b="1" dirty="0"/>
              <a:t>аллергический ринит</a:t>
            </a:r>
          </a:p>
        </p:txBody>
      </p:sp>
    </p:spTree>
    <p:extLst>
      <p:ext uri="{BB962C8B-B14F-4D97-AF65-F5344CB8AC3E}">
        <p14:creationId xmlns="" xmlns:p14="http://schemas.microsoft.com/office/powerpoint/2010/main" val="3014187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04D02-51B0-473F-B656-7D70ED0A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60648"/>
            <a:ext cx="6264696" cy="994172"/>
          </a:xfrm>
        </p:spPr>
        <p:txBody>
          <a:bodyPr>
            <a:normAutofit/>
          </a:bodyPr>
          <a:lstStyle/>
          <a:p>
            <a:r>
              <a:rPr lang="ru-RU" sz="3200" b="1" dirty="0"/>
              <a:t>аденоид и аллергический ринит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775D2E3-7CE5-4977-ADE3-5320C181E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238" y="1961452"/>
            <a:ext cx="4049233" cy="319574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Развитие и течение хронических </a:t>
            </a:r>
            <a:r>
              <a:rPr lang="ru-RU" dirty="0" err="1"/>
              <a:t>аденоидитов</a:t>
            </a:r>
            <a:r>
              <a:rPr lang="ru-RU" dirty="0"/>
              <a:t> у детей </a:t>
            </a:r>
            <a:r>
              <a:rPr lang="ru-RU" b="1" i="1" dirty="0"/>
              <a:t>в 21% случаев обусловлено аллергическим состоянием</a:t>
            </a:r>
            <a:r>
              <a:rPr lang="ru-RU" dirty="0"/>
              <a:t>. Наиболее часто причинно-значимыми аллергенами являются бытовые (83%) и пыльцевые (56%) аллергены.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EE6FCF7-86AF-4BE2-A601-540DC4CD2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0"/>
          <a:stretch/>
        </p:blipFill>
        <p:spPr>
          <a:xfrm>
            <a:off x="162808" y="1808853"/>
            <a:ext cx="4159397" cy="33438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23589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1E59D7-0EE3-408A-BC44-9C8C78B3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361146"/>
            <a:ext cx="5348506" cy="994172"/>
          </a:xfrm>
        </p:spPr>
        <p:txBody>
          <a:bodyPr>
            <a:normAutofit/>
          </a:bodyPr>
          <a:lstStyle/>
          <a:p>
            <a:r>
              <a:rPr lang="ru-RU" sz="2800" b="1" dirty="0"/>
              <a:t>аденоид и аллергический ринит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2AD4DBF-ED59-491B-B583-CB1B1EF34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94" y="1745495"/>
            <a:ext cx="8537895" cy="3865315"/>
          </a:xfrm>
          <a:noFill/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/>
              <a:t>нарушение носового дыхания</a:t>
            </a:r>
          </a:p>
          <a:p>
            <a:pPr marL="0" indent="0" algn="ctr">
              <a:buNone/>
            </a:pPr>
            <a:r>
              <a:rPr lang="ru-RU" dirty="0"/>
              <a:t> </a:t>
            </a:r>
          </a:p>
          <a:p>
            <a:pPr marL="0" indent="0" algn="ctr">
              <a:buNone/>
            </a:pPr>
            <a:r>
              <a:rPr lang="ru-RU" dirty="0"/>
              <a:t>нарушение </a:t>
            </a:r>
            <a:r>
              <a:rPr lang="ru-RU" dirty="0" err="1"/>
              <a:t>мукоцилиарного</a:t>
            </a:r>
            <a:r>
              <a:rPr lang="ru-RU" dirty="0"/>
              <a:t> транспорта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застой слизи в полости носа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адгезия антигенов, в т.ч. </a:t>
            </a:r>
            <a:r>
              <a:rPr lang="ru-RU" sz="3300" b="1" dirty="0"/>
              <a:t>аллергенов</a:t>
            </a:r>
            <a:r>
              <a:rPr lang="ru-RU" sz="3300" dirty="0"/>
              <a:t>, </a:t>
            </a:r>
            <a:r>
              <a:rPr lang="ru-RU" dirty="0" err="1"/>
              <a:t>полютантов</a:t>
            </a:r>
            <a:r>
              <a:rPr lang="ru-RU" dirty="0"/>
              <a:t> </a:t>
            </a:r>
            <a:endParaRPr lang="ru-RU" sz="2700" b="1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триггеры аллергического воспаления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="" xmlns:a16="http://schemas.microsoft.com/office/drawing/2014/main" id="{F00758B5-75CE-417E-9E13-528967BE03CF}"/>
              </a:ext>
            </a:extLst>
          </p:cNvPr>
          <p:cNvSpPr/>
          <p:nvPr/>
        </p:nvSpPr>
        <p:spPr>
          <a:xfrm>
            <a:off x="4413642" y="2206782"/>
            <a:ext cx="138419" cy="2831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48E482-424D-42A7-8C7E-5DF395C07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263" y="3065606"/>
            <a:ext cx="169179" cy="2972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8763A6B-B8E1-4356-98E3-0197DD83C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084" y="3845060"/>
            <a:ext cx="169179" cy="2972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3EB8A67-23EC-4E10-AC3B-5D4631F7E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530" y="4643642"/>
            <a:ext cx="169179" cy="29720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AB3D4D6-17DF-483B-B281-DAB6C3F36B5D}"/>
              </a:ext>
            </a:extLst>
          </p:cNvPr>
          <p:cNvSpPr/>
          <p:nvPr/>
        </p:nvSpPr>
        <p:spPr>
          <a:xfrm>
            <a:off x="2661408" y="5685647"/>
            <a:ext cx="64825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/>
              <a:t>Адаптировано: Аллергические аденоиды у детей автореферат по ВАК РФ 14.00.04, кандидат медицинских наук </a:t>
            </a:r>
            <a:r>
              <a:rPr lang="ru-RU" sz="900" dirty="0" err="1"/>
              <a:t>Круговская</a:t>
            </a:r>
            <a:r>
              <a:rPr lang="ru-RU" sz="900" dirty="0"/>
              <a:t> Н. Л.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852141-CCF8-45F1-A522-D8FC0685D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733302"/>
            <a:ext cx="2601694" cy="19844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5033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91C3905-37F8-4B6B-A7D5-A95D81FFB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46"/>
          <a:stretch/>
        </p:blipFill>
        <p:spPr>
          <a:xfrm>
            <a:off x="26627" y="332656"/>
            <a:ext cx="4646403" cy="5112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2DC08E6-DB73-4625-A2D9-2F4C262A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916832"/>
            <a:ext cx="4900412" cy="4248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4629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CB0696-E738-4607-B937-80586784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27189"/>
            <a:ext cx="7886700" cy="994172"/>
          </a:xfrm>
        </p:spPr>
        <p:txBody>
          <a:bodyPr>
            <a:normAutofit/>
          </a:bodyPr>
          <a:lstStyle/>
          <a:p>
            <a:r>
              <a:rPr lang="ru-RU" sz="2700" b="1" dirty="0"/>
              <a:t>Клиническая картина  аллергического </a:t>
            </a:r>
            <a:r>
              <a:rPr lang="ru-RU" sz="2700" b="1" dirty="0" err="1"/>
              <a:t>аденоидита</a:t>
            </a:r>
            <a:endParaRPr lang="ru-RU" sz="27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B705720-95EB-4394-8E06-48882EE72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135" y="1494142"/>
            <a:ext cx="8663730" cy="326350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бледно-розовый цвет аденоидных вегетаций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выраженная отечность и сглаженность борозд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слизистый характер отделяемого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наиболее важным признаком можно считать лабильность в размерах глоточной миндалины, обусловленную течением аллергического процесса.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E591E58-E471-4D26-9565-E3020B43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492"/>
          <a:stretch/>
        </p:blipFill>
        <p:spPr>
          <a:xfrm>
            <a:off x="976793" y="5085184"/>
            <a:ext cx="6410237" cy="15456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8084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61DE2-4A4C-4BCA-B623-9159174B8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Аденоид и </a:t>
            </a:r>
            <a:r>
              <a:rPr lang="ru-RU" sz="3600" b="1" dirty="0" err="1"/>
              <a:t>риносинусит</a:t>
            </a:r>
            <a:r>
              <a:rPr lang="ru-RU" sz="3600" b="1" dirty="0"/>
              <a:t> 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7180033-3ED4-4B30-BAA1-B985198E1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257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аденоидная ткань является резервуаром патогенной микрофлоры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микроорганизмы формируют биопленки, которые обусловливают их устойчивость ко многим традиционно применяемым антибиотикам.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связь между степенью гипертрофии небной миндалины и уровнем ее бактериальной обсемененности не отмечена </a:t>
            </a:r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endParaRPr lang="ru-RU" sz="1000" dirty="0"/>
          </a:p>
          <a:p>
            <a:pPr marL="228600" indent="-228600" algn="r">
              <a:buAutoNum type="arabicPeriod"/>
            </a:pPr>
            <a:r>
              <a:rPr lang="ru-RU" sz="1000" dirty="0" err="1"/>
              <a:t>Русецкий</a:t>
            </a:r>
            <a:r>
              <a:rPr lang="ru-RU" sz="1000" dirty="0"/>
              <a:t> Ю.Ю., Седых Т.К., Чернышенко И.О., Смирнова В.А. Сравнительное бактериологическое исследование микрофлоры поверхности и </a:t>
            </a:r>
            <a:r>
              <a:rPr lang="ru-RU" sz="1000" dirty="0" err="1"/>
              <a:t>биоптатов</a:t>
            </a:r>
            <a:r>
              <a:rPr lang="ru-RU" sz="1000" dirty="0"/>
              <a:t> миндалин у детей с патологией </a:t>
            </a:r>
            <a:r>
              <a:rPr lang="ru-RU" sz="1000" dirty="0" err="1"/>
              <a:t>лимфоаденоидного</a:t>
            </a:r>
            <a:r>
              <a:rPr lang="ru-RU" sz="1000" dirty="0"/>
              <a:t> глоточного кольца. Педиатрия. Журнал им. Г.Н. Сперанского. 2012;91(2):52-56. </a:t>
            </a:r>
            <a:r>
              <a:rPr lang="en-US" sz="1000" dirty="0" err="1"/>
              <a:t>Rusetskii</a:t>
            </a:r>
            <a:r>
              <a:rPr lang="en-US" sz="1000" dirty="0"/>
              <a:t> YuYu, </a:t>
            </a:r>
            <a:r>
              <a:rPr lang="en-US" sz="1000" dirty="0" err="1"/>
              <a:t>Sedykh</a:t>
            </a:r>
            <a:r>
              <a:rPr lang="en-US" sz="1000" dirty="0"/>
              <a:t> TK, </a:t>
            </a:r>
            <a:r>
              <a:rPr lang="en-US" sz="1000" dirty="0" err="1"/>
              <a:t>Chernyshenko</a:t>
            </a:r>
            <a:r>
              <a:rPr lang="en-US" sz="1000" dirty="0"/>
              <a:t> IO, Smirnova VA. Comparative bacteriological study of surface microflora and tonsil biopsies in children with pathological </a:t>
            </a:r>
            <a:r>
              <a:rPr lang="en-US" sz="1000" dirty="0" err="1"/>
              <a:t>lymphadenoid</a:t>
            </a:r>
            <a:r>
              <a:rPr lang="en-US" sz="1000" dirty="0"/>
              <a:t> pharyngeal ring. </a:t>
            </a:r>
            <a:r>
              <a:rPr lang="en-US" sz="1000" dirty="0" err="1"/>
              <a:t>Pediatriya</a:t>
            </a:r>
            <a:r>
              <a:rPr lang="en-US" sz="1000" dirty="0"/>
              <a:t>. </a:t>
            </a:r>
            <a:r>
              <a:rPr lang="en-US" sz="1000" dirty="0" err="1"/>
              <a:t>Zhurnal</a:t>
            </a:r>
            <a:r>
              <a:rPr lang="en-US" sz="1000" dirty="0"/>
              <a:t> </a:t>
            </a:r>
            <a:r>
              <a:rPr lang="en-US" sz="1000" dirty="0" err="1"/>
              <a:t>im</a:t>
            </a:r>
            <a:r>
              <a:rPr lang="en-US" sz="1000" dirty="0"/>
              <a:t>. G.N. </a:t>
            </a:r>
            <a:r>
              <a:rPr lang="en-US" sz="1000" dirty="0" err="1"/>
              <a:t>Speranskogo</a:t>
            </a:r>
            <a:r>
              <a:rPr lang="en-US" sz="1000" dirty="0"/>
              <a:t>. 2012;91(2):52-56. (In Russ.). </a:t>
            </a:r>
            <a:endParaRPr lang="ru-RU" sz="1000" dirty="0"/>
          </a:p>
          <a:p>
            <a:pPr marL="228600" indent="-228600" algn="r">
              <a:buAutoNum type="arabicPeriod"/>
            </a:pPr>
            <a:r>
              <a:rPr lang="ru-RU" sz="1000" dirty="0"/>
              <a:t>2</a:t>
            </a:r>
            <a:r>
              <a:rPr lang="en-US" sz="1000" dirty="0"/>
              <a:t>. </a:t>
            </a:r>
            <a:r>
              <a:rPr lang="en-US" sz="1000" dirty="0" err="1"/>
              <a:t>Zuliani</a:t>
            </a:r>
            <a:r>
              <a:rPr lang="en-US" sz="1000" dirty="0"/>
              <a:t> G, </a:t>
            </a:r>
            <a:r>
              <a:rPr lang="en-US" sz="1000" dirty="0" err="1"/>
              <a:t>Carrona</a:t>
            </a:r>
            <a:r>
              <a:rPr lang="en-US" sz="1000" dirty="0"/>
              <a:t> M, </a:t>
            </a:r>
            <a:r>
              <a:rPr lang="en-US" sz="1000" dirty="0" err="1"/>
              <a:t>Gurrolaa</a:t>
            </a:r>
            <a:r>
              <a:rPr lang="en-US" sz="1000" dirty="0"/>
              <a:t> J, </a:t>
            </a:r>
            <a:r>
              <a:rPr lang="en-US" sz="1000" dirty="0" err="1"/>
              <a:t>Colemana</a:t>
            </a:r>
            <a:r>
              <a:rPr lang="en-US" sz="1000" dirty="0"/>
              <a:t> C, </a:t>
            </a:r>
            <a:r>
              <a:rPr lang="en-US" sz="1000" dirty="0" err="1"/>
              <a:t>Haupert</a:t>
            </a:r>
            <a:r>
              <a:rPr lang="en-US" sz="1000" dirty="0"/>
              <a:t> M, Berk R, </a:t>
            </a:r>
            <a:r>
              <a:rPr lang="en-US" sz="1000" dirty="0" err="1"/>
              <a:t>Coticchia</a:t>
            </a:r>
            <a:r>
              <a:rPr lang="en-US" sz="1000" dirty="0"/>
              <a:t> J. Identification of adenoid biofilms in chronic rhinosinusitis. International Journal of Pediatric Otorhinolaryngology. 2006;70(9):1613-1617. https://doi.org/10.1016/j.ijporl.2006.05.002 </a:t>
            </a:r>
            <a:endParaRPr lang="ru-RU" sz="1000" dirty="0"/>
          </a:p>
          <a:p>
            <a:pPr marL="228600" indent="-228600" algn="r">
              <a:buAutoNum type="arabicPeriod"/>
            </a:pPr>
            <a:r>
              <a:rPr lang="en-US" sz="1000" dirty="0" err="1"/>
              <a:t>Tuncer</a:t>
            </a:r>
            <a:r>
              <a:rPr lang="en-US" sz="1000" dirty="0"/>
              <a:t> U, </a:t>
            </a:r>
            <a:r>
              <a:rPr lang="en-US" sz="1000" dirty="0" err="1"/>
              <a:t>Aydogan</a:t>
            </a:r>
            <a:r>
              <a:rPr lang="en-US" sz="1000" dirty="0"/>
              <a:t> B, </a:t>
            </a:r>
            <a:r>
              <a:rPr lang="en-US" sz="1000" dirty="0" err="1"/>
              <a:t>Soylu</a:t>
            </a:r>
            <a:r>
              <a:rPr lang="en-US" sz="1000" dirty="0"/>
              <a:t> L, </a:t>
            </a:r>
            <a:r>
              <a:rPr lang="en-US" sz="1000" dirty="0" err="1"/>
              <a:t>Simsek</a:t>
            </a:r>
            <a:r>
              <a:rPr lang="en-US" sz="1000" dirty="0"/>
              <a:t> M, </a:t>
            </a:r>
            <a:r>
              <a:rPr lang="en-US" sz="1000" dirty="0" err="1"/>
              <a:t>Akcali</a:t>
            </a:r>
            <a:r>
              <a:rPr lang="en-US" sz="1000" dirty="0"/>
              <a:t> C, </a:t>
            </a:r>
            <a:r>
              <a:rPr lang="en-US" sz="1000" dirty="0" err="1"/>
              <a:t>Kucukcan</a:t>
            </a:r>
            <a:r>
              <a:rPr lang="en-US" sz="1000" dirty="0"/>
              <a:t> A. </a:t>
            </a:r>
            <a:r>
              <a:rPr lang="en-US" sz="1000" dirty="0" err="1"/>
              <a:t>Chro</a:t>
            </a:r>
            <a:r>
              <a:rPr lang="en-US" sz="1000" dirty="0"/>
              <a:t> </a:t>
            </a:r>
            <a:r>
              <a:rPr lang="en-US" sz="1000" dirty="0" err="1"/>
              <a:t>nic</a:t>
            </a:r>
            <a:r>
              <a:rPr lang="en-US" sz="1000" dirty="0"/>
              <a:t> Rhinosinusitis and Adenoid Hypertrophy in Children. American Journal of Otolaryngology. 2004;25(1):5-10. https://doi.org/10.1016/j.amjoto.2003.10.003</a:t>
            </a:r>
            <a:endParaRPr lang="ru-RU" sz="1000" dirty="0"/>
          </a:p>
        </p:txBody>
      </p:sp>
    </p:spTree>
    <p:extLst>
      <p:ext uri="{BB962C8B-B14F-4D97-AF65-F5344CB8AC3E}">
        <p14:creationId xmlns="" xmlns:p14="http://schemas.microsoft.com/office/powerpoint/2010/main" val="2710327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1C83BF6-E962-48A0-877F-01C187BC8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833" y="836712"/>
            <a:ext cx="7560333" cy="49108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AC36D46-4599-41A6-8EA8-E1247FC9631D}"/>
              </a:ext>
            </a:extLst>
          </p:cNvPr>
          <p:cNvSpPr/>
          <p:nvPr/>
        </p:nvSpPr>
        <p:spPr>
          <a:xfrm>
            <a:off x="0" y="623789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Русецкий</a:t>
            </a:r>
            <a:r>
              <a:rPr lang="ru-RU" sz="1100" dirty="0"/>
              <a:t> Ю.Ю., Седых Т.К., Чернышенко И.О., Смирнова В.А. Сравнительное бактериологическое исследование микрофлоры поверхности и </a:t>
            </a:r>
            <a:r>
              <a:rPr lang="ru-RU" sz="1100" dirty="0" err="1"/>
              <a:t>биоптатов</a:t>
            </a:r>
            <a:r>
              <a:rPr lang="ru-RU" sz="1100" dirty="0"/>
              <a:t> миндалин у детей с патологией </a:t>
            </a:r>
            <a:r>
              <a:rPr lang="ru-RU" sz="1100" dirty="0" err="1"/>
              <a:t>лимфоаденоидного</a:t>
            </a:r>
            <a:r>
              <a:rPr lang="ru-RU" sz="1100" dirty="0"/>
              <a:t> глоточного кольца. Педиатрия. Журнал им. Г.Н. Сперанского. 2012;91(2):52-56. 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3654321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826122-D791-4A1B-B9AE-73D6ABD1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/>
              <a:t>Аденоид и </a:t>
            </a:r>
            <a:r>
              <a:rPr lang="ru-RU" sz="3600" b="1" dirty="0" err="1"/>
              <a:t>риносинусит</a:t>
            </a:r>
            <a:r>
              <a:rPr lang="ru-RU" sz="3600" b="1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3245A9-B7E6-4974-AA2E-DD16CE51D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71967"/>
            <a:ext cx="5184576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Патогенетическая связь аденоида и РС доказана выявленными нарушениями </a:t>
            </a:r>
            <a:r>
              <a:rPr lang="ru-RU" dirty="0" err="1"/>
              <a:t>мукоцилиарного</a:t>
            </a:r>
            <a:r>
              <a:rPr lang="ru-RU" dirty="0"/>
              <a:t> транспорта у больных с гипертрофией глоточной миндалины</a:t>
            </a:r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15EF2CB-38ED-41F4-9D4D-02F925571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060" y="2081677"/>
            <a:ext cx="3350100" cy="269464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D6920C9-764E-4DCB-BA37-71DFE50AADB8}"/>
              </a:ext>
            </a:extLst>
          </p:cNvPr>
          <p:cNvSpPr/>
          <p:nvPr/>
        </p:nvSpPr>
        <p:spPr>
          <a:xfrm>
            <a:off x="23677" y="5589240"/>
            <a:ext cx="9120323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1.Волков А.Г., Лукашевич М.Г., Киселев В.В., </a:t>
            </a:r>
            <a:r>
              <a:rPr lang="ru-RU" sz="1050" dirty="0" err="1"/>
              <a:t>Кирий</a:t>
            </a:r>
            <a:r>
              <a:rPr lang="ru-RU" sz="1050" dirty="0"/>
              <a:t> Г.И. Исследование </a:t>
            </a:r>
            <a:r>
              <a:rPr lang="ru-RU" sz="1050" dirty="0" err="1"/>
              <a:t>мукоцилиарного</a:t>
            </a:r>
            <a:r>
              <a:rPr lang="ru-RU" sz="1050" dirty="0"/>
              <a:t> клиренса у детей с аденоидами. Российская ринология. 2007;2:107-108. </a:t>
            </a:r>
            <a:r>
              <a:rPr lang="en-US" sz="1050" dirty="0"/>
              <a:t>Volkov AG, Lukashevich MG, Kiselev VV, </a:t>
            </a:r>
            <a:r>
              <a:rPr lang="en-US" sz="1050" dirty="0" err="1"/>
              <a:t>Kiriĭ</a:t>
            </a:r>
            <a:r>
              <a:rPr lang="en-US" sz="1050" dirty="0"/>
              <a:t> GI. The study of </a:t>
            </a:r>
            <a:r>
              <a:rPr lang="en-US" sz="1050" dirty="0" err="1"/>
              <a:t>mucociliary</a:t>
            </a:r>
            <a:r>
              <a:rPr lang="en-US" sz="1050" dirty="0"/>
              <a:t> clearance in children with adenoids. </a:t>
            </a:r>
            <a:r>
              <a:rPr lang="en-US" sz="1050" dirty="0" err="1"/>
              <a:t>Rossiyskaya</a:t>
            </a:r>
            <a:r>
              <a:rPr lang="en-US" sz="1050" dirty="0"/>
              <a:t> </a:t>
            </a:r>
            <a:r>
              <a:rPr lang="en-US" sz="1050" dirty="0" err="1"/>
              <a:t>rinologiya</a:t>
            </a:r>
            <a:r>
              <a:rPr lang="en-US" sz="1050" dirty="0"/>
              <a:t>. 2007;2:107- 108. (In Russ.). </a:t>
            </a:r>
          </a:p>
          <a:p>
            <a:r>
              <a:rPr lang="en-US" sz="1050" dirty="0"/>
              <a:t>2. </a:t>
            </a:r>
            <a:r>
              <a:rPr lang="en-US" sz="1050" dirty="0" err="1"/>
              <a:t>Alekseenko</a:t>
            </a:r>
            <a:r>
              <a:rPr lang="en-US" sz="1050" dirty="0"/>
              <a:t> S, </a:t>
            </a:r>
            <a:r>
              <a:rPr lang="en-US" sz="1050" dirty="0" err="1"/>
              <a:t>Karpischenko</a:t>
            </a:r>
            <a:r>
              <a:rPr lang="en-US" sz="1050" dirty="0"/>
              <a:t> S, </a:t>
            </a:r>
            <a:r>
              <a:rPr lang="en-US" sz="1050" dirty="0" err="1"/>
              <a:t>Barashkova</a:t>
            </a:r>
            <a:r>
              <a:rPr lang="en-US" sz="1050" dirty="0"/>
              <a:t> S. Comparative analysis of </a:t>
            </a:r>
            <a:r>
              <a:rPr lang="en-US" sz="1050" dirty="0" err="1"/>
              <a:t>mucociliary</a:t>
            </a:r>
            <a:r>
              <a:rPr lang="en-US" sz="1050" dirty="0"/>
              <a:t> clearance and mucosal morphology using high-speed </a:t>
            </a:r>
            <a:r>
              <a:rPr lang="en-US" sz="1050" dirty="0" err="1"/>
              <a:t>videomicroscopy</a:t>
            </a:r>
            <a:r>
              <a:rPr lang="en-US" sz="1050" dirty="0"/>
              <a:t> in children with acute and chronic rhinosinusitis. American Journal of Rhinology and Allergy 2021;1945892420988804. https://doi.org/10.1177/1945892420988804</a:t>
            </a:r>
          </a:p>
          <a:p>
            <a:r>
              <a:rPr lang="en-US" sz="1050" dirty="0"/>
              <a:t>3. </a:t>
            </a:r>
            <a:r>
              <a:rPr lang="en-US" sz="1050" dirty="0" err="1"/>
              <a:t>Arnaoutakis</a:t>
            </a:r>
            <a:r>
              <a:rPr lang="en-US" sz="1050" dirty="0"/>
              <a:t> D, Collins WO. Correlation of </a:t>
            </a:r>
            <a:r>
              <a:rPr lang="en-US" sz="1050" dirty="0" err="1"/>
              <a:t>mucociliary</a:t>
            </a:r>
            <a:r>
              <a:rPr lang="en-US" sz="1050" dirty="0"/>
              <a:t> clearance and symptomatology before and after adenoidectomy in children. International Journal of Pediatric Otorhinolaryngology. 2011;75(10):1318-1321. https://doi.org/10.1016/j.ijporl.2011.07.024</a:t>
            </a:r>
          </a:p>
        </p:txBody>
      </p:sp>
    </p:spTree>
    <p:extLst>
      <p:ext uri="{BB962C8B-B14F-4D97-AF65-F5344CB8AC3E}">
        <p14:creationId xmlns="" xmlns:p14="http://schemas.microsoft.com/office/powerpoint/2010/main" val="747680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600" b="1" dirty="0"/>
              <a:t>Лечение</a:t>
            </a:r>
            <a:br>
              <a:rPr lang="ru-RU" altLang="ru-RU" sz="3600" b="1" dirty="0"/>
            </a:br>
            <a:r>
              <a:rPr lang="ru-RU" altLang="ru-RU" sz="2400" b="1" i="1" dirty="0"/>
              <a:t>хирургическое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72916"/>
            <a:ext cx="8832193" cy="396044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000" b="1" i="1" dirty="0"/>
              <a:t>Показания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среднетяжелые (индекс апноэ-</a:t>
            </a:r>
            <a:r>
              <a:rPr lang="ru-RU" sz="2000" dirty="0" err="1"/>
              <a:t>гипопноэ</a:t>
            </a:r>
            <a:r>
              <a:rPr lang="ru-RU" sz="2000" dirty="0"/>
              <a:t> от 5 до 15) и тяжелые формы (индекс апноэ- </a:t>
            </a:r>
            <a:r>
              <a:rPr lang="ru-RU" sz="2000" dirty="0" err="1"/>
              <a:t>гипопноэ</a:t>
            </a:r>
            <a:r>
              <a:rPr lang="ru-RU" sz="2000" dirty="0"/>
              <a:t> более 15) синдрома </a:t>
            </a:r>
            <a:r>
              <a:rPr lang="ru-RU" sz="2000" dirty="0" err="1"/>
              <a:t>обструктивного</a:t>
            </a:r>
            <a:r>
              <a:rPr lang="ru-RU" sz="2000" dirty="0"/>
              <a:t> апноэ сна (степень тяжести СОАС оценивается </a:t>
            </a:r>
            <a:r>
              <a:rPr lang="ru-RU" sz="2000" dirty="0" err="1"/>
              <a:t>сомнологом</a:t>
            </a:r>
            <a:r>
              <a:rPr lang="ru-RU" sz="2000" dirty="0"/>
              <a:t> на основании результатов </a:t>
            </a:r>
            <a:r>
              <a:rPr lang="ru-RU" sz="2000" dirty="0" err="1"/>
              <a:t>полисомнографии</a:t>
            </a:r>
            <a:r>
              <a:rPr lang="ru-RU" sz="2000" dirty="0"/>
              <a:t> и должно быть отражено в заключении)</a:t>
            </a:r>
          </a:p>
          <a:p>
            <a:pPr marL="0" indent="0">
              <a:buNone/>
              <a:defRPr/>
            </a:pPr>
            <a:endParaRPr lang="ru-RU" sz="2000" i="1" dirty="0"/>
          </a:p>
          <a:p>
            <a:pPr marL="0" indent="0">
              <a:buNone/>
              <a:defRPr/>
            </a:pPr>
            <a:r>
              <a:rPr lang="ru-RU" sz="2000" i="1" dirty="0"/>
              <a:t>при невозможности консультации и проведения объективной диагностики у </a:t>
            </a:r>
            <a:r>
              <a:rPr lang="ru-RU" sz="2000" i="1" dirty="0" err="1"/>
              <a:t>сомнолога</a:t>
            </a:r>
            <a:r>
              <a:rPr lang="ru-RU" sz="2000" i="1" dirty="0"/>
              <a:t> обоснованием к проведению </a:t>
            </a:r>
            <a:r>
              <a:rPr lang="ru-RU" sz="2000" i="1" dirty="0" err="1"/>
              <a:t>аденотомии</a:t>
            </a:r>
            <a:r>
              <a:rPr lang="ru-RU" sz="2000" i="1" dirty="0"/>
              <a:t>  является наличие анамнестических и клинических признаков часто повторяющихся или регулярных эпизодов </a:t>
            </a:r>
            <a:r>
              <a:rPr lang="ru-RU" sz="2000" i="1" dirty="0" err="1"/>
              <a:t>обструктивных</a:t>
            </a:r>
            <a:r>
              <a:rPr lang="ru-RU" sz="2000" i="1" dirty="0"/>
              <a:t> нарушений сна (храп,  дневная сонливость и вялость ребенка)</a:t>
            </a:r>
          </a:p>
          <a:p>
            <a:pPr marL="0" indent="0">
              <a:buNone/>
              <a:defRPr/>
            </a:pPr>
            <a:r>
              <a:rPr lang="ru-RU" sz="2000" dirty="0"/>
              <a:t> 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571"/>
          <a:stretch/>
        </p:blipFill>
        <p:spPr bwMode="auto">
          <a:xfrm>
            <a:off x="6228184" y="265510"/>
            <a:ext cx="2711513" cy="23042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70544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4662" y="332656"/>
            <a:ext cx="5400600" cy="1143000"/>
          </a:xfrm>
        </p:spPr>
        <p:txBody>
          <a:bodyPr>
            <a:noAutofit/>
          </a:bodyPr>
          <a:lstStyle/>
          <a:p>
            <a:r>
              <a:rPr lang="ru-RU" altLang="ru-RU" sz="3600" b="1" dirty="0"/>
              <a:t>Лечение</a:t>
            </a:r>
            <a:br>
              <a:rPr lang="ru-RU" altLang="ru-RU" sz="3600" b="1" dirty="0"/>
            </a:br>
            <a:r>
              <a:rPr lang="ru-RU" altLang="ru-RU" sz="2400" b="1" i="1" dirty="0"/>
              <a:t>хирургическое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748464" cy="4525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000" b="1" i="1" dirty="0"/>
              <a:t>Показания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 err="1"/>
              <a:t>персистирующее</a:t>
            </a:r>
            <a:r>
              <a:rPr lang="ru-RU" sz="2000" dirty="0"/>
              <a:t> течение </a:t>
            </a:r>
            <a:r>
              <a:rPr lang="ru-RU" sz="2000" b="1" i="1" dirty="0"/>
              <a:t>экссудативного среднего отита </a:t>
            </a:r>
            <a:r>
              <a:rPr lang="ru-RU" sz="2000" dirty="0"/>
              <a:t>(отсутствие разрешения симптомов заболевания в течение 3 месяцев), не поддающегося консервативному лечению и подтвержденного данными </a:t>
            </a:r>
            <a:r>
              <a:rPr lang="ru-RU" sz="2000" dirty="0" err="1"/>
              <a:t>тимпанометрии</a:t>
            </a:r>
            <a:r>
              <a:rPr lang="ru-RU" sz="2000" dirty="0"/>
              <a:t>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рецидивирующее течение (3 и более эпизодов за последние 6 месяцев или 4 и более за последние 12 месяцев) </a:t>
            </a:r>
            <a:r>
              <a:rPr lang="ru-RU" sz="2000" b="1" i="1" dirty="0"/>
              <a:t>острых средних отитов  </a:t>
            </a:r>
            <a:r>
              <a:rPr lang="ru-RU" sz="2000" b="1" dirty="0"/>
              <a:t>и/или </a:t>
            </a:r>
            <a:r>
              <a:rPr lang="ru-RU" sz="2000" b="1" i="1" dirty="0"/>
              <a:t>острых синуситов </a:t>
            </a:r>
            <a:r>
              <a:rPr lang="ru-RU" sz="2000" dirty="0"/>
              <a:t>при исключении других причин (в первую очередь иммунодефицитов) и неэффективности медикаментозной профилактики;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b="1" i="1" dirty="0"/>
              <a:t>Хронический синусит</a:t>
            </a:r>
            <a:r>
              <a:rPr lang="ru-RU" sz="2000" b="1" dirty="0"/>
              <a:t>, </a:t>
            </a:r>
            <a:r>
              <a:rPr lang="ru-RU" sz="2000" dirty="0"/>
              <a:t>сопровождающийся выраженными клиническими проявлениями и/или частыми обострениями со значительным снижением качества жизни ребенка при неэффективности 1-2 курсов консервативного лечения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B2D323F-534D-4A16-A1CB-06EEBD7AB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675"/>
          <a:stretch/>
        </p:blipFill>
        <p:spPr>
          <a:xfrm>
            <a:off x="6156176" y="12420"/>
            <a:ext cx="2843808" cy="226116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185587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70194"/>
            <a:ext cx="8229600" cy="1142582"/>
          </a:xfrm>
        </p:spPr>
        <p:txBody>
          <a:bodyPr>
            <a:normAutofit/>
          </a:bodyPr>
          <a:lstStyle/>
          <a:p>
            <a:r>
              <a:rPr lang="ru-RU" altLang="ru-RU" sz="3600" b="1" dirty="0"/>
              <a:t>Лечение</a:t>
            </a:r>
            <a:r>
              <a:rPr lang="ru-RU" altLang="ru-RU" sz="2700" b="1" dirty="0"/>
              <a:t/>
            </a:r>
            <a:br>
              <a:rPr lang="ru-RU" altLang="ru-RU" sz="2700" b="1" dirty="0"/>
            </a:br>
            <a:r>
              <a:rPr lang="ru-RU" altLang="ru-RU" sz="1800" b="1" i="1" dirty="0"/>
              <a:t>хирургическое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13" y="1646634"/>
            <a:ext cx="9086850" cy="521136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ru-RU" sz="2000" b="1" i="1" dirty="0"/>
          </a:p>
          <a:p>
            <a:pPr marL="0" indent="0">
              <a:buNone/>
              <a:defRPr/>
            </a:pPr>
            <a:endParaRPr lang="ru-RU" sz="2000" b="1" i="1" dirty="0"/>
          </a:p>
          <a:p>
            <a:pPr marL="0" indent="0">
              <a:buNone/>
              <a:defRPr/>
            </a:pPr>
            <a:r>
              <a:rPr lang="ru-RU" sz="2000" b="1" i="1" dirty="0"/>
              <a:t>Показания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b="1" i="1" dirty="0"/>
              <a:t>стойкое затруднение носового дыхания </a:t>
            </a:r>
            <a:r>
              <a:rPr lang="ru-RU" sz="2000" dirty="0"/>
              <a:t>(при отсутствии других причин назальной обструкции) сопровождающееся снижением качества жизни ребенка (нарушение сна или учебной деятельности у подростков), или приводящее к деформации лицевого скелета (по данным </a:t>
            </a:r>
            <a:r>
              <a:rPr lang="ru-RU" sz="2000" dirty="0" err="1"/>
              <a:t>цефалометрического</a:t>
            </a:r>
            <a:r>
              <a:rPr lang="ru-RU" sz="2000" dirty="0"/>
              <a:t> исследования и заключения врача-</a:t>
            </a:r>
            <a:r>
              <a:rPr lang="ru-RU" sz="2000" dirty="0" err="1"/>
              <a:t>ортодонта</a:t>
            </a:r>
            <a:r>
              <a:rPr lang="ru-RU" sz="2000" dirty="0"/>
              <a:t> или врача- челюстно-лицевого хирурга)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 </a:t>
            </a:r>
            <a:r>
              <a:rPr lang="ru-RU" sz="2000" b="1" i="1" dirty="0"/>
              <a:t>заключение специалистов </a:t>
            </a:r>
            <a:r>
              <a:rPr lang="ru-RU" sz="2000" dirty="0"/>
              <a:t>о необходимости проведения </a:t>
            </a:r>
            <a:r>
              <a:rPr lang="ru-RU" sz="2000" dirty="0" err="1"/>
              <a:t>аденотомии</a:t>
            </a:r>
            <a:r>
              <a:rPr lang="ru-RU" sz="2000" dirty="0"/>
              <a:t>, как этапа лечения сопутствующей патологии (например, заключение кардиохирургов о необходимости проведения </a:t>
            </a:r>
            <a:r>
              <a:rPr lang="ru-RU" sz="2000" dirty="0" err="1"/>
              <a:t>аденотомии</a:t>
            </a:r>
            <a:r>
              <a:rPr lang="ru-RU" sz="2000" dirty="0"/>
              <a:t> как этапа подготовки пациента к проведению кардиохирургического вмешательства)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sz="15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249792" cy="17281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50945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600" b="1" dirty="0"/>
              <a:t>Лечение</a:t>
            </a:r>
            <a:br>
              <a:rPr lang="ru-RU" altLang="ru-RU" sz="3600" b="1" dirty="0"/>
            </a:br>
            <a:r>
              <a:rPr lang="ru-RU" altLang="ru-RU" sz="2000" b="1" i="1" dirty="0"/>
              <a:t>хирургическое </a:t>
            </a:r>
            <a:endParaRPr lang="ru-RU" altLang="ru-RU" sz="2000" dirty="0"/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395536" y="1731764"/>
            <a:ext cx="8445624" cy="339447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100" dirty="0" err="1"/>
              <a:t>Аденотомия</a:t>
            </a:r>
            <a:r>
              <a:rPr lang="ru-RU" altLang="ru-RU" sz="2100" dirty="0"/>
              <a:t> у детей должна проводиться под общим обезболиванием и обязательным визуальным контролем операционного поля с последующим наблюдением в раннем послеоперационном периоде в условиях оториноларингологического отделения стационара</a:t>
            </a:r>
          </a:p>
          <a:p>
            <a:pPr marL="0" indent="0">
              <a:buNone/>
            </a:pPr>
            <a:endParaRPr lang="ru-RU" altLang="ru-RU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29639"/>
            <a:ext cx="3107382" cy="23373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54" t="7981" r="26477" b="5108"/>
          <a:stretch/>
        </p:blipFill>
        <p:spPr bwMode="auto">
          <a:xfrm>
            <a:off x="5293763" y="4111604"/>
            <a:ext cx="2702510" cy="21359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9517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886700" cy="99417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600" b="1" dirty="0"/>
              <a:t>осложнения </a:t>
            </a:r>
            <a:r>
              <a:rPr lang="ru-RU" altLang="ru-RU" sz="3600" b="1" dirty="0" err="1"/>
              <a:t>аденотомии</a:t>
            </a:r>
            <a:endParaRPr lang="ru-RU" altLang="ru-RU" sz="3600" b="1" dirty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784"/>
            <a:ext cx="9144000" cy="5373216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7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400" dirty="0" err="1"/>
              <a:t>Интра</a:t>
            </a:r>
            <a:r>
              <a:rPr lang="ru-RU" sz="3400" dirty="0"/>
              <a:t>- и пост операционные кровотечения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3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dirty="0"/>
              <a:t>Внутричерепные  менингит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dirty="0"/>
              <a:t>                         </a:t>
            </a:r>
            <a:r>
              <a:rPr lang="ru-RU" altLang="ru-RU" sz="3400" i="1" dirty="0"/>
              <a:t>абсцесс мозжечка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i="1" dirty="0"/>
              <a:t>                         тромбозы синусов (кавернозного, </a:t>
            </a:r>
            <a:r>
              <a:rPr lang="ru-RU" altLang="ru-RU" sz="3400" i="1" dirty="0" err="1"/>
              <a:t>поперечного,сигмовидного</a:t>
            </a:r>
            <a:r>
              <a:rPr lang="ru-RU" altLang="ru-RU" sz="3400" i="1" dirty="0"/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i="1" dirty="0"/>
              <a:t>                         гематома головного мозга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dirty="0"/>
              <a:t>Бактериальные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i="1" dirty="0"/>
              <a:t>                         пневмония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i="1" dirty="0"/>
              <a:t>                         абсцесс лёгкого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i="1" dirty="0"/>
              <a:t>                         некроз заднего </a:t>
            </a:r>
            <a:r>
              <a:rPr lang="ru-RU" altLang="ru-RU" sz="3400" i="1" dirty="0" err="1"/>
              <a:t>фаренгеального</a:t>
            </a:r>
            <a:r>
              <a:rPr lang="ru-RU" altLang="ru-RU" sz="3400" i="1" dirty="0"/>
              <a:t> пространства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i="1" dirty="0"/>
              <a:t>                         </a:t>
            </a:r>
            <a:r>
              <a:rPr lang="ru-RU" altLang="ru-RU" sz="3400" i="1" dirty="0" err="1"/>
              <a:t>паратонзиллярный</a:t>
            </a:r>
            <a:r>
              <a:rPr lang="ru-RU" altLang="ru-RU" sz="3400" i="1" dirty="0"/>
              <a:t> абсцесс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i="1" dirty="0"/>
              <a:t>                         ангина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i="1" dirty="0"/>
              <a:t>                         регионарный лимфаденит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400" i="1" dirty="0"/>
              <a:t>                         острый средний отит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3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800" dirty="0"/>
          </a:p>
          <a:p>
            <a:pPr>
              <a:lnSpc>
                <a:spcPct val="90000"/>
              </a:lnSpc>
              <a:buFont typeface="Wingdings" pitchFamily="2" charset="2"/>
              <a:buAutoNum type="arabicPeriod"/>
              <a:defRPr/>
            </a:pPr>
            <a:endParaRPr lang="ru-RU" sz="135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500" dirty="0">
                <a:solidFill>
                  <a:srgbClr val="FFFA1F"/>
                </a:solidFill>
              </a:rPr>
              <a:t>                                 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2286000" y="2811067"/>
            <a:ext cx="457200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350"/>
              <a:t> </a:t>
            </a:r>
            <a:endParaRPr lang="ru-RU" sz="1350">
              <a:solidFill>
                <a:srgbClr val="FFFA1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350">
                <a:solidFill>
                  <a:srgbClr val="FFFA1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</a:t>
            </a:r>
          </a:p>
          <a:p>
            <a:pPr>
              <a:defRPr/>
            </a:pPr>
            <a:endParaRPr lang="ru-RU" sz="1350">
              <a:solidFill>
                <a:srgbClr val="FFFA1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2100">
              <a:solidFill>
                <a:srgbClr val="FFFA1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2286000" y="2811067"/>
            <a:ext cx="457200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350"/>
              <a:t> </a:t>
            </a:r>
            <a:endParaRPr lang="ru-RU" sz="1350">
              <a:solidFill>
                <a:srgbClr val="FFFA1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350">
                <a:solidFill>
                  <a:srgbClr val="FFFA1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</a:t>
            </a:r>
          </a:p>
          <a:p>
            <a:pPr>
              <a:defRPr/>
            </a:pPr>
            <a:endParaRPr lang="ru-RU" sz="1350">
              <a:solidFill>
                <a:srgbClr val="FFFA1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2100">
              <a:solidFill>
                <a:srgbClr val="FFFA1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273241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886700" cy="994172"/>
          </a:xfrm>
        </p:spPr>
        <p:txBody>
          <a:bodyPr>
            <a:normAutofit/>
          </a:bodyPr>
          <a:lstStyle/>
          <a:p>
            <a:r>
              <a:rPr lang="ru-RU" altLang="ru-RU" sz="3600" b="1" dirty="0"/>
              <a:t>осложнения </a:t>
            </a:r>
            <a:r>
              <a:rPr lang="ru-RU" altLang="ru-RU" sz="3600" b="1" dirty="0" err="1"/>
              <a:t>аденотомии</a:t>
            </a:r>
            <a:endParaRPr lang="ru-RU" altLang="ru-RU" sz="3600" b="1" i="1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54820"/>
            <a:ext cx="9144000" cy="570257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000" dirty="0"/>
              <a:t>повреждения шейного отдела позвоночника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dirty="0"/>
              <a:t>                    </a:t>
            </a:r>
            <a:r>
              <a:rPr lang="ru-RU" altLang="ru-RU" sz="2000" i="1" dirty="0"/>
              <a:t>синдром </a:t>
            </a:r>
            <a:r>
              <a:rPr lang="ru-RU" altLang="ru-RU" sz="2000" i="1" dirty="0" err="1"/>
              <a:t>Гризеля</a:t>
            </a:r>
            <a:endParaRPr lang="ru-RU" altLang="ru-RU" sz="2000" i="1" dirty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i="1" dirty="0"/>
              <a:t>                    остеомиелит шейного отдела позвоночника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i="1" dirty="0"/>
              <a:t>                    </a:t>
            </a:r>
            <a:r>
              <a:rPr lang="ru-RU" altLang="ru-RU" sz="2000" i="1" dirty="0" err="1"/>
              <a:t>сублюксация</a:t>
            </a:r>
            <a:r>
              <a:rPr lang="ru-RU" altLang="ru-RU" sz="2000" i="1" dirty="0"/>
              <a:t> </a:t>
            </a:r>
            <a:r>
              <a:rPr lang="ru-RU" altLang="ru-RU" sz="2000" i="1" dirty="0" err="1"/>
              <a:t>атлантоокципитального</a:t>
            </a:r>
            <a:r>
              <a:rPr lang="ru-RU" altLang="ru-RU" sz="2000" i="1" dirty="0"/>
              <a:t> сочленения  компрессия спинного     мозга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dirty="0"/>
              <a:t>прочие травмы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dirty="0"/>
              <a:t>                 </a:t>
            </a:r>
            <a:r>
              <a:rPr lang="ru-RU" altLang="ru-RU" sz="2000" i="1" dirty="0"/>
              <a:t>ранение наружной сонной артерии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i="1" dirty="0"/>
              <a:t>                 трещина нижней челюсти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i="1" dirty="0"/>
              <a:t>                 ранение нёбного язычка, нижней губы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i="1" dirty="0"/>
              <a:t>                 эмфизема средостения, лица и шеи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dirty="0"/>
              <a:t>ятрогенные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dirty="0"/>
              <a:t>                 </a:t>
            </a:r>
            <a:r>
              <a:rPr lang="ru-RU" altLang="ru-RU" sz="2000" i="1" dirty="0"/>
              <a:t>облом кольца </a:t>
            </a:r>
            <a:r>
              <a:rPr lang="ru-RU" altLang="ru-RU" sz="2000" i="1" dirty="0" err="1"/>
              <a:t>аденотома</a:t>
            </a:r>
            <a:r>
              <a:rPr lang="ru-RU" altLang="ru-RU" sz="2000" i="1" dirty="0"/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i="1" dirty="0"/>
              <a:t>                 парезы мягкого нёба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i="1" dirty="0"/>
              <a:t>                 рубцовые, спаечные процессы в носоглотке, ведущие к стенозу носоглотки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1500" dirty="0"/>
          </a:p>
          <a:p>
            <a:pPr eaLnBrk="1" hangingPunct="1">
              <a:buFont typeface="Wingdings" pitchFamily="2" charset="2"/>
              <a:buNone/>
            </a:pPr>
            <a:endParaRPr lang="ru-RU" altLang="ru-RU" sz="1500" dirty="0"/>
          </a:p>
          <a:p>
            <a:pPr eaLnBrk="1" hangingPunct="1">
              <a:buFont typeface="Wingdings" pitchFamily="2" charset="2"/>
              <a:buNone/>
            </a:pPr>
            <a:endParaRPr lang="ru-RU" altLang="ru-RU" sz="1500" dirty="0">
              <a:solidFill>
                <a:srgbClr val="FFFA1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465079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2547B9-5C89-461F-BDAA-1D2DFB83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738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/>
              <a:t>Функции лимфоидной ткани глотки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A7C4E67-4205-434A-A3F7-65E0A4313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39" y="1797248"/>
            <a:ext cx="8858774" cy="3263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err="1"/>
              <a:t>лимфопоэз</a:t>
            </a:r>
            <a:endParaRPr lang="ru-RU" sz="2400" dirty="0"/>
          </a:p>
          <a:p>
            <a:pPr>
              <a:buFont typeface="Wingdings" panose="05000000000000000000" pitchFamily="2" charset="2"/>
              <a:buChar char="ü"/>
            </a:pPr>
            <a:endParaRPr lang="ru-RU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образование антител и секреторных иммуноглобулинов (</a:t>
            </a:r>
            <a:r>
              <a:rPr lang="ru-RU" sz="2400" dirty="0" err="1"/>
              <a:t>Ig</a:t>
            </a:r>
            <a:r>
              <a:rPr lang="ru-RU" sz="2400" dirty="0"/>
              <a:t>), регуляция процессов миграции фагоцитов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экзоцитоз и фагоцитоз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выработка </a:t>
            </a:r>
            <a:r>
              <a:rPr lang="ru-RU" sz="2400" dirty="0" err="1"/>
              <a:t>дефензинов</a:t>
            </a:r>
            <a:r>
              <a:rPr lang="ru-RU" sz="2400" dirty="0"/>
              <a:t>, </a:t>
            </a:r>
            <a:r>
              <a:rPr lang="ru-RU" sz="2400" dirty="0" err="1"/>
              <a:t>лактоферина</a:t>
            </a:r>
            <a:r>
              <a:rPr lang="ru-RU" sz="2400" dirty="0"/>
              <a:t>, протеолитических ферментов, лизоцима и т.п. </a:t>
            </a:r>
          </a:p>
        </p:txBody>
      </p:sp>
    </p:spTree>
    <p:extLst>
      <p:ext uri="{BB962C8B-B14F-4D97-AF65-F5344CB8AC3E}">
        <p14:creationId xmlns="" xmlns:p14="http://schemas.microsoft.com/office/powerpoint/2010/main" val="2797199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885A0F-CC51-40B7-8F69-B7FC9791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883" y="1700808"/>
            <a:ext cx="4794309" cy="305762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err="1"/>
              <a:t>аденоидэктомия</a:t>
            </a:r>
            <a:r>
              <a:rPr lang="ru-RU" b="1" dirty="0"/>
              <a:t> не принесла заметной пользы большинству детей с АГ и АР </a:t>
            </a:r>
          </a:p>
          <a:p>
            <a:pPr marL="0" indent="0">
              <a:buNone/>
            </a:pPr>
            <a:r>
              <a:rPr lang="ru-RU" dirty="0"/>
              <a:t>В исследовании, основанном на анализе данных поиска за 9 лет, не смогли обнаружить статистически значимых различий между объемами поиска по АГ и АР, что не подтверждало, что АР является одним из факторов риска АГ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9941294-0C11-49B0-89B1-11CAEF6E406C}"/>
              </a:ext>
            </a:extLst>
          </p:cNvPr>
          <p:cNvSpPr/>
          <p:nvPr/>
        </p:nvSpPr>
        <p:spPr>
          <a:xfrm>
            <a:off x="390089" y="5516002"/>
            <a:ext cx="88084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/>
              <a:t>1. </a:t>
            </a:r>
            <a:r>
              <a:rPr lang="en-US" sz="900" dirty="0" err="1"/>
              <a:t>Colavita</a:t>
            </a:r>
            <a:r>
              <a:rPr lang="en-US" sz="900" dirty="0"/>
              <a:t> L, </a:t>
            </a:r>
            <a:r>
              <a:rPr lang="en-US" sz="900" dirty="0" err="1"/>
              <a:t>Miraglia</a:t>
            </a:r>
            <a:r>
              <a:rPr lang="en-US" sz="900" dirty="0"/>
              <a:t> Del Giudice M, </a:t>
            </a:r>
            <a:r>
              <a:rPr lang="en-US" sz="900" dirty="0" err="1"/>
              <a:t>Stroscio</a:t>
            </a:r>
            <a:r>
              <a:rPr lang="en-US" sz="900" dirty="0"/>
              <a:t> G, </a:t>
            </a:r>
            <a:r>
              <a:rPr lang="en-US" sz="900" dirty="0" err="1"/>
              <a:t>Visalli</a:t>
            </a:r>
            <a:r>
              <a:rPr lang="en-US" sz="900" dirty="0"/>
              <a:t> C, Alterio T, </a:t>
            </a:r>
            <a:r>
              <a:rPr lang="en-US" sz="900" dirty="0" err="1"/>
              <a:t>Pidone</a:t>
            </a:r>
            <a:r>
              <a:rPr lang="en-US" sz="900" dirty="0"/>
              <a:t> C, </a:t>
            </a:r>
            <a:r>
              <a:rPr lang="en-US" sz="900" dirty="0" err="1"/>
              <a:t>Pizzino</a:t>
            </a:r>
            <a:r>
              <a:rPr lang="en-US" sz="900" dirty="0"/>
              <a:t> MR, Arrigo T, </a:t>
            </a:r>
            <a:r>
              <a:rPr lang="en-US" sz="900" dirty="0" err="1"/>
              <a:t>Chimenz</a:t>
            </a:r>
            <a:r>
              <a:rPr lang="en-US" sz="900" dirty="0"/>
              <a:t> R, </a:t>
            </a:r>
            <a:r>
              <a:rPr lang="en-US" sz="900" dirty="0" err="1"/>
              <a:t>Salpietro</a:t>
            </a:r>
            <a:r>
              <a:rPr lang="en-US" sz="900" dirty="0"/>
              <a:t> C, </a:t>
            </a:r>
            <a:r>
              <a:rPr lang="en-US" sz="900" dirty="0" err="1"/>
              <a:t>Cuppari</a:t>
            </a:r>
            <a:r>
              <a:rPr lang="en-US" sz="900" dirty="0"/>
              <a:t> C. Allergic rhinitis and adenoid hypertrophy in children: is adenoidectomy always really useful? J Biol </a:t>
            </a:r>
            <a:r>
              <a:rPr lang="en-US" sz="900" dirty="0" err="1"/>
              <a:t>Regul</a:t>
            </a:r>
            <a:r>
              <a:rPr lang="en-US" sz="900" dirty="0"/>
              <a:t> </a:t>
            </a:r>
            <a:r>
              <a:rPr lang="en-US" sz="900" dirty="0" err="1"/>
              <a:t>Homeost</a:t>
            </a:r>
            <a:r>
              <a:rPr lang="en-US" sz="900" dirty="0"/>
              <a:t> Agents. 2015;29(2 Suppl 1):58–63. [PubMed] [Google Scholar]</a:t>
            </a:r>
          </a:p>
          <a:p>
            <a:pPr algn="r"/>
            <a:r>
              <a:rPr lang="ru-RU" sz="900" dirty="0"/>
              <a:t>2. </a:t>
            </a:r>
            <a:r>
              <a:rPr lang="en-US" sz="900" dirty="0"/>
              <a:t>Lou Z. Adenoid hypertrophy in children and allergic rhinitis. Eur Arch </a:t>
            </a:r>
            <a:r>
              <a:rPr lang="en-US" sz="900" dirty="0" err="1"/>
              <a:t>Otorhinolaryngol</a:t>
            </a:r>
            <a:r>
              <a:rPr lang="en-US" sz="900" dirty="0"/>
              <a:t>. 2018;275(3):831–832. </a:t>
            </a:r>
            <a:r>
              <a:rPr lang="en-US" sz="900" dirty="0" err="1"/>
              <a:t>doi</a:t>
            </a:r>
            <a:r>
              <a:rPr lang="en-US" sz="900" dirty="0"/>
              <a:t>: 10.1007/s00405-017-4737-y. [PubMed] [</a:t>
            </a:r>
            <a:r>
              <a:rPr lang="en-US" sz="900" dirty="0" err="1"/>
              <a:t>CrossRef</a:t>
            </a:r>
            <a:r>
              <a:rPr lang="en-US" sz="900" dirty="0"/>
              <a:t>] [Google Scholar]</a:t>
            </a:r>
            <a:endParaRPr lang="ru-RU" sz="9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1A2B9F5-9B8F-4DE0-BA9B-AC2E3D13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3" t="13403" r="37385" b="47401"/>
          <a:stretch/>
        </p:blipFill>
        <p:spPr>
          <a:xfrm>
            <a:off x="333462" y="260648"/>
            <a:ext cx="3630336" cy="2016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86DB800-E426-42E6-AED7-3A8F64C83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9" t="8929" r="38211" b="70765"/>
          <a:stretch/>
        </p:blipFill>
        <p:spPr>
          <a:xfrm>
            <a:off x="167139" y="4236216"/>
            <a:ext cx="3850548" cy="1044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92259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23528" y="54887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/>
              <a:t>Лечение</a:t>
            </a:r>
            <a:r>
              <a:rPr lang="ru-RU" altLang="ru-RU" sz="2700" b="1" dirty="0"/>
              <a:t/>
            </a:r>
            <a:br>
              <a:rPr lang="ru-RU" altLang="ru-RU" sz="2700" b="1" dirty="0"/>
            </a:br>
            <a:r>
              <a:rPr lang="ru-RU" altLang="ru-RU" sz="2000" b="1" i="1" dirty="0"/>
              <a:t>консервативное</a:t>
            </a:r>
            <a:r>
              <a:rPr lang="ru-RU" altLang="ru-RU" sz="5400" b="1" dirty="0"/>
              <a:t/>
            </a:r>
            <a:br>
              <a:rPr lang="ru-RU" altLang="ru-RU" sz="5400" b="1" dirty="0"/>
            </a:br>
            <a:endParaRPr lang="ru-RU" altLang="ru-RU" dirty="0"/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107726" y="1628800"/>
            <a:ext cx="8928547" cy="460851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altLang="ru-RU" sz="2400" b="1" i="1" dirty="0"/>
              <a:t>Показания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400" dirty="0"/>
              <a:t>продуктивный кашель (как следствие </a:t>
            </a:r>
            <a:r>
              <a:rPr lang="ru-RU" altLang="ru-RU" sz="2400" dirty="0" err="1"/>
              <a:t>постназального</a:t>
            </a:r>
            <a:r>
              <a:rPr lang="ru-RU" altLang="ru-RU" sz="2400" dirty="0"/>
              <a:t> затека)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400" dirty="0"/>
              <a:t> выделения из носа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400" dirty="0"/>
              <a:t>периодическое затруднение носового дыхания. </a:t>
            </a:r>
          </a:p>
          <a:p>
            <a:pPr marL="0" indent="0">
              <a:buNone/>
              <a:defRPr/>
            </a:pPr>
            <a:endParaRPr lang="ru-RU" altLang="ru-RU" sz="2400" dirty="0"/>
          </a:p>
          <a:p>
            <a:pPr marL="0" indent="0" algn="ctr">
              <a:buNone/>
              <a:defRPr/>
            </a:pPr>
            <a:r>
              <a:rPr lang="ru-RU" altLang="ru-RU" sz="2400" i="1" dirty="0"/>
              <a:t>При отсутствии значимого </a:t>
            </a:r>
            <a:r>
              <a:rPr lang="ru-RU" altLang="ru-RU" sz="2400" b="1" i="1" dirty="0"/>
              <a:t>влияния симптомов на качество жизни ребенка </a:t>
            </a:r>
            <a:r>
              <a:rPr lang="ru-RU" altLang="ru-RU" sz="2400" i="1" dirty="0"/>
              <a:t>(нарушение сна, приема пищи и повседневной активности ребенка) и других сопряженных осложнений (средние отиты) у детей младше 7-9 лет данное состояние не расценивается как патология, а </a:t>
            </a:r>
            <a:r>
              <a:rPr lang="ru-RU" altLang="ru-RU" sz="2400" b="1" i="1" dirty="0"/>
              <a:t>ведение пациента ограничивается динамическим наблюдением</a:t>
            </a:r>
            <a:r>
              <a:rPr lang="ru-RU" altLang="ru-RU" sz="2400" i="1" dirty="0"/>
              <a:t>.</a:t>
            </a:r>
          </a:p>
          <a:p>
            <a:pPr marL="0" indent="0">
              <a:buNone/>
              <a:defRPr/>
            </a:pPr>
            <a:endParaRPr lang="ru-RU" alt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3364154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57250"/>
          </a:xfrm>
        </p:spPr>
        <p:txBody>
          <a:bodyPr>
            <a:noAutofit/>
          </a:bodyPr>
          <a:lstStyle/>
          <a:p>
            <a:r>
              <a:rPr lang="ru-RU" altLang="ru-RU" sz="3600" b="1" dirty="0"/>
              <a:t>Лечение</a:t>
            </a:r>
            <a:br>
              <a:rPr lang="ru-RU" altLang="ru-RU" sz="3600" b="1" dirty="0"/>
            </a:br>
            <a:r>
              <a:rPr lang="ru-RU" altLang="ru-RU" sz="1800" b="1" i="1" dirty="0"/>
              <a:t>консервативное</a:t>
            </a:r>
            <a:r>
              <a:rPr lang="ru-RU" altLang="ru-RU" sz="3600" b="1" dirty="0"/>
              <a:t/>
            </a:r>
            <a:br>
              <a:rPr lang="ru-RU" altLang="ru-RU" sz="3600" b="1" dirty="0"/>
            </a:br>
            <a:endParaRPr lang="ru-RU" alt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6" y="1196752"/>
            <a:ext cx="8785225" cy="554461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b="1" i="1" dirty="0"/>
              <a:t>орошение полости носа изотоническими или гипертоническими солевыми растворами </a:t>
            </a:r>
            <a:r>
              <a:rPr lang="ru-RU" sz="2000" dirty="0"/>
              <a:t>(концентрация солей 1,5-3%) на основе морской воды позволяет оптимизировать процедуру туалета полости носа, уменьшая выраженность назальных симптомов и создавая оптимальные условия для последующего местного применения лекарственных препаратов, содержащих активное действующее вещество (например, антибактериальных препаратов).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b="1" i="1" dirty="0"/>
              <a:t>топическая антибактериальная терапия </a:t>
            </a:r>
            <a:r>
              <a:rPr lang="ru-RU" sz="2000" dirty="0"/>
              <a:t>при клиническими признаками </a:t>
            </a:r>
            <a:r>
              <a:rPr lang="ru-RU" sz="2000" dirty="0" err="1"/>
              <a:t>аденоидита</a:t>
            </a:r>
            <a:r>
              <a:rPr lang="ru-RU" sz="2000" dirty="0"/>
              <a:t> по специальным показаниям с целью подавления условно-патогенной бактериальной микрофлоры носоглотки</a:t>
            </a:r>
          </a:p>
          <a:p>
            <a:pPr marL="0" indent="0">
              <a:buNone/>
              <a:defRPr/>
            </a:pPr>
            <a:endParaRPr lang="ru-RU" sz="2000" dirty="0"/>
          </a:p>
          <a:p>
            <a:pPr marL="0" indent="0">
              <a:buNone/>
              <a:defRPr/>
            </a:pPr>
            <a:endParaRPr lang="ru-RU" sz="1500" dirty="0"/>
          </a:p>
          <a:p>
            <a:pPr marL="0" indent="0">
              <a:buNone/>
              <a:defRPr/>
            </a:pPr>
            <a:endParaRPr lang="ru-RU" sz="1500" dirty="0"/>
          </a:p>
          <a:p>
            <a:pPr marL="0" indent="0" algn="r">
              <a:buNone/>
              <a:defRPr/>
            </a:pPr>
            <a:r>
              <a:rPr lang="ru-RU" sz="675" dirty="0"/>
              <a:t> </a:t>
            </a:r>
            <a:r>
              <a:rPr lang="en-US" sz="675" dirty="0"/>
              <a:t>Harvey R., </a:t>
            </a:r>
            <a:r>
              <a:rPr lang="en-US" sz="675" dirty="0" err="1"/>
              <a:t>Hannan</a:t>
            </a:r>
            <a:r>
              <a:rPr lang="en-US" sz="675" dirty="0"/>
              <a:t> S.A., </a:t>
            </a:r>
            <a:r>
              <a:rPr lang="en-US" sz="675" dirty="0" err="1"/>
              <a:t>Badia</a:t>
            </a:r>
            <a:r>
              <a:rPr lang="en-US" sz="675" dirty="0"/>
              <a:t> L., </a:t>
            </a:r>
            <a:r>
              <a:rPr lang="en-US" sz="675" dirty="0" err="1"/>
              <a:t>Scadding</a:t>
            </a:r>
            <a:r>
              <a:rPr lang="en-US" sz="675" dirty="0"/>
              <a:t> G. Nasal saline irrigations for the symptoms</a:t>
            </a:r>
            <a:r>
              <a:rPr lang="ru-RU" sz="675" dirty="0"/>
              <a:t> </a:t>
            </a:r>
            <a:r>
              <a:rPr lang="en-US" sz="675" dirty="0"/>
              <a:t>of chronic rhinosinusitis. Cochrane Database </a:t>
            </a:r>
            <a:r>
              <a:rPr lang="en-US" sz="675" dirty="0" err="1"/>
              <a:t>Syst</a:t>
            </a:r>
            <a:r>
              <a:rPr lang="en-US" sz="675" dirty="0"/>
              <a:t> Rev. 2007; 18; (3): CD006394. </a:t>
            </a:r>
            <a:r>
              <a:rPr lang="ru-RU" sz="675" dirty="0"/>
              <a:t>Режим доступа: </a:t>
            </a:r>
            <a:r>
              <a:rPr lang="en-US" sz="675" dirty="0">
                <a:hlinkClick r:id="rId2"/>
              </a:rPr>
              <a:t>https://www.cochranelibrary.com/cdsr/doi/10.1002/14651858.CD006394.pub2/full</a:t>
            </a:r>
            <a:r>
              <a:rPr lang="en-US" sz="675" dirty="0"/>
              <a:t>.</a:t>
            </a:r>
            <a:r>
              <a:rPr lang="ru-RU" sz="675" dirty="0"/>
              <a:t> </a:t>
            </a:r>
          </a:p>
          <a:p>
            <a:pPr marL="0" indent="0" algn="r">
              <a:buNone/>
              <a:defRPr/>
            </a:pPr>
            <a:r>
              <a:rPr lang="ru-RU" sz="675" dirty="0"/>
              <a:t>Гаращенко Т.И., Тарасова Г.Д., </a:t>
            </a:r>
            <a:r>
              <a:rPr lang="ru-RU" sz="675" dirty="0" err="1"/>
              <a:t>Карнеева</a:t>
            </a:r>
            <a:r>
              <a:rPr lang="ru-RU" sz="675" dirty="0"/>
              <a:t> О.В., Гаращенко М.В., </a:t>
            </a:r>
            <a:r>
              <a:rPr lang="ru-RU" sz="675" dirty="0" err="1"/>
              <a:t>Тулина</a:t>
            </a:r>
            <a:r>
              <a:rPr lang="ru-RU" sz="675" dirty="0"/>
              <a:t> А.С. Направления использования ирригационно-</a:t>
            </a:r>
            <a:r>
              <a:rPr lang="ru-RU" sz="675" dirty="0" err="1"/>
              <a:t>элиминационной</a:t>
            </a:r>
            <a:r>
              <a:rPr lang="ru-RU" sz="675" dirty="0"/>
              <a:t> терапии. Медицинский совет. 2018; 17: 80-88. Режим доступа: </a:t>
            </a:r>
            <a:r>
              <a:rPr lang="en-US" sz="675" dirty="0"/>
              <a:t>https://www.med-sovet.pro/jour/article/view/2700.</a:t>
            </a:r>
          </a:p>
          <a:p>
            <a:pPr marL="0" indent="0" algn="r">
              <a:buNone/>
              <a:defRPr/>
            </a:pPr>
            <a:r>
              <a:rPr lang="ru-RU" sz="675" dirty="0"/>
              <a:t>Тулупов Д.А., Карпова Е.П., Грабовская В.А. Ирригационно-</a:t>
            </a:r>
            <a:r>
              <a:rPr lang="ru-RU" sz="675" dirty="0" err="1"/>
              <a:t>элиминационная</a:t>
            </a:r>
            <a:r>
              <a:rPr lang="ru-RU" sz="675" dirty="0"/>
              <a:t> терапия в лечении </a:t>
            </a:r>
            <a:r>
              <a:rPr lang="ru-RU" sz="675" dirty="0" err="1"/>
              <a:t>ринологической</a:t>
            </a:r>
            <a:r>
              <a:rPr lang="ru-RU" sz="675" dirty="0"/>
              <a:t> патологии у детей. Медицинский совет. 2019; 2: 76-81. Режим доступа: </a:t>
            </a:r>
            <a:r>
              <a:rPr lang="en-US" sz="675" dirty="0"/>
              <a:t>https://www.med-sovet.pro/jour/article/view/2856/2797.</a:t>
            </a:r>
          </a:p>
          <a:p>
            <a:pPr marL="0" indent="0" algn="r">
              <a:buNone/>
              <a:defRPr/>
            </a:pPr>
            <a:r>
              <a:rPr lang="en-US" sz="675" dirty="0"/>
              <a:t> </a:t>
            </a:r>
            <a:r>
              <a:rPr lang="en-US" sz="675" dirty="0" err="1"/>
              <a:t>Macchi</a:t>
            </a:r>
            <a:r>
              <a:rPr lang="en-US" sz="675" dirty="0"/>
              <a:t> A., </a:t>
            </a:r>
            <a:r>
              <a:rPr lang="en-US" sz="675" dirty="0" err="1"/>
              <a:t>Castelnuovo</a:t>
            </a:r>
            <a:r>
              <a:rPr lang="en-US" sz="675" dirty="0"/>
              <a:t> P. Aerosol antibiotic therapy in children with chronic upper</a:t>
            </a:r>
            <a:r>
              <a:rPr lang="ru-RU" sz="675" dirty="0"/>
              <a:t> </a:t>
            </a:r>
            <a:r>
              <a:rPr lang="en-US" sz="675" dirty="0"/>
              <a:t>airway infections: a potential alternative to surgery. </a:t>
            </a:r>
            <a:r>
              <a:rPr lang="en-US" sz="675" dirty="0" err="1"/>
              <a:t>IntJImmunopatholPharmacol</a:t>
            </a:r>
            <a:r>
              <a:rPr lang="en-US" sz="675" dirty="0"/>
              <a:t>. 2009; 22 (2):</a:t>
            </a:r>
            <a:r>
              <a:rPr lang="ru-RU" sz="675" dirty="0"/>
              <a:t> </a:t>
            </a:r>
            <a:r>
              <a:rPr lang="en-US" sz="675" dirty="0"/>
              <a:t>303-10. </a:t>
            </a:r>
            <a:r>
              <a:rPr lang="ru-RU" sz="675" dirty="0"/>
              <a:t>Режим доступа: </a:t>
            </a:r>
            <a:r>
              <a:rPr lang="en-US" sz="675" dirty="0"/>
              <a:t>https://journals.sagepub.com/doi/pdf/10.1177/039463200902200207.</a:t>
            </a:r>
          </a:p>
          <a:p>
            <a:pPr marL="0" indent="0" algn="r">
              <a:buNone/>
              <a:defRPr/>
            </a:pPr>
            <a:r>
              <a:rPr lang="ru-RU" sz="675" dirty="0" err="1"/>
              <a:t>Радциг</a:t>
            </a:r>
            <a:r>
              <a:rPr lang="ru-RU" sz="675" dirty="0"/>
              <a:t> Е.Ю., Злобина Н.В. Топические антибиотики в лечении острого </a:t>
            </a:r>
            <a:r>
              <a:rPr lang="ru-RU" sz="675" dirty="0" err="1"/>
              <a:t>аденоидита</a:t>
            </a:r>
            <a:r>
              <a:rPr lang="ru-RU" sz="675" dirty="0"/>
              <a:t> у детей. Педиатрия. Журнал им. Г.Н. Сперанского. 2015; 94 (5): 96-100. Режим доступа: </a:t>
            </a:r>
            <a:r>
              <a:rPr lang="en-US" sz="675" dirty="0"/>
              <a:t>https://pediatriajournal.ru/files/upload/mags/348/2015_5_4426.pdf.</a:t>
            </a:r>
          </a:p>
          <a:p>
            <a:pPr marL="0" indent="0" algn="r">
              <a:buNone/>
              <a:defRPr/>
            </a:pPr>
            <a:r>
              <a:rPr lang="ru-RU" sz="675" dirty="0"/>
              <a:t>Гаращенко Т.И., Тарасова Г.Д., </a:t>
            </a:r>
            <a:r>
              <a:rPr lang="ru-RU" sz="675" dirty="0" err="1"/>
              <a:t>Карнеева</a:t>
            </a:r>
            <a:r>
              <a:rPr lang="ru-RU" sz="675" dirty="0"/>
              <a:t> О.В. Возможности и перспективы топической терапии осложнений ОРВИ. Детская оториноларингология. 2019; 1: 32-36. Режим </a:t>
            </a:r>
            <a:r>
              <a:rPr lang="ru-RU" sz="675" dirty="0" err="1"/>
              <a:t>доступа:http</a:t>
            </a:r>
            <a:r>
              <a:rPr lang="ru-RU" sz="675" dirty="0"/>
              <a:t>://www.medcommunity.ru/</a:t>
            </a:r>
            <a:r>
              <a:rPr lang="ru-RU" sz="675" dirty="0" err="1"/>
              <a:t>periodic</a:t>
            </a:r>
            <a:r>
              <a:rPr lang="ru-RU" sz="675" dirty="0"/>
              <a:t>/</a:t>
            </a:r>
            <a:r>
              <a:rPr lang="ru-RU" sz="675" dirty="0" err="1"/>
              <a:t>chlor</a:t>
            </a:r>
            <a:r>
              <a:rPr lang="ru-RU" sz="675" dirty="0"/>
              <a:t>/2019/DO_2019_1.pdf.</a:t>
            </a:r>
          </a:p>
          <a:p>
            <a:pPr>
              <a:lnSpc>
                <a:spcPct val="100000"/>
              </a:lnSpc>
              <a:defRPr/>
            </a:pPr>
            <a:endParaRPr lang="ru-RU" sz="675" dirty="0"/>
          </a:p>
          <a:p>
            <a:pPr>
              <a:defRPr/>
            </a:pPr>
            <a:endParaRPr lang="ru-RU" sz="675" dirty="0"/>
          </a:p>
        </p:txBody>
      </p:sp>
    </p:spTree>
    <p:extLst>
      <p:ext uri="{BB962C8B-B14F-4D97-AF65-F5344CB8AC3E}">
        <p14:creationId xmlns="" xmlns:p14="http://schemas.microsoft.com/office/powerpoint/2010/main" val="438342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dirty="0"/>
              <a:t>Лечение</a:t>
            </a:r>
            <a:br>
              <a:rPr lang="ru-RU" altLang="ru-RU" sz="3600" b="1" dirty="0"/>
            </a:br>
            <a:r>
              <a:rPr lang="ru-RU" altLang="ru-RU" sz="1800" b="1" i="1" dirty="0"/>
              <a:t>консервативное</a:t>
            </a:r>
            <a:endParaRPr lang="ru-RU" alt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1988840"/>
            <a:ext cx="8713094" cy="459452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000" b="1" i="1" dirty="0"/>
              <a:t>отхаркивающие </a:t>
            </a:r>
            <a:r>
              <a:rPr lang="ru-RU" sz="2000" b="1" i="1" dirty="0" err="1"/>
              <a:t>муколитические</a:t>
            </a:r>
            <a:r>
              <a:rPr lang="ru-RU" sz="2000" b="1" i="1" dirty="0"/>
              <a:t> препараты </a:t>
            </a:r>
            <a:r>
              <a:rPr lang="ru-RU" sz="2000" dirty="0"/>
              <a:t>при клинических признаках </a:t>
            </a:r>
            <a:r>
              <a:rPr lang="ru-RU" sz="2000" dirty="0" err="1"/>
              <a:t>аденоидита</a:t>
            </a:r>
            <a:r>
              <a:rPr lang="ru-RU" sz="2000" dirty="0"/>
              <a:t> для уменьшения выраженности пост-назального затека</a:t>
            </a:r>
          </a:p>
          <a:p>
            <a:pPr marL="0" indent="0">
              <a:buNone/>
              <a:defRPr/>
            </a:pPr>
            <a:endParaRPr lang="ru-RU" sz="2000" dirty="0"/>
          </a:p>
          <a:p>
            <a:pPr marL="0" indent="0">
              <a:buNone/>
              <a:defRPr/>
            </a:pPr>
            <a:r>
              <a:rPr lang="ru-RU" sz="2000" b="1" i="1" dirty="0"/>
              <a:t>местная </a:t>
            </a:r>
            <a:r>
              <a:rPr lang="ru-RU" sz="2000" b="1" i="1" dirty="0" err="1"/>
              <a:t>глюкокортикостероидная</a:t>
            </a:r>
            <a:r>
              <a:rPr lang="ru-RU" sz="2000" b="1" i="1" dirty="0"/>
              <a:t> терапия </a:t>
            </a:r>
            <a:r>
              <a:rPr lang="ru-RU" sz="2000" dirty="0"/>
              <a:t>при </a:t>
            </a:r>
            <a:r>
              <a:rPr lang="ru-RU" sz="2000" dirty="0" err="1"/>
              <a:t>аденоидите</a:t>
            </a:r>
            <a:r>
              <a:rPr lang="ru-RU" sz="2000" dirty="0"/>
              <a:t> в сочетании с  аллергическим ринитом</a:t>
            </a:r>
          </a:p>
          <a:p>
            <a:pPr>
              <a:defRPr/>
            </a:pPr>
            <a:endParaRPr lang="ru-RU" sz="900" dirty="0"/>
          </a:p>
          <a:p>
            <a:pPr>
              <a:defRPr/>
            </a:pPr>
            <a:endParaRPr lang="ru-RU" sz="900" dirty="0"/>
          </a:p>
          <a:p>
            <a:pPr>
              <a:defRPr/>
            </a:pPr>
            <a:endParaRPr lang="ru-RU" sz="900" dirty="0"/>
          </a:p>
          <a:p>
            <a:pPr marL="0" indent="0">
              <a:buNone/>
              <a:defRPr/>
            </a:pPr>
            <a:endParaRPr lang="ru-RU" sz="900" dirty="0"/>
          </a:p>
          <a:p>
            <a:pPr marL="0" indent="0">
              <a:buNone/>
              <a:defRPr/>
            </a:pPr>
            <a:endParaRPr lang="ru-RU" sz="900" dirty="0"/>
          </a:p>
          <a:p>
            <a:pPr marL="0" indent="0">
              <a:buNone/>
              <a:defRPr/>
            </a:pPr>
            <a:endParaRPr lang="ru-RU" sz="900" dirty="0"/>
          </a:p>
          <a:p>
            <a:pPr marL="0" indent="0">
              <a:buNone/>
              <a:defRPr/>
            </a:pPr>
            <a:endParaRPr lang="ru-RU" sz="900" dirty="0"/>
          </a:p>
          <a:p>
            <a:pPr marL="0" indent="0">
              <a:buNone/>
              <a:defRPr/>
            </a:pPr>
            <a:endParaRPr lang="ru-RU" sz="900" dirty="0"/>
          </a:p>
          <a:p>
            <a:pPr>
              <a:defRPr/>
            </a:pPr>
            <a:endParaRPr lang="ru-RU" sz="900" dirty="0"/>
          </a:p>
          <a:p>
            <a:pPr>
              <a:defRPr/>
            </a:pPr>
            <a:endParaRPr lang="ru-RU" sz="900" dirty="0"/>
          </a:p>
          <a:p>
            <a:pPr>
              <a:defRPr/>
            </a:pPr>
            <a:endParaRPr lang="ru-RU" sz="900" dirty="0"/>
          </a:p>
          <a:p>
            <a:pPr marL="0" indent="0" algn="r">
              <a:buNone/>
              <a:defRPr/>
            </a:pPr>
            <a:r>
              <a:rPr lang="ru-RU" sz="675" dirty="0"/>
              <a:t>1. Карпова Е.П., Карпычева И.Е., Тулупов Д.А. Возможности терапии экссудативного среднего отита у детей с хроническим </a:t>
            </a:r>
            <a:r>
              <a:rPr lang="ru-RU" sz="675" dirty="0" err="1"/>
              <a:t>аденоидитом</a:t>
            </a:r>
            <a:r>
              <a:rPr lang="ru-RU" sz="675" dirty="0"/>
              <a:t>. Вестник оториноларингологии. 2014; 6: Режим доступа: </a:t>
            </a:r>
            <a:r>
              <a:rPr lang="ru-RU" sz="675" dirty="0">
                <a:hlinkClick r:id="rId2"/>
              </a:rPr>
              <a:t>https://www.mediasphera.ru/issues/vestnik- </a:t>
            </a:r>
            <a:r>
              <a:rPr lang="ru-RU" sz="675" dirty="0" err="1">
                <a:hlinkClick r:id="rId2"/>
              </a:rPr>
              <a:t>otorinolaringologii</a:t>
            </a:r>
            <a:r>
              <a:rPr lang="ru-RU" sz="675" dirty="0">
                <a:hlinkClick r:id="rId2"/>
              </a:rPr>
              <a:t>/2014/6/</a:t>
            </a:r>
            <a:r>
              <a:rPr lang="ru-RU" sz="675" dirty="0" err="1">
                <a:hlinkClick r:id="rId2"/>
              </a:rPr>
              <a:t>downloads</a:t>
            </a:r>
            <a:r>
              <a:rPr lang="ru-RU" sz="675" dirty="0">
                <a:hlinkClick r:id="rId2"/>
              </a:rPr>
              <a:t>/</a:t>
            </a:r>
            <a:r>
              <a:rPr lang="ru-RU" sz="675" dirty="0" err="1">
                <a:hlinkClick r:id="rId2"/>
              </a:rPr>
              <a:t>ru</a:t>
            </a:r>
            <a:r>
              <a:rPr lang="ru-RU" sz="675" dirty="0">
                <a:hlinkClick r:id="rId2"/>
              </a:rPr>
              <a:t>/030042-46682014616</a:t>
            </a:r>
            <a:r>
              <a:rPr lang="ru-RU" sz="675" dirty="0"/>
              <a:t>. </a:t>
            </a:r>
          </a:p>
          <a:p>
            <a:pPr marL="0" indent="0" algn="r">
              <a:buNone/>
              <a:defRPr/>
            </a:pPr>
            <a:r>
              <a:rPr lang="ru-RU" sz="675" dirty="0"/>
              <a:t>2. </a:t>
            </a:r>
            <a:r>
              <a:rPr lang="ru-RU" sz="675" dirty="0" err="1"/>
              <a:t>Карнеева</a:t>
            </a:r>
            <a:r>
              <a:rPr lang="ru-RU" sz="675" dirty="0"/>
              <a:t> О.В. Современные возможности профилактики респираторно-вирусных инфекций и осложнений острых респираторных заболеваний у детей. </a:t>
            </a:r>
            <a:r>
              <a:rPr lang="ru-RU" sz="675" dirty="0" err="1"/>
              <a:t>Consiliummedicum</a:t>
            </a:r>
            <a:r>
              <a:rPr lang="ru-RU" sz="675" dirty="0"/>
              <a:t>. Педиатрия. – 2013 – N 1 – С. 27-30. </a:t>
            </a:r>
            <a:r>
              <a:rPr lang="ru-RU" sz="675" dirty="0">
                <a:hlinkClick r:id="rId3"/>
              </a:rPr>
              <a:t>http://con-med.bxd.su/magazines/pediatry/pediatry 012013/sovremennye_vozmozhnosti_profilaktiki_respiratorno_virusnykh_infektsiy_i_oslozhneniy_ostrykh_respira/</a:t>
            </a:r>
            <a:r>
              <a:rPr lang="ru-RU" sz="675" dirty="0"/>
              <a:t>.</a:t>
            </a:r>
          </a:p>
          <a:p>
            <a:pPr marL="0" indent="0" algn="r">
              <a:buNone/>
              <a:defRPr/>
            </a:pPr>
            <a:r>
              <a:rPr lang="ru-RU" sz="675" dirty="0"/>
              <a:t>3. </a:t>
            </a:r>
            <a:r>
              <a:rPr lang="en-US" sz="675" dirty="0" err="1"/>
              <a:t>Chohan</a:t>
            </a:r>
            <a:r>
              <a:rPr lang="en-US" sz="675" dirty="0"/>
              <a:t> A., Lal A., </a:t>
            </a:r>
            <a:r>
              <a:rPr lang="en-US" sz="675" dirty="0" err="1"/>
              <a:t>Chohan</a:t>
            </a:r>
            <a:r>
              <a:rPr lang="en-US" sz="675" dirty="0"/>
              <a:t> K., </a:t>
            </a:r>
            <a:r>
              <a:rPr lang="en-US" sz="675" dirty="0" err="1"/>
              <a:t>Chakravarti</a:t>
            </a:r>
            <a:r>
              <a:rPr lang="en-US" sz="675" dirty="0"/>
              <a:t> A., </a:t>
            </a:r>
            <a:r>
              <a:rPr lang="en-US" sz="675" dirty="0" err="1"/>
              <a:t>Gomber</a:t>
            </a:r>
            <a:r>
              <a:rPr lang="en-US" sz="675" dirty="0"/>
              <a:t> S. Systematic review and meta-</a:t>
            </a:r>
            <a:r>
              <a:rPr lang="ru-RU" sz="675" dirty="0"/>
              <a:t> </a:t>
            </a:r>
            <a:r>
              <a:rPr lang="en-US" sz="675" dirty="0"/>
              <a:t>analysis of randomized controlled trials on the role of </a:t>
            </a:r>
            <a:r>
              <a:rPr lang="en-US" sz="675" dirty="0" err="1"/>
              <a:t>mometasone</a:t>
            </a:r>
            <a:r>
              <a:rPr lang="en-US" sz="675" dirty="0"/>
              <a:t> in adenoid hypertrophy in</a:t>
            </a:r>
            <a:r>
              <a:rPr lang="ru-RU" sz="675" dirty="0"/>
              <a:t> </a:t>
            </a:r>
            <a:r>
              <a:rPr lang="en-US" sz="675" dirty="0"/>
              <a:t>children. </a:t>
            </a:r>
            <a:r>
              <a:rPr lang="en-US" sz="675" dirty="0" err="1"/>
              <a:t>IntJPediatrOtorhinolaryngol</a:t>
            </a:r>
            <a:r>
              <a:rPr lang="en-US" sz="675" dirty="0"/>
              <a:t>. 2015; 79 (10): 1599-608. </a:t>
            </a:r>
            <a:r>
              <a:rPr lang="en-US" sz="675" dirty="0" err="1"/>
              <a:t>doi</a:t>
            </a:r>
            <a:r>
              <a:rPr lang="en-US" sz="675" dirty="0"/>
              <a:t>: 10.1016/</a:t>
            </a:r>
            <a:r>
              <a:rPr lang="en-US" sz="675" dirty="0" err="1"/>
              <a:t>j.ijporl</a:t>
            </a:r>
            <a:r>
              <a:rPr lang="en-US" sz="675" dirty="0"/>
              <a:t>. 2015.07.009.</a:t>
            </a:r>
            <a:r>
              <a:rPr lang="ru-RU" sz="675" dirty="0"/>
              <a:t> Режим доступа: </a:t>
            </a:r>
            <a:r>
              <a:rPr lang="en-US" sz="675" dirty="0"/>
              <a:t>https://www.sciencedirect.com/science/article/abs/pii/S0165587615003444?via%3Dihub</a:t>
            </a:r>
            <a:r>
              <a:rPr lang="en-US" sz="900" dirty="0"/>
              <a:t>.</a:t>
            </a:r>
          </a:p>
          <a:p>
            <a:pPr marL="0" indent="0">
              <a:buNone/>
              <a:defRPr/>
            </a:pPr>
            <a:endParaRPr lang="ru-RU" sz="900" dirty="0"/>
          </a:p>
          <a:p>
            <a:pPr marL="0" indent="0">
              <a:buNone/>
              <a:defRPr/>
            </a:pPr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565385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0F40AEB-8E22-4C29-8954-2155C400B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02" t="24652" r="26322" b="22447"/>
          <a:stretch/>
        </p:blipFill>
        <p:spPr>
          <a:xfrm>
            <a:off x="179512" y="1734516"/>
            <a:ext cx="3937706" cy="3388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1E2E95-3ABE-422C-BAD3-F0E3C95D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734516"/>
            <a:ext cx="4488635" cy="346401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Комплексное консервативное лечение аллергических </a:t>
            </a:r>
            <a:r>
              <a:rPr lang="ru-RU" dirty="0" err="1"/>
              <a:t>аденоидитов</a:t>
            </a:r>
            <a:r>
              <a:rPr lang="ru-RU" dirty="0"/>
              <a:t> приводит к стойкой ремиссии у 90,8% детей.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При неэффективности лечения оптимальным хирургическим вмешательством является </a:t>
            </a:r>
            <a:r>
              <a:rPr lang="ru-RU" dirty="0" err="1"/>
              <a:t>поднаркозная</a:t>
            </a:r>
            <a:r>
              <a:rPr lang="ru-RU" dirty="0"/>
              <a:t> эндоскопическая </a:t>
            </a:r>
            <a:r>
              <a:rPr lang="ru-RU" dirty="0" err="1"/>
              <a:t>аденотомия</a:t>
            </a:r>
            <a:r>
              <a:rPr lang="ru-RU" dirty="0"/>
              <a:t> на фоне адекватной предоперационной подготовки и послеоперационного ведения.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4242333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600" b="1" dirty="0"/>
              <a:t>Лечение</a:t>
            </a:r>
            <a:br>
              <a:rPr lang="ru-RU" altLang="ru-RU" sz="3600" b="1" dirty="0"/>
            </a:br>
            <a:r>
              <a:rPr lang="ru-RU" altLang="ru-RU" sz="1800" b="1" i="1" dirty="0"/>
              <a:t>консервативное</a:t>
            </a:r>
            <a:endParaRPr lang="ru-RU" alt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57401"/>
            <a:ext cx="8982744" cy="540059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ru-RU" sz="1200" b="1" i="1" dirty="0"/>
          </a:p>
          <a:p>
            <a:pPr marL="0" indent="0">
              <a:buNone/>
              <a:defRPr/>
            </a:pPr>
            <a:r>
              <a:rPr lang="ru-RU" sz="2250" b="1" i="1" dirty="0">
                <a:solidFill>
                  <a:srgbClr val="C00000"/>
                </a:solidFill>
              </a:rPr>
              <a:t>Не рекомендуется: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 применение масел, в первую очередь, масла туи, пациентам с ГА и </a:t>
            </a:r>
            <a:r>
              <a:rPr lang="ru-RU" sz="2000" dirty="0" err="1"/>
              <a:t>аденоидитом</a:t>
            </a:r>
            <a:r>
              <a:rPr lang="ru-RU" sz="2000" dirty="0"/>
              <a:t> (</a:t>
            </a:r>
            <a:r>
              <a:rPr lang="ru-RU" sz="2000" i="1" dirty="0" err="1"/>
              <a:t>цилиоингибирующее</a:t>
            </a:r>
            <a:r>
              <a:rPr lang="ru-RU" sz="2000" i="1" dirty="0"/>
              <a:t> воздействие на мерцательный эпителий полости носа и носоглотки</a:t>
            </a:r>
            <a:r>
              <a:rPr lang="ru-RU" sz="2000" dirty="0"/>
              <a:t>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ежедневное промывание полости носа растворами </a:t>
            </a:r>
            <a:r>
              <a:rPr lang="ru-RU" sz="2000" b="1" dirty="0"/>
              <a:t>антисептических</a:t>
            </a:r>
            <a:r>
              <a:rPr lang="ru-RU" sz="2000" dirty="0"/>
              <a:t> препаратов пациентам с ГА и </a:t>
            </a:r>
            <a:r>
              <a:rPr lang="ru-RU" sz="2000" dirty="0" err="1"/>
              <a:t>аденоидитом</a:t>
            </a:r>
            <a:endParaRPr lang="ru-RU" sz="2000" dirty="0"/>
          </a:p>
          <a:p>
            <a:pPr marL="0" indent="0">
              <a:buNone/>
              <a:defRPr/>
            </a:pPr>
            <a:endParaRPr lang="ru-RU" sz="2000" dirty="0"/>
          </a:p>
          <a:p>
            <a:pPr marL="0" indent="0">
              <a:buNone/>
              <a:defRPr/>
            </a:pPr>
            <a:endParaRPr lang="ru-RU" sz="1200" dirty="0"/>
          </a:p>
          <a:p>
            <a:pPr marL="0" indent="0">
              <a:buNone/>
              <a:defRPr/>
            </a:pPr>
            <a:endParaRPr lang="ru-RU" sz="1200" dirty="0"/>
          </a:p>
          <a:p>
            <a:pPr marL="0" indent="0">
              <a:buNone/>
              <a:defRPr/>
            </a:pPr>
            <a:endParaRPr lang="ru-RU" sz="1200" dirty="0"/>
          </a:p>
          <a:p>
            <a:pPr marL="0" indent="0">
              <a:buNone/>
              <a:defRPr/>
            </a:pPr>
            <a:endParaRPr lang="ru-RU" sz="1200" dirty="0"/>
          </a:p>
          <a:p>
            <a:pPr marL="0" indent="0" algn="r">
              <a:buNone/>
              <a:defRPr/>
            </a:pPr>
            <a:r>
              <a:rPr lang="ru-RU" sz="825" dirty="0"/>
              <a:t>1.</a:t>
            </a:r>
            <a:r>
              <a:rPr lang="en-US" sz="825" dirty="0"/>
              <a:t> </a:t>
            </a:r>
            <a:r>
              <a:rPr lang="en-US" sz="825" dirty="0" err="1"/>
              <a:t>Riechelmann</a:t>
            </a:r>
            <a:r>
              <a:rPr lang="en-US" sz="825" dirty="0"/>
              <a:t> H., </a:t>
            </a:r>
            <a:r>
              <a:rPr lang="en-US" sz="825" dirty="0" err="1"/>
              <a:t>Brommer</a:t>
            </a:r>
            <a:r>
              <a:rPr lang="en-US" sz="825" dirty="0"/>
              <a:t> C., </a:t>
            </a:r>
            <a:r>
              <a:rPr lang="en-US" sz="825" dirty="0" err="1"/>
              <a:t>Hinni</a:t>
            </a:r>
            <a:r>
              <a:rPr lang="en-US" sz="825" dirty="0"/>
              <a:t> M., Martin C. Response of human ciliated</a:t>
            </a:r>
            <a:r>
              <a:rPr lang="ru-RU" sz="825" dirty="0"/>
              <a:t> </a:t>
            </a:r>
            <a:r>
              <a:rPr lang="en-US" sz="825" dirty="0"/>
              <a:t>respiratory cells to a mixture of menthol, eucalyptus oil and pine needle oil. </a:t>
            </a:r>
            <a:r>
              <a:rPr lang="en-US" sz="825" dirty="0" err="1"/>
              <a:t>Arzneimittelforschung</a:t>
            </a:r>
            <a:r>
              <a:rPr lang="en-US" sz="825" dirty="0"/>
              <a:t>.</a:t>
            </a:r>
            <a:r>
              <a:rPr lang="ru-RU" sz="825" dirty="0"/>
              <a:t> </a:t>
            </a:r>
            <a:r>
              <a:rPr lang="en-US" sz="825" dirty="0"/>
              <a:t>1997; 47 (9): 1035-9. </a:t>
            </a:r>
            <a:r>
              <a:rPr lang="ru-RU" sz="825" dirty="0"/>
              <a:t>Режим доступа: </a:t>
            </a:r>
            <a:r>
              <a:rPr lang="en-US" sz="825" dirty="0"/>
              <a:t>https://www.ncbi.nlm.nih.gov/pubmed/9342418.</a:t>
            </a:r>
          </a:p>
          <a:p>
            <a:pPr marL="0" indent="0" algn="r">
              <a:buNone/>
              <a:defRPr/>
            </a:pPr>
            <a:r>
              <a:rPr lang="ru-RU" sz="825" dirty="0"/>
              <a:t>2. </a:t>
            </a:r>
            <a:r>
              <a:rPr lang="en-US" sz="825" dirty="0" err="1"/>
              <a:t>Gosepath</a:t>
            </a:r>
            <a:r>
              <a:rPr lang="en-US" sz="825" dirty="0"/>
              <a:t> J., </a:t>
            </a:r>
            <a:r>
              <a:rPr lang="en-US" sz="825" dirty="0" err="1"/>
              <a:t>Grebneva</a:t>
            </a:r>
            <a:r>
              <a:rPr lang="en-US" sz="825" dirty="0"/>
              <a:t> N., </a:t>
            </a:r>
            <a:r>
              <a:rPr lang="en-US" sz="825" dirty="0" err="1"/>
              <a:t>Mossikhin</a:t>
            </a:r>
            <a:r>
              <a:rPr lang="en-US" sz="825" dirty="0"/>
              <a:t> S., Mann W.J. Topical antibiotic, antifungal, </a:t>
            </a:r>
            <a:r>
              <a:rPr lang="en-US" sz="825" dirty="0" err="1"/>
              <a:t>andantiseptic</a:t>
            </a:r>
            <a:r>
              <a:rPr lang="en-US" sz="825" dirty="0"/>
              <a:t> solutions decrease ciliary activity in nasal respiratory cells. </a:t>
            </a:r>
            <a:r>
              <a:rPr lang="en-US" sz="825" dirty="0" err="1"/>
              <a:t>AmJRhinol</a:t>
            </a:r>
            <a:r>
              <a:rPr lang="en-US" sz="825" dirty="0"/>
              <a:t>. 2002; 16 (1): 25-31 </a:t>
            </a:r>
            <a:r>
              <a:rPr lang="ru-RU" sz="825" dirty="0"/>
              <a:t>Режим доступа: </a:t>
            </a:r>
            <a:r>
              <a:rPr lang="en-US" sz="825" dirty="0"/>
              <a:t>https://www.ncbi.nlm.nih.gov/pubmed/11895191.</a:t>
            </a:r>
          </a:p>
          <a:p>
            <a:pPr marL="0" indent="0" algn="r">
              <a:buNone/>
              <a:defRPr/>
            </a:pPr>
            <a:r>
              <a:rPr lang="en-US" sz="825" dirty="0"/>
              <a:t>3</a:t>
            </a:r>
            <a:r>
              <a:rPr lang="ru-RU" sz="825" dirty="0"/>
              <a:t>.</a:t>
            </a:r>
            <a:r>
              <a:rPr lang="en-US" sz="825" dirty="0"/>
              <a:t> Lee J.T., Kim C.M., Ramakrishnan V. Microbiome and disease in the upper airway. </a:t>
            </a:r>
            <a:r>
              <a:rPr lang="en-US" sz="825" dirty="0" err="1"/>
              <a:t>Curr</a:t>
            </a:r>
            <a:r>
              <a:rPr lang="ru-RU" sz="825" dirty="0"/>
              <a:t> </a:t>
            </a:r>
            <a:r>
              <a:rPr lang="en-US" sz="825" dirty="0" err="1"/>
              <a:t>Opin</a:t>
            </a:r>
            <a:r>
              <a:rPr lang="en-US" sz="825" dirty="0"/>
              <a:t> Allergy </a:t>
            </a:r>
            <a:r>
              <a:rPr lang="en-US" sz="825" dirty="0" err="1"/>
              <a:t>Clin</a:t>
            </a:r>
            <a:r>
              <a:rPr lang="en-US" sz="825" dirty="0"/>
              <a:t> </a:t>
            </a:r>
            <a:r>
              <a:rPr lang="en-US" sz="825" dirty="0" err="1"/>
              <a:t>Immunol</a:t>
            </a:r>
            <a:r>
              <a:rPr lang="en-US" sz="825" dirty="0"/>
              <a:t>. 2019; 19 (1): 1-6. </a:t>
            </a:r>
            <a:r>
              <a:rPr lang="en-US" sz="825" dirty="0" err="1"/>
              <a:t>doi</a:t>
            </a:r>
            <a:r>
              <a:rPr lang="en-US" sz="825" dirty="0"/>
              <a:t>: 10.1097/ACI.0000000000000495. </a:t>
            </a:r>
            <a:r>
              <a:rPr lang="ru-RU" sz="825" dirty="0"/>
              <a:t>Режим доступа: </a:t>
            </a:r>
            <a:r>
              <a:rPr lang="en-US" sz="825" dirty="0">
                <a:hlinkClick r:id="rId2"/>
              </a:rPr>
              <a:t>https://journals.lww.com/co</a:t>
            </a:r>
            <a:r>
              <a:rPr lang="ru-RU" sz="825" dirty="0"/>
              <a:t> </a:t>
            </a:r>
            <a:r>
              <a:rPr lang="en-US" sz="825" dirty="0"/>
              <a:t>allergy/Abstract/2019/02000/Microbiome_and_disease_in_the_upper_airway.2.aspx.</a:t>
            </a:r>
          </a:p>
          <a:p>
            <a:pPr marL="0" indent="0" algn="r">
              <a:buNone/>
              <a:defRPr/>
            </a:pPr>
            <a:endParaRPr lang="ru-RU" sz="825" dirty="0"/>
          </a:p>
        </p:txBody>
      </p:sp>
    </p:spTree>
    <p:extLst>
      <p:ext uri="{BB962C8B-B14F-4D97-AF65-F5344CB8AC3E}">
        <p14:creationId xmlns="" xmlns:p14="http://schemas.microsoft.com/office/powerpoint/2010/main" val="2084247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ECBB05-6D8B-4A87-B181-E6BC924A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6ADD245-25E7-4C30-9DD4-B08B61AE2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558"/>
            <a:ext cx="9160280" cy="610685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0561431-9351-4139-BD7E-1A0219E762B2}"/>
              </a:ext>
            </a:extLst>
          </p:cNvPr>
          <p:cNvSpPr/>
          <p:nvPr/>
        </p:nvSpPr>
        <p:spPr>
          <a:xfrm>
            <a:off x="2619376" y="6583362"/>
            <a:ext cx="6497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https://mykaleidoscope.ru/x/uploads/posts/2022-10/1666146603_10-mykaleidoscope-ru-p-veselie-deti-pinterest-10.jpg</a:t>
            </a:r>
            <a:endParaRPr lang="ru-RU" sz="1000" dirty="0"/>
          </a:p>
        </p:txBody>
      </p:sp>
    </p:spTree>
    <p:extLst>
      <p:ext uri="{BB962C8B-B14F-4D97-AF65-F5344CB8AC3E}">
        <p14:creationId xmlns="" xmlns:p14="http://schemas.microsoft.com/office/powerpoint/2010/main" val="251404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91094" y="735227"/>
            <a:ext cx="5616624" cy="83462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600" b="1" dirty="0"/>
              <a:t>Аденоид </a:t>
            </a:r>
            <a:r>
              <a:rPr lang="ru-RU" altLang="ru-RU" sz="3600" b="1" dirty="0">
                <a:solidFill>
                  <a:schemeClr val="bg1"/>
                </a:solidFill>
              </a:rPr>
              <a:t>е глоточное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44693" y="3356992"/>
            <a:ext cx="7755333" cy="1923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400" dirty="0"/>
              <a:t> – это увеличение размера глоточной миндалины, сопровождающееся </a:t>
            </a:r>
            <a:r>
              <a:rPr lang="ru-RU" altLang="ru-RU" sz="2400" b="1" i="1" dirty="0"/>
              <a:t>стойким</a:t>
            </a:r>
            <a:r>
              <a:rPr lang="ru-RU" altLang="ru-RU" sz="2400" dirty="0"/>
              <a:t> затруднением носового дыхания и/или другими осложнениями (различными формами </a:t>
            </a:r>
            <a:r>
              <a:rPr lang="ru-RU" altLang="ru-RU" sz="2400" b="1" i="1" dirty="0" err="1"/>
              <a:t>обструктивных</a:t>
            </a:r>
            <a:r>
              <a:rPr lang="ru-RU" altLang="ru-RU" sz="2400" b="1" i="1" dirty="0"/>
              <a:t> нарушений сна</a:t>
            </a:r>
            <a:r>
              <a:rPr lang="ru-RU" altLang="ru-RU" sz="2400" i="1" dirty="0"/>
              <a:t>, </a:t>
            </a:r>
            <a:r>
              <a:rPr lang="ru-RU" altLang="ru-RU" sz="2400" b="1" i="1" dirty="0"/>
              <a:t>экссудативный средний отит</a:t>
            </a:r>
            <a:r>
              <a:rPr lang="ru-RU" altLang="ru-RU" sz="2400" i="1" dirty="0"/>
              <a:t>, </a:t>
            </a:r>
            <a:r>
              <a:rPr lang="ru-RU" altLang="ru-RU" sz="2400" b="1" i="1" dirty="0"/>
              <a:t>деформация лицевого скелета </a:t>
            </a:r>
            <a:r>
              <a:rPr lang="ru-RU" altLang="ru-RU" sz="2400" dirty="0"/>
              <a:t>и др.).</a:t>
            </a:r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96" y="1308000"/>
            <a:ext cx="2882900" cy="21133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Прямоугольник 1"/>
          <p:cNvSpPr>
            <a:spLocks noChangeArrowheads="1"/>
          </p:cNvSpPr>
          <p:nvPr/>
        </p:nvSpPr>
        <p:spPr bwMode="auto">
          <a:xfrm>
            <a:off x="1240904" y="6381328"/>
            <a:ext cx="7812088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825" dirty="0">
                <a:latin typeface="Arial" charset="0"/>
              </a:rPr>
              <a:t>Клинические рекомендации – Гипертрофия аденоидов. Гипертрофия небных миндалин – 2021-2022-2023 (01.09.2021) – Утверждены Минздравом РФ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76" t="34304" r="28746" b="14274"/>
          <a:stretch/>
        </p:blipFill>
        <p:spPr bwMode="auto">
          <a:xfrm>
            <a:off x="252327" y="476672"/>
            <a:ext cx="2590800" cy="186055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68520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23528" y="310358"/>
            <a:ext cx="8229600" cy="857250"/>
          </a:xfrm>
        </p:spPr>
        <p:txBody>
          <a:bodyPr>
            <a:normAutofit/>
          </a:bodyPr>
          <a:lstStyle/>
          <a:p>
            <a:r>
              <a:rPr lang="ru-RU" altLang="ru-RU" sz="3600" b="1" dirty="0" err="1"/>
              <a:t>Аденоидит</a:t>
            </a:r>
            <a:endParaRPr lang="ru-RU" altLang="ru-RU" sz="3600" b="1" dirty="0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3339" y="1646634"/>
            <a:ext cx="5399087" cy="4158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400" dirty="0"/>
              <a:t>– это реактивные воспалительные изменения глоточной миндалины, как органа регионарного </a:t>
            </a:r>
            <a:r>
              <a:rPr lang="ru-RU" altLang="ru-RU" sz="2400" dirty="0" err="1"/>
              <a:t>мукозального</a:t>
            </a:r>
            <a:r>
              <a:rPr lang="ru-RU" altLang="ru-RU" sz="2400" dirty="0"/>
              <a:t> иммунитета, возникающие при воздействии антигенов на слизистую оболочку полости носа и глотки. </a:t>
            </a:r>
          </a:p>
          <a:p>
            <a:pPr marL="0" indent="0">
              <a:buNone/>
            </a:pPr>
            <a:r>
              <a:rPr lang="ru-RU" altLang="ru-RU" sz="2400" b="1" i="1" dirty="0"/>
              <a:t>При отсутствии значимого влияния на качество жизни ребенка и других сопряженных осложнений (средние отиты) у детей младше 7-9 лет данное состояние не расценивается как патология.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6" y="2793758"/>
            <a:ext cx="3361365" cy="186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96" y="6500812"/>
            <a:ext cx="783431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491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8313" y="1107281"/>
            <a:ext cx="82296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700" b="1" dirty="0"/>
              <a:t/>
            </a:r>
            <a:br>
              <a:rPr lang="ru-RU" altLang="ru-RU" sz="2700" b="1" dirty="0"/>
            </a:br>
            <a:r>
              <a:rPr lang="ru-RU" altLang="ru-RU" sz="2700" b="1" dirty="0"/>
              <a:t>Распространённость гипертрофии</a:t>
            </a:r>
            <a:br>
              <a:rPr lang="ru-RU" altLang="ru-RU" sz="2700" b="1" dirty="0"/>
            </a:br>
            <a:r>
              <a:rPr lang="ru-RU" altLang="ru-RU" sz="2700" b="1" dirty="0"/>
              <a:t> глоточной миндалины</a:t>
            </a:r>
            <a:br>
              <a:rPr lang="ru-RU" altLang="ru-RU" sz="2700" b="1" dirty="0"/>
            </a:br>
            <a:r>
              <a:rPr lang="ru-RU" altLang="ru-RU" sz="2100" dirty="0"/>
              <a:t>на 100 000 детского населения</a:t>
            </a:r>
            <a:r>
              <a:rPr lang="ru-RU" altLang="ru-RU" b="1" dirty="0">
                <a:latin typeface="Tahoma" pitchFamily="34" charset="0"/>
              </a:rPr>
              <a:t/>
            </a:r>
            <a:br>
              <a:rPr lang="ru-RU" altLang="ru-RU" b="1" dirty="0">
                <a:latin typeface="Tahoma" pitchFamily="34" charset="0"/>
              </a:rPr>
            </a:br>
            <a:endParaRPr lang="ru-RU" altLang="ru-RU" dirty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1" y="2511028"/>
            <a:ext cx="9036050" cy="33944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/>
              <a:t>1994 год - 1815</a:t>
            </a:r>
          </a:p>
          <a:p>
            <a:pPr marL="0" indent="0" algn="ctr">
              <a:buNone/>
            </a:pPr>
            <a:r>
              <a:rPr lang="ru-RU" altLang="ru-RU"/>
              <a:t>1998 год – 2721 </a:t>
            </a:r>
          </a:p>
          <a:p>
            <a:pPr marL="0" indent="0" algn="ctr">
              <a:buNone/>
            </a:pPr>
            <a:r>
              <a:rPr lang="ru-RU" altLang="ru-RU"/>
              <a:t>2000 год – 2976,8 </a:t>
            </a:r>
          </a:p>
          <a:p>
            <a:pPr marL="0" indent="0" algn="ctr">
              <a:buNone/>
            </a:pPr>
            <a:r>
              <a:rPr lang="ru-RU" altLang="ru-RU"/>
              <a:t>2018 год – 3500</a:t>
            </a:r>
            <a:endParaRPr lang="en-US" altLang="ru-RU"/>
          </a:p>
          <a:p>
            <a:pPr marL="0" indent="0" algn="ctr">
              <a:buNone/>
            </a:pPr>
            <a:r>
              <a:rPr lang="ru-RU" altLang="ru-RU"/>
              <a:t> (по некоторым данным 7000)</a:t>
            </a:r>
          </a:p>
          <a:p>
            <a:pPr marL="0" indent="0" algn="r">
              <a:buNone/>
            </a:pPr>
            <a:endParaRPr lang="en-US" altLang="ru-RU" sz="825"/>
          </a:p>
          <a:p>
            <a:pPr marL="0" indent="0" algn="r">
              <a:buNone/>
            </a:pPr>
            <a:endParaRPr lang="en-US" altLang="ru-RU" sz="825"/>
          </a:p>
          <a:p>
            <a:pPr marL="0" indent="0" algn="r">
              <a:buNone/>
            </a:pPr>
            <a:endParaRPr lang="en-US" altLang="ru-RU" sz="825"/>
          </a:p>
          <a:p>
            <a:pPr marL="0" indent="0" algn="r">
              <a:buNone/>
            </a:pPr>
            <a:r>
              <a:rPr lang="ru-RU" altLang="ru-RU" sz="825"/>
              <a:t>Карпова Е.П., Тулупов Д.А., 2009 </a:t>
            </a:r>
            <a:endParaRPr lang="en-US" altLang="ru-RU" sz="825"/>
          </a:p>
          <a:p>
            <a:pPr marL="0" indent="0" algn="r">
              <a:buNone/>
            </a:pPr>
            <a:r>
              <a:rPr lang="ru-RU" altLang="ru-RU" sz="825"/>
              <a:t>Гаращенко Т.И., 2004 </a:t>
            </a:r>
            <a:endParaRPr lang="en-US" altLang="ru-RU" sz="825"/>
          </a:p>
          <a:p>
            <a:pPr marL="0" indent="0" algn="r">
              <a:buNone/>
            </a:pPr>
            <a:r>
              <a:rPr lang="en-US" altLang="ru-RU" sz="825"/>
              <a:t>Pereira L., Monyror J., Almeida F.T., Almeida F.R., Guerra E., Flores-Mir C., Pach co-</a:t>
            </a:r>
          </a:p>
          <a:p>
            <a:pPr marL="0" indent="0" algn="r">
              <a:buNone/>
            </a:pPr>
            <a:r>
              <a:rPr lang="en-US" altLang="ru-RU" sz="825"/>
              <a:t>Pereira C.Prevalence of adenoid hypertrophy: A systematic review and meta-analysis. Sleep Med</a:t>
            </a:r>
            <a:r>
              <a:rPr lang="ru-RU" altLang="ru-RU" sz="825"/>
              <a:t> </a:t>
            </a:r>
            <a:r>
              <a:rPr lang="en-US" altLang="ru-RU" sz="825"/>
              <a:t>Rev.</a:t>
            </a:r>
            <a:r>
              <a:rPr lang="ru-RU" altLang="ru-RU" sz="825"/>
              <a:t> </a:t>
            </a:r>
            <a:r>
              <a:rPr lang="en-US" altLang="ru-RU" sz="825"/>
              <a:t> 2018</a:t>
            </a:r>
            <a:r>
              <a:rPr lang="ru-RU" altLang="ru-RU" sz="825"/>
              <a:t> </a:t>
            </a:r>
            <a:r>
              <a:rPr lang="en-US" altLang="ru-RU" sz="825"/>
              <a:t>Apr;</a:t>
            </a:r>
            <a:r>
              <a:rPr lang="ru-RU" altLang="ru-RU" sz="825"/>
              <a:t> </a:t>
            </a:r>
            <a:r>
              <a:rPr lang="en-US" altLang="ru-RU" sz="825"/>
              <a:t>38:</a:t>
            </a:r>
            <a:r>
              <a:rPr lang="ru-RU" altLang="ru-RU" sz="825"/>
              <a:t> </a:t>
            </a:r>
            <a:r>
              <a:rPr lang="en-US" altLang="ru-RU" sz="825"/>
              <a:t>101-112.</a:t>
            </a:r>
            <a:r>
              <a:rPr lang="ru-RU" altLang="ru-RU" sz="825"/>
              <a:t> </a:t>
            </a:r>
            <a:r>
              <a:rPr lang="en-US" altLang="ru-RU" sz="825"/>
              <a:t>doi:</a:t>
            </a:r>
            <a:r>
              <a:rPr lang="ru-RU" altLang="ru-RU" sz="825"/>
              <a:t> </a:t>
            </a:r>
            <a:r>
              <a:rPr lang="en-US" altLang="ru-RU" sz="825"/>
              <a:t>10.1016/j.smrv.2017.06.001.</a:t>
            </a:r>
            <a:r>
              <a:rPr lang="ru-RU" altLang="ru-RU" sz="825"/>
              <a:t> Режим доступа: </a:t>
            </a:r>
            <a:r>
              <a:rPr lang="en-US" altLang="ru-RU" sz="825"/>
              <a:t>https://www.sciencedirect.com/science/article/abs/pii/S108707921630137X?via%3Dihub</a:t>
            </a:r>
            <a:r>
              <a:rPr lang="en-US" altLang="ru-RU" sz="1200"/>
              <a:t>. </a:t>
            </a:r>
            <a:endParaRPr lang="ru-RU" altLang="ru-RU" sz="1200"/>
          </a:p>
        </p:txBody>
      </p:sp>
    </p:spTree>
    <p:extLst>
      <p:ext uri="{BB962C8B-B14F-4D97-AF65-F5344CB8AC3E}">
        <p14:creationId xmlns="" xmlns:p14="http://schemas.microsoft.com/office/powerpoint/2010/main" val="1969883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700" b="1" dirty="0"/>
              <a:t>Этология аденоида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07950" y="1700808"/>
            <a:ext cx="9036050" cy="3751065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2000" b="1" i="1" dirty="0"/>
              <a:t>наиболее вероятные факторы: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вирусная инфекция (вирусы герпеса IV и VI типа, </a:t>
            </a:r>
          </a:p>
          <a:p>
            <a:pPr marL="0" indent="0">
              <a:buNone/>
              <a:defRPr/>
            </a:pPr>
            <a:r>
              <a:rPr lang="ru-RU" sz="2000" dirty="0"/>
              <a:t>       аденовируса и человеческого бока-вируса)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генетическую предрасположенность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 воздействие окружающей среды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пассивное курение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 err="1"/>
              <a:t>гастроэзофагеальный</a:t>
            </a:r>
            <a:r>
              <a:rPr lang="ru-RU" sz="2000" dirty="0"/>
              <a:t> рефлюкс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 аллергия </a:t>
            </a:r>
          </a:p>
          <a:p>
            <a:pPr marL="0" indent="0">
              <a:buNone/>
              <a:defRPr/>
            </a:pPr>
            <a:endParaRPr lang="ru-RU" sz="1500" dirty="0"/>
          </a:p>
          <a:p>
            <a:pPr marL="0" indent="0">
              <a:buNone/>
              <a:defRPr/>
            </a:pPr>
            <a:r>
              <a:rPr lang="ru-RU" sz="1500" b="1" i="1" dirty="0"/>
              <a:t>спорные данные: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бактериальная инфекция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916908"/>
            <a:ext cx="1395414" cy="11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1" y="2619376"/>
            <a:ext cx="1414463" cy="117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589736"/>
            <a:ext cx="1985963" cy="100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4131469"/>
            <a:ext cx="1681163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Прямоугольник 1"/>
          <p:cNvSpPr>
            <a:spLocks noChangeArrowheads="1"/>
          </p:cNvSpPr>
          <p:nvPr/>
        </p:nvSpPr>
        <p:spPr bwMode="auto">
          <a:xfrm>
            <a:off x="107950" y="6427703"/>
            <a:ext cx="9036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ru-RU" sz="600" dirty="0" err="1"/>
              <a:t>Синёва</a:t>
            </a:r>
            <a:r>
              <a:rPr lang="ru-RU" sz="600" dirty="0"/>
              <a:t> Е.Л., Панкова В.Б., Саранча Е.О. распространенность и структура заболеваний ЛОР-органов у детей промышленных регионов. Вестник оториноларингологии. 2015;80(2):48-52. Режим доступа:</a:t>
            </a:r>
            <a:r>
              <a:rPr lang="en-US" sz="600" dirty="0"/>
              <a:t>https://www.mediasphera.ru/issues/vestnik-otorinolaringologii/2015/2/downloads/ru/510042-466820150211</a:t>
            </a:r>
            <a:endParaRPr lang="ru-RU" sz="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600" b="1" i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388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18965" y="306528"/>
            <a:ext cx="8229600" cy="857250"/>
          </a:xfrm>
        </p:spPr>
        <p:txBody>
          <a:bodyPr/>
          <a:lstStyle/>
          <a:p>
            <a:r>
              <a:rPr lang="ru-RU" altLang="ru-RU" sz="2700" b="1" dirty="0"/>
              <a:t>Классификация аденоидных вегетаций</a:t>
            </a:r>
            <a:br>
              <a:rPr lang="ru-RU" altLang="ru-RU" sz="2700" b="1" dirty="0"/>
            </a:br>
            <a:r>
              <a:rPr lang="ru-RU" altLang="ru-RU" sz="1800" b="1" dirty="0"/>
              <a:t>(Лихачев А.Г.,1967)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395288" y="1646634"/>
            <a:ext cx="8229600" cy="50947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1800" i="1" dirty="0"/>
              <a:t>в зависимости от степени обструкции просвета хоаны тканью  глоточной миндалины:</a:t>
            </a:r>
          </a:p>
          <a:p>
            <a:pPr marL="0" indent="0">
              <a:buNone/>
            </a:pPr>
            <a:endParaRPr lang="ru-RU" altLang="ru-RU" sz="1800" dirty="0"/>
          </a:p>
          <a:p>
            <a:pPr marL="0" indent="0">
              <a:buNone/>
            </a:pPr>
            <a:r>
              <a:rPr lang="ru-RU" altLang="ru-RU" sz="1800" dirty="0"/>
              <a:t>I степень – ткань глоточной миндалины прикрывает не более 1/3 верхней части сошника;</a:t>
            </a:r>
          </a:p>
          <a:p>
            <a:pPr marL="0" indent="0">
              <a:buNone/>
            </a:pPr>
            <a:r>
              <a:rPr lang="ru-RU" altLang="ru-RU" sz="1800" dirty="0"/>
              <a:t>II степень – ткань глоточной миндалины прикрывает от 1/3 до 2/3 сошника;</a:t>
            </a:r>
          </a:p>
          <a:p>
            <a:pPr marL="0" indent="0">
              <a:buNone/>
            </a:pPr>
            <a:r>
              <a:rPr lang="ru-RU" altLang="ru-RU" sz="1800" dirty="0"/>
              <a:t>III степень – ткань глоточной миндалины прикрывает более 2/3 сошника.</a:t>
            </a:r>
          </a:p>
          <a:p>
            <a:pPr marL="0" indent="0">
              <a:buNone/>
            </a:pPr>
            <a:endParaRPr lang="ru-RU" altLang="ru-RU" sz="1200" dirty="0"/>
          </a:p>
          <a:p>
            <a:pPr marL="0" indent="0">
              <a:buNone/>
            </a:pPr>
            <a:endParaRPr lang="ru-RU" altLang="ru-RU" sz="1200" dirty="0"/>
          </a:p>
          <a:p>
            <a:pPr marL="0" indent="0">
              <a:buNone/>
            </a:pPr>
            <a:endParaRPr lang="ru-RU" altLang="ru-RU" sz="1200" dirty="0"/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r>
              <a:rPr lang="ru-RU" altLang="ru-RU" sz="900" dirty="0"/>
              <a:t> </a:t>
            </a:r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endParaRPr lang="ru-RU" altLang="ru-RU" sz="900" dirty="0"/>
          </a:p>
          <a:p>
            <a:pPr marL="0" indent="0" algn="r">
              <a:buNone/>
            </a:pPr>
            <a:r>
              <a:rPr lang="ru-RU" altLang="ru-RU" sz="900" dirty="0"/>
              <a:t>Лихачев А.Г. Справочник по оториноларингологии. – Москва: Медицина, 1967 – 326 с. Режим доступа: https://search.rsl.ru/.</a:t>
            </a:r>
          </a:p>
          <a:p>
            <a:pPr marL="0" indent="0" algn="r">
              <a:buNone/>
            </a:pPr>
            <a:endParaRPr lang="ru-RU" altLang="ru-RU" sz="12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401"/>
          <a:stretch>
            <a:fillRect/>
          </a:stretch>
        </p:blipFill>
        <p:spPr bwMode="auto">
          <a:xfrm>
            <a:off x="3429000" y="4142140"/>
            <a:ext cx="5715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445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700" b="1" dirty="0"/>
              <a:t/>
            </a:r>
            <a:br>
              <a:rPr lang="ru-RU" altLang="ru-RU" sz="2700" b="1" dirty="0"/>
            </a:br>
            <a:r>
              <a:rPr lang="ru-RU" altLang="ru-RU" sz="2700" b="1" dirty="0"/>
              <a:t>Клиническая картина аденоида</a:t>
            </a:r>
            <a:br>
              <a:rPr lang="ru-RU" altLang="ru-RU" sz="2700" b="1" dirty="0"/>
            </a:br>
            <a:r>
              <a:rPr lang="ru-RU" altLang="ru-RU" dirty="0"/>
              <a:t/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861048"/>
            <a:ext cx="9144000" cy="2214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ru-RU" sz="2000" b="1" dirty="0">
                <a:solidFill>
                  <a:srgbClr val="C00000"/>
                </a:solidFill>
              </a:rPr>
              <a:t>Часто: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снижение слуха, как проявление течения экссудативного среднего отита, и/или повторяющиеся эпизоды острого среднего отита в анамнезе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длительное (до нескольких недель) сохранение </a:t>
            </a:r>
            <a:r>
              <a:rPr lang="ru-RU" sz="2000" dirty="0" err="1"/>
              <a:t>ринологических</a:t>
            </a:r>
            <a:r>
              <a:rPr lang="ru-RU" sz="2000" dirty="0"/>
              <a:t> симптомов (заложенность носа отделяемое по задней стенке глотки у ребенка, кашель) после перенесенного простудного заболевания.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у пациентов школьного возраста с ГА часто отмечаются диагностированные эпизоды острого синусита (в </a:t>
            </a:r>
            <a:r>
              <a:rPr lang="ru-RU" sz="2000" dirty="0" err="1"/>
              <a:t>т.ч</a:t>
            </a:r>
            <a:r>
              <a:rPr lang="ru-RU" sz="2000" dirty="0"/>
              <a:t>. рецидивирующие формы).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0348" y="1970486"/>
            <a:ext cx="4488066" cy="174654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1450431"/>
            <a:ext cx="49236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</a:rPr>
              <a:t>Признаки стойкой назальной обструкции: </a:t>
            </a:r>
          </a:p>
          <a:p>
            <a:pPr>
              <a:defRPr/>
            </a:pPr>
            <a:endParaRPr lang="ru-RU" sz="2000" b="1" i="1" dirty="0">
              <a:solidFill>
                <a:srgbClr val="C0000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ü"/>
              <a:defRPr/>
            </a:pPr>
            <a:r>
              <a:rPr lang="ru-RU" sz="2000" b="1" dirty="0"/>
              <a:t>постоянно</a:t>
            </a:r>
            <a:r>
              <a:rPr lang="ru-RU" sz="2000" dirty="0"/>
              <a:t> открытый рот </a:t>
            </a:r>
          </a:p>
          <a:p>
            <a:pPr marL="257175" indent="-257175">
              <a:buFont typeface="Wingdings" panose="05000000000000000000" pitchFamily="2" charset="2"/>
              <a:buChar char="ü"/>
              <a:defRPr/>
            </a:pPr>
            <a:r>
              <a:rPr lang="ru-RU" sz="2000" dirty="0" err="1"/>
              <a:t>гипоназальность</a:t>
            </a:r>
            <a:r>
              <a:rPr lang="ru-RU" sz="2000" dirty="0"/>
              <a:t> (</a:t>
            </a:r>
            <a:r>
              <a:rPr lang="ru-RU" sz="2000" dirty="0" err="1"/>
              <a:t>ринолалия</a:t>
            </a:r>
            <a:r>
              <a:rPr lang="ru-RU" sz="2000" dirty="0"/>
              <a:t>)</a:t>
            </a:r>
          </a:p>
          <a:p>
            <a:pPr marL="257175" indent="-257175"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ощущение "сухости во рту"</a:t>
            </a:r>
          </a:p>
        </p:txBody>
      </p:sp>
    </p:spTree>
    <p:extLst>
      <p:ext uri="{BB962C8B-B14F-4D97-AF65-F5344CB8AC3E}">
        <p14:creationId xmlns="" xmlns:p14="http://schemas.microsoft.com/office/powerpoint/2010/main" val="20479115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</TotalTime>
  <Words>2781</Words>
  <Application>Microsoft Office PowerPoint</Application>
  <PresentationFormat>Экран (4:3)</PresentationFormat>
  <Paragraphs>308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Аденоид  Аденоидит</vt:lpstr>
      <vt:lpstr>Слайд 2</vt:lpstr>
      <vt:lpstr>Функции лимфоидной ткани глотки</vt:lpstr>
      <vt:lpstr>Аденоид е глоточное</vt:lpstr>
      <vt:lpstr>Аденоидит</vt:lpstr>
      <vt:lpstr> Распространённость гипертрофии  глоточной миндалины на 100 000 детского населения </vt:lpstr>
      <vt:lpstr>Этология аденоида</vt:lpstr>
      <vt:lpstr>Классификация аденоидных вегетаций (Лихачев А.Г.,1967)</vt:lpstr>
      <vt:lpstr> Клиническая картина аденоида  </vt:lpstr>
      <vt:lpstr>Клиническая картина аденоида жалобы</vt:lpstr>
      <vt:lpstr>Аденоид физикальное обследование  </vt:lpstr>
      <vt:lpstr>Инструментальные диагностические исследования рентгенографическе исследование носоглотки в боковой проекции  </vt:lpstr>
      <vt:lpstr>Инструментальные диагностические исследования эндоскопия полости носа и носоглотки</vt:lpstr>
      <vt:lpstr>Инструментальные диагностические исследования компьютерная томография ОНП</vt:lpstr>
      <vt:lpstr>Инструментальные диагностические исследования Иные диагностические исследования</vt:lpstr>
      <vt:lpstr>Дифференциальная диагностика  аденоида</vt:lpstr>
      <vt:lpstr>Слайд 17</vt:lpstr>
      <vt:lpstr>аденоид и аллергический ринит </vt:lpstr>
      <vt:lpstr>аденоид и аллергический ринит </vt:lpstr>
      <vt:lpstr>Клиническая картина  аллергического аденоидита</vt:lpstr>
      <vt:lpstr>Аденоид и риносинусит </vt:lpstr>
      <vt:lpstr>Слайд 22</vt:lpstr>
      <vt:lpstr>Аденоид и риносинусит </vt:lpstr>
      <vt:lpstr>Лечение хирургическое </vt:lpstr>
      <vt:lpstr>Лечение хирургическое </vt:lpstr>
      <vt:lpstr>Лечение хирургическое </vt:lpstr>
      <vt:lpstr>Лечение хирургическое </vt:lpstr>
      <vt:lpstr>осложнения аденотомии</vt:lpstr>
      <vt:lpstr>осложнения аденотомии</vt:lpstr>
      <vt:lpstr>Слайд 30</vt:lpstr>
      <vt:lpstr>Лечение консервативное </vt:lpstr>
      <vt:lpstr>Лечение консервативное </vt:lpstr>
      <vt:lpstr>Лечение консервативное</vt:lpstr>
      <vt:lpstr>Слайд 34</vt:lpstr>
      <vt:lpstr>Лечение консервативное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Гладков Евгений</dc:creator>
  <cp:lastModifiedBy>yurist</cp:lastModifiedBy>
  <cp:revision>30</cp:revision>
  <dcterms:modified xsi:type="dcterms:W3CDTF">2024-05-31T09:26:27Z</dcterms:modified>
</cp:coreProperties>
</file>