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68" r:id="rId4"/>
    <p:sldId id="257" r:id="rId5"/>
    <p:sldId id="260" r:id="rId6"/>
    <p:sldId id="264" r:id="rId7"/>
    <p:sldId id="259" r:id="rId8"/>
    <p:sldId id="265" r:id="rId9"/>
    <p:sldId id="263" r:id="rId10"/>
    <p:sldId id="262" r:id="rId11"/>
    <p:sldId id="258" r:id="rId12"/>
    <p:sldId id="266" r:id="rId13"/>
    <p:sldId id="267" r:id="rId14"/>
    <p:sldId id="270" r:id="rId15"/>
    <p:sldId id="271" r:id="rId16"/>
    <p:sldId id="272" r:id="rId17"/>
    <p:sldId id="269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2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8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6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5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4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7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6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3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D8B9-9CCD-4980-9737-6C84D1B7473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7B59-BD20-404D-B61B-58CE31A47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яичников – что нужно знать современному специалисту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5417"/>
            <a:ext cx="10515600" cy="3581545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Стулова Светлана Васильевна</a:t>
            </a: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акушерства и гинекологии ИКМ ФГБОУ 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СамГМУ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России, врач акушер-гинеколог клиники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«Нью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Самара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2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Эндометриоидные</a:t>
            </a:r>
            <a:r>
              <a:rPr lang="ru-RU" dirty="0" smtClean="0"/>
              <a:t> кисты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5" t="43959" r="65644" b="22384"/>
          <a:stretch/>
        </p:blipFill>
        <p:spPr>
          <a:xfrm>
            <a:off x="6834909" y="1303995"/>
            <a:ext cx="5135418" cy="340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4946" y="16906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4946" y="148074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патологический процесс, при котором за пределами полости матки происходит доброкачественное разрастание ткани, по морфологическим и функциональным свойствам подобной эндометрию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заболевание протекает бессимптомно, изредка могут беспокоить: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внизу живота, которые могут отдавать в прямую кишку,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менструального цикла, маточные кровотечения, связанные с дисфункцией яичников, задержки менструации,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болезненные ощущения во время полового акта,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– увеличение живота (при большой кисте),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яичника, особенно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эндометриоидная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являться причиной бесплодия.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9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18" y="277091"/>
            <a:ext cx="7721600" cy="58998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гинекологическом исследовании фолликулярная киста пальпируется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кпереди от матки, эластической консистенции, чаще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односторонняя,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гладкой поверхностью,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малоболезненная.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УЗИ разные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яичников имеют неодинаковую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жёлтого тела правого яичника обладает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однородной структурой, имеет круглую форму, ровные чёткие контуры, а иногда внутри содержит мелкодисперсную взвесь.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дермоидной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 правого яичника зачастую отмечают наличие плотной капсулы, в которой находится неоднородное содержимое, то есть, имеет место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эхоскопический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полиморфизм.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эндометриоидной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кисте правого яичника на УЗИ можно увидеть кистозные образования, которые характеризуются гетерогенностью внутренней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эхоструктуры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обладают многочисленными внутренними эхосигналами.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УЗИ фолликулярные кисты правого яичника имеют диаметр, не превышающий восьми сантиметров, они однокамерные и тонкостенные, а их содержимое однородное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237" t="59455" r="49737" b="20047"/>
          <a:stretch/>
        </p:blipFill>
        <p:spPr>
          <a:xfrm>
            <a:off x="7878618" y="572654"/>
            <a:ext cx="4045528" cy="35678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80470" y="4297281"/>
            <a:ext cx="319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фолликулярная киста яичника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26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365125"/>
            <a:ext cx="10910455" cy="1325563"/>
          </a:xfrm>
        </p:spPr>
        <p:txBody>
          <a:bodyPr/>
          <a:lstStyle/>
          <a:p>
            <a:r>
              <a:rPr lang="ru-RU" dirty="0" err="1" smtClean="0"/>
              <a:t>Диеногест</a:t>
            </a:r>
            <a:r>
              <a:rPr lang="ru-RU" dirty="0" smtClean="0"/>
              <a:t> в лечении </a:t>
            </a:r>
            <a:r>
              <a:rPr lang="ru-RU" dirty="0" err="1" smtClean="0"/>
              <a:t>эндометриоидных</a:t>
            </a:r>
            <a:r>
              <a:rPr lang="ru-RU" dirty="0"/>
              <a:t> </a:t>
            </a:r>
            <a:r>
              <a:rPr lang="ru-RU" dirty="0" smtClean="0"/>
              <a:t>кист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6472" y="1459779"/>
            <a:ext cx="10587182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Визанна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Клайра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препараты подавляют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эндометриоидные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до тех пор, пока они используются, и симптомы обычно рецидивируют после прекращения лечения.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Лечение эндометриоза | ТС Клиника — г. Краснод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30" y="4144547"/>
            <a:ext cx="3256684" cy="22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0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Дидрогестерон</a:t>
            </a:r>
            <a:r>
              <a:rPr lang="ru-RU" dirty="0" smtClean="0"/>
              <a:t> - лечение фолликулярных кист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1246910"/>
            <a:ext cx="10873509" cy="49300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Дюфастон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 повышает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прогестерона,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гормонального фона приводят к уменьшению и или же полному исчезновению кистозных образований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выступает в роли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прогестагенного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при заместительной гормональной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нему сохраняется благоприятное действие эстрогенных гормонов на липидный профиль крови.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препарата не нарушается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менструация и не подавляется овуляция. Во время лечения препаратом сохраняется возможность зачатия.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2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Гестагены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1440873"/>
            <a:ext cx="10873509" cy="473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Утрожестан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Восполняет </a:t>
            </a:r>
            <a:r>
              <a:rPr lang="ru-RU" sz="2400" dirty="0" smtClean="0"/>
              <a:t>недостаток прогестерона</a:t>
            </a:r>
          </a:p>
          <a:p>
            <a:pPr marL="0" indent="0">
              <a:buNone/>
            </a:pPr>
            <a:r>
              <a:rPr lang="ru-RU" sz="2400" dirty="0" smtClean="0"/>
              <a:t>Препарат </a:t>
            </a:r>
            <a:r>
              <a:rPr lang="ru-RU" sz="2400" dirty="0"/>
              <a:t>назначают внутрь по 200 мг два раза в день на протяжении 10 дней со второй фазы менструального цикла (15-24 день).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Лекарство </a:t>
            </a:r>
            <a:r>
              <a:rPr lang="ru-RU" sz="2400" dirty="0"/>
              <a:t>принимают незадолго до сна, запивают большим количеством жидкости. Не рекомендовано сочетать препарат с приёмом пищи.</a:t>
            </a:r>
          </a:p>
        </p:txBody>
      </p:sp>
    </p:spTree>
    <p:extLst>
      <p:ext uri="{BB962C8B-B14F-4D97-AF65-F5344CB8AC3E}">
        <p14:creationId xmlns:p14="http://schemas.microsoft.com/office/powerpoint/2010/main" val="32730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НПВС – при болях (при </a:t>
            </a:r>
            <a:r>
              <a:rPr lang="ru-RU" dirty="0" err="1" smtClean="0"/>
              <a:t>эндометриозе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1856509"/>
            <a:ext cx="10882745" cy="4320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Нурофен</a:t>
            </a:r>
            <a:r>
              <a:rPr lang="ru-RU" sz="2400" dirty="0" smtClean="0"/>
              <a:t>, </a:t>
            </a:r>
            <a:r>
              <a:rPr lang="ru-RU" sz="2400" dirty="0" err="1" smtClean="0"/>
              <a:t>кетопрофен</a:t>
            </a:r>
            <a:r>
              <a:rPr lang="ru-RU" sz="2400" dirty="0" smtClean="0"/>
              <a:t>, </a:t>
            </a:r>
            <a:r>
              <a:rPr lang="ru-RU" sz="2400" dirty="0" err="1" smtClean="0"/>
              <a:t>пенталгин</a:t>
            </a:r>
            <a:r>
              <a:rPr lang="ru-RU" sz="2400" dirty="0" smtClean="0"/>
              <a:t>)</a:t>
            </a:r>
          </a:p>
          <a:p>
            <a:r>
              <a:rPr lang="ru-RU" sz="2400" dirty="0" err="1" smtClean="0"/>
              <a:t>Эндометриоидные</a:t>
            </a:r>
            <a:r>
              <a:rPr lang="ru-RU" sz="2400" dirty="0" smtClean="0"/>
              <a:t> </a:t>
            </a:r>
            <a:r>
              <a:rPr lang="ru-RU" sz="2400" dirty="0" smtClean="0"/>
              <a:t>кисты могут вызывать боль (боль усиливается в период менструации и за неделю до начала </a:t>
            </a:r>
            <a:r>
              <a:rPr lang="ru-RU" sz="2400" dirty="0" err="1" smtClean="0"/>
              <a:t>ментруаций</a:t>
            </a:r>
            <a:r>
              <a:rPr lang="ru-RU" sz="2400" dirty="0" smtClean="0"/>
              <a:t>) </a:t>
            </a:r>
          </a:p>
          <a:p>
            <a:r>
              <a:rPr lang="ru-RU" sz="2400" dirty="0" smtClean="0"/>
              <a:t>Стратегия обезболивания </a:t>
            </a:r>
            <a:r>
              <a:rPr lang="ru-RU" sz="2400" dirty="0"/>
              <a:t>значительно улучшает качество жизни </a:t>
            </a:r>
            <a:endParaRPr lang="ru-RU" sz="2400" dirty="0" smtClean="0"/>
          </a:p>
          <a:p>
            <a:r>
              <a:rPr lang="ru-RU" sz="2400" dirty="0" smtClean="0"/>
              <a:t>При выраженном болевом синдроме в период менструации следует принимать НПВС</a:t>
            </a:r>
          </a:p>
          <a:p>
            <a:endParaRPr lang="ru-RU" sz="2400" dirty="0"/>
          </a:p>
        </p:txBody>
      </p:sp>
      <p:pic>
        <p:nvPicPr>
          <p:cNvPr id="8194" name="Picture 2" descr="Боль в животе, причины, диагностика, лечение - блог Медюни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6" y="4354241"/>
            <a:ext cx="6676448" cy="20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1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0"/>
            <a:ext cx="9174018" cy="775855"/>
          </a:xfrm>
        </p:spPr>
        <p:txBody>
          <a:bodyPr/>
          <a:lstStyle/>
          <a:p>
            <a:r>
              <a:rPr lang="ru-RU" dirty="0" smtClean="0"/>
              <a:t>Обратиться срочно к врачу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736" y="886691"/>
            <a:ext cx="11905673" cy="4634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кист яичников возможны такие осложнения: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ножки;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перфорация стенки кисты;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нагноение;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стенки кисты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проявляются похожими признаками: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тошнотой или рвотой, которая не приносит, в большинстве случаев, облегчения;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повышением температуры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острой, внезапно возникшей болью внизу живота;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тахикардией;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передней брюшной стенки.</a:t>
            </a:r>
          </a:p>
        </p:txBody>
      </p:sp>
    </p:spTree>
    <p:extLst>
      <p:ext uri="{BB962C8B-B14F-4D97-AF65-F5344CB8AC3E}">
        <p14:creationId xmlns:p14="http://schemas.microsoft.com/office/powerpoint/2010/main" val="147331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50" t="19052" r="8215" b="12854"/>
          <a:stretch/>
        </p:blipFill>
        <p:spPr>
          <a:xfrm>
            <a:off x="0" y="-7390"/>
            <a:ext cx="12192000" cy="68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960582"/>
            <a:ext cx="10956635" cy="5216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Почти каждая женщина в течение жизни сталкивается с тем или иным заболеванием, сопровождающимся увеличением </a:t>
            </a:r>
            <a:r>
              <a:rPr lang="ru-RU" dirty="0" smtClean="0"/>
              <a:t>яичника.</a:t>
            </a:r>
          </a:p>
          <a:p>
            <a:pPr marL="0" indent="0">
              <a:buNone/>
            </a:pPr>
            <a:r>
              <a:rPr lang="ru-RU" dirty="0" smtClean="0"/>
              <a:t>Кисты могут быть случайной находкой по УЗИ или вызывать появление симптомов у пациента.</a:t>
            </a:r>
          </a:p>
          <a:p>
            <a:pPr marL="0" indent="0">
              <a:buNone/>
            </a:pPr>
            <a:r>
              <a:rPr lang="ru-RU" dirty="0" smtClean="0"/>
              <a:t>При обнаружении кисты может быть назначено консервативное лечение или возможно оперативное лечение (необходима консультация врача).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27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ичн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55" y="2604150"/>
            <a:ext cx="59531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363" y="372148"/>
            <a:ext cx="9421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Яичники — парный  орган, расположенный по обеим бокам матки.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Главная функция яичников – производство 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главный из которых —  эстроген. Также в яичниках содержатся фолликулы с ооцитами. Ежемесячно один фолликул разрывается, выпуская созревшую яйцеклетку для процесса оплодотворения.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0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619"/>
            <a:ext cx="10515600" cy="181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яичника – опухолевидное образование яичника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собой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имеющую тенденцию к увеличению своего размера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иста яичника при беременности: опасна ли - Юн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73" y="2078183"/>
            <a:ext cx="8848435" cy="44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8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менструация | Фазы менструационного цикл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r="9066" b="8205"/>
          <a:stretch/>
        </p:blipFill>
        <p:spPr bwMode="auto">
          <a:xfrm>
            <a:off x="4128654" y="1751895"/>
            <a:ext cx="7421418" cy="44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965" y="538448"/>
            <a:ext cx="11222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женщины функционирует циклично. </a:t>
            </a:r>
            <a:r>
              <a:rPr lang="ru-RU" sz="2400" b="1" i="0" dirty="0" smtClean="0">
                <a:solidFill>
                  <a:srgbClr val="FA65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цикла, называемого менструальным, 28 дней. 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Следуют они один за другим.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(первые месячные) начинаются в 11-15 лет. 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цикл из трех фаз:</a:t>
            </a:r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Фолликулярная.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Овуляторная.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Лютеиновая.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0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82" y="124979"/>
            <a:ext cx="10515600" cy="909493"/>
          </a:xfrm>
        </p:spPr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4" y="840509"/>
            <a:ext cx="10515600" cy="47730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кисты: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появляются тогда, когда не происходит овуляции, а фолликул продолжает расти. Образование является однокамерным и не имеет перегородок. Диаметр такой опухоли нередко достигает 7 сантиметров. При этом полость образования имеет гладкую поверхность и тонкие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 Появляются при развитии и росте желтого тела. Кисты имеют утолщенные стенки и размеры от 2 до 7 сантиметров. Жидкость внутри них светлая, а стенки имеют желтый цвет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Эндометриоидные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развиваются из очагов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яичниках.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Дермоидные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содержать в себе различные фрагменты тканей организма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зачастую являются многокамерными. Они наполнены густой слизью. Эти образования также могут перерождаться в злокачественные</a:t>
            </a:r>
          </a:p>
        </p:txBody>
      </p:sp>
    </p:spTree>
    <p:extLst>
      <p:ext uri="{BB962C8B-B14F-4D97-AF65-F5344CB8AC3E}">
        <p14:creationId xmlns:p14="http://schemas.microsoft.com/office/powerpoint/2010/main" val="219205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кисты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78" t="28728" r="39851" b="41767"/>
          <a:stretch/>
        </p:blipFill>
        <p:spPr>
          <a:xfrm>
            <a:off x="3904674" y="4674475"/>
            <a:ext cx="3716041" cy="2402464"/>
          </a:xfrm>
          <a:prstGeom prst="rect">
            <a:avLst/>
          </a:prstGeom>
        </p:spPr>
      </p:pic>
      <p:pic>
        <p:nvPicPr>
          <p:cNvPr id="2050" name="Picture 2" descr="Функциональная киста яичника - причины, симптомы, лечение, операция. -  Хирург К. В. Пуч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3"/>
          <a:stretch/>
        </p:blipFill>
        <p:spPr bwMode="auto">
          <a:xfrm>
            <a:off x="7686963" y="868888"/>
            <a:ext cx="3666837" cy="500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981" y="16906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Фолликулярные кисты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появляются тогда, когда не происходит овуляции, а фолликул продолжает расти. Образование является однокамерным и не имеет перегородок.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достигает 7 сантиметров. При этом полость образования имеет гладкую поверхность и тонкие стенки.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4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кисты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29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желтого тела</a:t>
            </a:r>
          </a:p>
          <a:p>
            <a:pPr marL="0" indent="0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при развитии и росте желтого тела. Кисты имеют утолщенные стенки и размеры от 2 до 7 сантиметров. Жидкость внутри них светлая, а стенки имеют желтый цвет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ункциональная киста яичника - причины, симптомы, лечение, операция. -  Хирург К. В. Пуч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4"/>
          <a:stretch/>
        </p:blipFill>
        <p:spPr bwMode="auto">
          <a:xfrm>
            <a:off x="7048631" y="1120269"/>
            <a:ext cx="3757913" cy="35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1201" y="37894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Желтое тело, сформировавшееся из остатков лопнувшего фолликула, 10–12 дней производит гормоны, необходимые для успешного приживления в матке оплодотворенной яйцеклетки.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13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Овуляторный </a:t>
            </a:r>
            <a:r>
              <a:rPr lang="ru-RU" dirty="0" smtClean="0"/>
              <a:t>синдром— </a:t>
            </a:r>
            <a:r>
              <a:rPr lang="ru-RU" dirty="0"/>
              <a:t>это болевые ощущения, возникающие у некоторых женщин примерно за 2 недели до начала </a:t>
            </a:r>
            <a:r>
              <a:rPr lang="ru-RU" dirty="0" smtClean="0"/>
              <a:t>менструации</a:t>
            </a:r>
          </a:p>
          <a:p>
            <a:pPr marL="0" indent="0">
              <a:buNone/>
            </a:pPr>
            <a:r>
              <a:rPr lang="ru-RU" dirty="0" smtClean="0"/>
              <a:t>(может сопровождаться болевыми ощущениями).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Что такое овуляция простыми словами — признаки и симпто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29444"/>
            <a:ext cx="6286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35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601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Times New Roman</vt:lpstr>
      <vt:lpstr>Тема Office</vt:lpstr>
      <vt:lpstr>Кисты яичников – что нужно знать современному специалисту 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</vt:lpstr>
      <vt:lpstr>Функциональные кисты </vt:lpstr>
      <vt:lpstr>Функциональные кисты </vt:lpstr>
      <vt:lpstr>Презентация PowerPoint</vt:lpstr>
      <vt:lpstr>Эндометриоидные кисты</vt:lpstr>
      <vt:lpstr>Симптомы</vt:lpstr>
      <vt:lpstr>Презентация PowerPoint</vt:lpstr>
      <vt:lpstr>Диеногест в лечении эндометриоидных кист</vt:lpstr>
      <vt:lpstr>Дидрогестерон - лечение фолликулярных кист </vt:lpstr>
      <vt:lpstr>Гестагены </vt:lpstr>
      <vt:lpstr>НПВС – при болях (при эндометриозе)</vt:lpstr>
      <vt:lpstr>Обратиться срочно к врачу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2024-01-22T09:44:01Z</dcterms:created>
  <dcterms:modified xsi:type="dcterms:W3CDTF">2024-01-23T11:34:50Z</dcterms:modified>
</cp:coreProperties>
</file>