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75" r:id="rId4"/>
    <p:sldId id="294" r:id="rId5"/>
    <p:sldId id="277" r:id="rId6"/>
    <p:sldId id="279" r:id="rId7"/>
    <p:sldId id="272" r:id="rId8"/>
    <p:sldId id="280" r:id="rId9"/>
    <p:sldId id="281" r:id="rId10"/>
    <p:sldId id="285" r:id="rId11"/>
    <p:sldId id="286" r:id="rId12"/>
    <p:sldId id="288" r:id="rId13"/>
    <p:sldId id="289" r:id="rId14"/>
    <p:sldId id="292" r:id="rId15"/>
    <p:sldId id="260" r:id="rId16"/>
    <p:sldId id="290" r:id="rId17"/>
    <p:sldId id="261" r:id="rId18"/>
    <p:sldId id="262" r:id="rId19"/>
    <p:sldId id="269" r:id="rId20"/>
    <p:sldId id="267" r:id="rId21"/>
    <p:sldId id="291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D971"/>
    <a:srgbClr val="05903B"/>
    <a:srgbClr val="DADAE0"/>
    <a:srgbClr val="CFD5EA"/>
    <a:srgbClr val="CEEAB0"/>
    <a:srgbClr val="A5E9B2"/>
    <a:srgbClr val="018134"/>
    <a:srgbClr val="42ADC6"/>
    <a:srgbClr val="447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7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51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8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9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8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9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13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04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36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5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46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A374-6EBA-4016-AE8D-B1FB0397DD4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8AE4-EA6F-4A2A-BBDA-AFCA4C8EB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5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png"/><Relationship Id="rId7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4000" b="1" dirty="0">
                <a:solidFill>
                  <a:srgbClr val="00B050"/>
                </a:solidFill>
                <a:latin typeface="Raleway SemiBold" panose="020B0703030101060003" pitchFamily="34" charset="-52"/>
                <a:cs typeface="Aharoni" panose="02010803020104030203" pitchFamily="2" charset="-79"/>
              </a:rPr>
              <a:t>Восстановление микробиоты после респираторно-вирусных</a:t>
            </a:r>
            <a:br>
              <a:rPr lang="ru-RU" sz="4000" b="1" dirty="0">
                <a:solidFill>
                  <a:srgbClr val="00B050"/>
                </a:solidFill>
                <a:latin typeface="Raleway SemiBold" panose="020B0703030101060003" pitchFamily="34" charset="-52"/>
                <a:cs typeface="Aharoni" panose="02010803020104030203" pitchFamily="2" charset="-79"/>
              </a:rPr>
            </a:br>
            <a:r>
              <a:rPr lang="ru-RU" sz="4000" b="1" dirty="0">
                <a:solidFill>
                  <a:srgbClr val="00B050"/>
                </a:solidFill>
                <a:latin typeface="Raleway SemiBold" panose="020B0703030101060003" pitchFamily="34" charset="-52"/>
                <a:cs typeface="Aharoni" panose="02010803020104030203" pitchFamily="2" charset="-79"/>
              </a:rPr>
              <a:t>инфекций, в том числе Covid-19</a:t>
            </a:r>
            <a:endParaRPr lang="ru-RU" sz="4000" b="1" dirty="0">
              <a:latin typeface="Raleway SemiBold" panose="020B0703030101060003" pitchFamily="34" charset="-52"/>
              <a:cs typeface="Aharoni" panose="02010803020104030203" pitchFamily="2" charset="-79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5475" y="459313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Рогозина Л.А</a:t>
            </a:r>
            <a:r>
              <a:rPr lang="ru-RU" dirty="0"/>
              <a:t>. </a:t>
            </a:r>
          </a:p>
          <a:p>
            <a:r>
              <a:rPr lang="ru-RU" dirty="0"/>
              <a:t>доцент кафедры госпитальной терапии с курсами  поликлинической терапии и трансфузиологии </a:t>
            </a:r>
            <a:r>
              <a:rPr lang="ru-RU" dirty="0" err="1"/>
              <a:t>СамГМУ</a:t>
            </a:r>
            <a:endParaRPr lang="ru-RU" dirty="0"/>
          </a:p>
          <a:p>
            <a:r>
              <a:rPr lang="ru-RU" dirty="0"/>
              <a:t>27.02.2024 </a:t>
            </a:r>
          </a:p>
        </p:txBody>
      </p:sp>
    </p:spTree>
    <p:extLst>
      <p:ext uri="{BB962C8B-B14F-4D97-AF65-F5344CB8AC3E}">
        <p14:creationId xmlns:p14="http://schemas.microsoft.com/office/powerpoint/2010/main" xmlns="" val="15017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35" y="217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SARS COV 2 =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стресс + …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7646" y="1409989"/>
            <a:ext cx="11022874" cy="401782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Влияет на состояние эпителиального барьера (меняет экспрессию генов </a:t>
            </a:r>
            <a:r>
              <a:rPr lang="ru-RU" sz="3400" dirty="0" err="1">
                <a:cs typeface="Times New Roman" panose="02020603050405020304" pitchFamily="18" charset="0"/>
              </a:rPr>
              <a:t>энтероцитов</a:t>
            </a:r>
            <a:r>
              <a:rPr lang="ru-RU" sz="3400" dirty="0"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Ведет к </a:t>
            </a:r>
            <a:r>
              <a:rPr lang="ru-RU" sz="3400" dirty="0" err="1">
                <a:cs typeface="Times New Roman" panose="02020603050405020304" pitchFamily="18" charset="0"/>
              </a:rPr>
              <a:t>микроэкологическим</a:t>
            </a:r>
            <a:r>
              <a:rPr lang="ru-RU" sz="3400" dirty="0">
                <a:cs typeface="Times New Roman" panose="02020603050405020304" pitchFamily="18" charset="0"/>
              </a:rPr>
              <a:t> изменениям, меняя метаболическую мощность </a:t>
            </a:r>
            <a:r>
              <a:rPr lang="ru-RU" sz="3400" dirty="0" err="1">
                <a:cs typeface="Times New Roman" panose="02020603050405020304" pitchFamily="18" charset="0"/>
              </a:rPr>
              <a:t>микробиома</a:t>
            </a:r>
            <a:endParaRPr lang="ru-RU" sz="3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Усиливает </a:t>
            </a:r>
            <a:r>
              <a:rPr lang="ru-RU" sz="3400" dirty="0" err="1">
                <a:cs typeface="Times New Roman" panose="02020603050405020304" pitchFamily="18" charset="0"/>
              </a:rPr>
              <a:t>провоспалительный</a:t>
            </a:r>
            <a:r>
              <a:rPr lang="ru-RU" sz="3400" dirty="0">
                <a:cs typeface="Times New Roman" panose="02020603050405020304" pitchFamily="18" charset="0"/>
              </a:rPr>
              <a:t> ответ, приводя к дисбалансу иммунной системы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Армирует митохондриальную дисфункцию, усиливает за счет </a:t>
            </a:r>
            <a:r>
              <a:rPr lang="ru-RU" sz="3400" dirty="0" err="1">
                <a:cs typeface="Times New Roman" panose="02020603050405020304" pitchFamily="18" charset="0"/>
              </a:rPr>
              <a:t>дисбиоза</a:t>
            </a:r>
            <a:endParaRPr lang="ru-RU" sz="3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Приводит к гемодинамическим нарушениям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К дисфункции всех органов ЖКТ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>
                <a:cs typeface="Times New Roman" panose="02020603050405020304" pitchFamily="18" charset="0"/>
              </a:rPr>
              <a:t>Оставляет после себя «</a:t>
            </a:r>
            <a:r>
              <a:rPr lang="ru-RU" sz="3400" dirty="0" err="1">
                <a:cs typeface="Times New Roman" panose="02020603050405020304" pitchFamily="18" charset="0"/>
              </a:rPr>
              <a:t>постковидный</a:t>
            </a:r>
            <a:r>
              <a:rPr lang="ru-RU" sz="3400" dirty="0">
                <a:cs typeface="Times New Roman" panose="02020603050405020304" pitchFamily="18" charset="0"/>
              </a:rPr>
              <a:t> синдром», связанный с воспалением, фиброзом …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5223544"/>
            <a:ext cx="5733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Y, Wang J, Li F, Shi Y. Main Clinical Features of COVID-19 and Potential Prognostic and Therapeutic Value of the Microbiota in SARS-CoV-2 Infections. Front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 Jun 5;11:1302.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10.3389/fmicb.2020.01302. PMID: 32582134; PMCID: PMC7291771.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2" y="4307870"/>
            <a:ext cx="3792175" cy="22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9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2" y="51059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Направленная терапия АА поражений </a:t>
            </a:r>
            <a:r>
              <a:rPr lang="ru-RU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ЖКТ</a:t>
            </a:r>
            <a:endParaRPr lang="ru-RU" dirty="0">
              <a:solidFill>
                <a:srgbClr val="00B050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0" y="2022565"/>
            <a:ext cx="11707906" cy="2037806"/>
          </a:xfrm>
          <a:prstGeom prst="rightArrow">
            <a:avLst>
              <a:gd name="adj1" fmla="val 50000"/>
              <a:gd name="adj2" fmla="val 16111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985" y="2296146"/>
            <a:ext cx="2281561" cy="1358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Экологические ниши занимает  УПФ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7646" y="2279342"/>
            <a:ext cx="2370338" cy="140267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Количественный и качественный </a:t>
            </a:r>
            <a:r>
              <a:rPr lang="ru-RU" b="1" dirty="0" err="1">
                <a:solidFill>
                  <a:srgbClr val="00B050"/>
                </a:solidFill>
              </a:rPr>
              <a:t>дисбиоз</a:t>
            </a:r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3133" y="2296146"/>
            <a:ext cx="2272684" cy="14603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Метаболический дисбиоз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0966" y="2279342"/>
            <a:ext cx="2083146" cy="14771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Регуляторный </a:t>
            </a:r>
            <a:r>
              <a:rPr lang="ru-RU" b="1" dirty="0" err="1">
                <a:solidFill>
                  <a:schemeClr val="tx1"/>
                </a:solidFill>
              </a:rPr>
              <a:t>дисбиоз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973" y="4143498"/>
            <a:ext cx="23081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Подавление активности УПФ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АМП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Пробиотики</a:t>
            </a:r>
            <a:r>
              <a:rPr lang="ru-RU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Фаги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8498" y="4156498"/>
            <a:ext cx="23703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Увеличение популяции </a:t>
            </a:r>
            <a:r>
              <a:rPr lang="ru-RU" sz="1400" dirty="0" err="1"/>
              <a:t>нормофлоры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Пробиотики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ТФМ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пребиотики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6567" y="4184118"/>
            <a:ext cx="22634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Управление  ключевыми </a:t>
            </a:r>
          </a:p>
          <a:p>
            <a:pPr algn="ctr"/>
            <a:r>
              <a:rPr lang="ru-RU" sz="1400" dirty="0"/>
              <a:t>метаболитами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Пробитики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ТФМ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метабиотики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61603" y="4182960"/>
            <a:ext cx="19697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Управление ключевыми видами: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Пробитики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ТФМ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метабиотики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48109" y="6275755"/>
            <a:ext cx="1695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С.М., 2022 </a:t>
            </a:r>
          </a:p>
        </p:txBody>
      </p:sp>
    </p:spTree>
    <p:extLst>
      <p:ext uri="{BB962C8B-B14F-4D97-AF65-F5344CB8AC3E}">
        <p14:creationId xmlns:p14="http://schemas.microsoft.com/office/powerpoint/2010/main" xmlns="" val="12887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68" y="13933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Потенциально положительный иммунный ответ, вызванный </a:t>
            </a:r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пробиотиками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и </a:t>
            </a:r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пребиотиками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515" y="6099166"/>
            <a:ext cx="1170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J, Zhang L, Lin W, Tang W, Chan FKL, Ng SC. Review article: Probiotics, prebiotics and dietary approaches during COVID-19 pandemic. Trends Food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Technol. 2021 Feb;108:187-196.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10.1016/j.tifs.2020.12.009.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Dec 14. PMID: 33519087; PMCID: PMC7833886.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ис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24" y="1753204"/>
            <a:ext cx="75152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59907" y="2007023"/>
            <a:ext cx="3352800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Стимулируется выработка антимикробных пептидов,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Формируются подмножества Т – клеток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 противовирусное действие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 пептиды, обладающие сродством к  </a:t>
            </a: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FGA</a:t>
            </a:r>
            <a:endParaRPr lang="ru-RU" sz="16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5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97" y="4274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Пробиотики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 в терапии пациентов с </a:t>
            </a:r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 COVID -19</a:t>
            </a:r>
            <a:endParaRPr lang="ru-RU" sz="3200" dirty="0">
              <a:solidFill>
                <a:srgbClr val="00B050"/>
              </a:solidFill>
              <a:latin typeface="Raleway SemiBold" panose="020B07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613" y="5407370"/>
            <a:ext cx="5359549" cy="823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i="1" dirty="0">
                <a:cs typeface="Times New Roman" panose="02020603050405020304" pitchFamily="18" charset="0"/>
              </a:rPr>
              <a:t>Временные методические рекомендации. Профилактика, диагностика и лечение новой </a:t>
            </a:r>
            <a:r>
              <a:rPr lang="ru-RU" sz="1500" i="1" dirty="0" err="1">
                <a:cs typeface="Times New Roman" panose="02020603050405020304" pitchFamily="18" charset="0"/>
              </a:rPr>
              <a:t>коронавирусной</a:t>
            </a:r>
            <a:r>
              <a:rPr lang="ru-RU" sz="1500" i="1" dirty="0">
                <a:cs typeface="Times New Roman" panose="02020603050405020304" pitchFamily="18" charset="0"/>
              </a:rPr>
              <a:t> инфекции (</a:t>
            </a:r>
            <a:r>
              <a:rPr lang="en-US" sz="1500" i="1" dirty="0">
                <a:cs typeface="Times New Roman" panose="02020603050405020304" pitchFamily="18" charset="0"/>
              </a:rPr>
              <a:t>COVID -19</a:t>
            </a:r>
            <a:r>
              <a:rPr lang="ru-RU" sz="1500" i="1" dirty="0">
                <a:cs typeface="Times New Roman" panose="02020603050405020304" pitchFamily="18" charset="0"/>
              </a:rPr>
              <a:t>)</a:t>
            </a:r>
            <a:r>
              <a:rPr lang="en-US" sz="1500" dirty="0">
                <a:cs typeface="Times New Roman" panose="02020603050405020304" pitchFamily="18" charset="0"/>
              </a:rPr>
              <a:t> VER </a:t>
            </a:r>
            <a:r>
              <a:rPr lang="ru-RU" sz="1500" dirty="0">
                <a:cs typeface="Times New Roman" panose="02020603050405020304" pitchFamily="18" charset="0"/>
              </a:rPr>
              <a:t> (08.02.21)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03770" y="5819326"/>
            <a:ext cx="5183188" cy="823912"/>
          </a:xfrm>
        </p:spPr>
        <p:txBody>
          <a:bodyPr>
            <a:normAutofit/>
          </a:bodyPr>
          <a:lstStyle/>
          <a:p>
            <a:r>
              <a:rPr lang="ru-RU" sz="1600" i="1" dirty="0">
                <a:cs typeface="Times New Roman" panose="02020603050405020304" pitchFamily="18" charset="0"/>
              </a:rPr>
              <a:t>Временные методические рекомендации Профилактика, диагностика и лечение новой </a:t>
            </a:r>
            <a:r>
              <a:rPr lang="ru-RU" sz="1600" i="1" dirty="0" err="1">
                <a:cs typeface="Times New Roman" panose="02020603050405020304" pitchFamily="18" charset="0"/>
              </a:rPr>
              <a:t>коронавирусной</a:t>
            </a:r>
            <a:r>
              <a:rPr lang="ru-RU" sz="1600" i="1" dirty="0">
                <a:cs typeface="Times New Roman" panose="02020603050405020304" pitchFamily="18" charset="0"/>
              </a:rPr>
              <a:t> инфекции (COVID - 19) </a:t>
            </a:r>
            <a:r>
              <a:rPr lang="ru-RU" sz="1600" i="1" dirty="0" err="1">
                <a:cs typeface="Times New Roman" panose="02020603050405020304" pitchFamily="18" charset="0"/>
              </a:rPr>
              <a:t>ve</a:t>
            </a:r>
            <a:r>
              <a:rPr lang="en-US" sz="1600" i="1" dirty="0">
                <a:cs typeface="Times New Roman" panose="02020603050405020304" pitchFamily="18" charset="0"/>
              </a:rPr>
              <a:t>r</a:t>
            </a:r>
            <a:r>
              <a:rPr lang="ru-RU" sz="1600" i="1" dirty="0">
                <a:cs typeface="Times New Roman" panose="02020603050405020304" pitchFamily="18" charset="0"/>
              </a:rPr>
              <a:t> 14 (27.12.21)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18268" y="1677483"/>
            <a:ext cx="5888138" cy="3606260"/>
          </a:xfrm>
        </p:spPr>
        <p:txBody>
          <a:bodyPr>
            <a:no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Назначение </a:t>
            </a:r>
            <a:r>
              <a:rPr lang="ru-RU" sz="2000" dirty="0" err="1">
                <a:cs typeface="Times New Roman" panose="02020603050405020304" pitchFamily="18" charset="0"/>
              </a:rPr>
              <a:t>пробиотиков</a:t>
            </a:r>
            <a:r>
              <a:rPr lang="ru-RU" sz="2000" dirty="0">
                <a:cs typeface="Times New Roman" panose="02020603050405020304" pitchFamily="18" charset="0"/>
              </a:rPr>
              <a:t> во время и/или после антибактериальной терапии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для профилактики и лечения различных побочных эффектов имеет убедительную доказательную базу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В качестве </a:t>
            </a:r>
            <a:r>
              <a:rPr lang="ru-RU" sz="2000" dirty="0" err="1">
                <a:cs typeface="Times New Roman" panose="02020603050405020304" pitchFamily="18" charset="0"/>
              </a:rPr>
              <a:t>пробитиков</a:t>
            </a:r>
            <a:r>
              <a:rPr lang="ru-RU" sz="2000" dirty="0">
                <a:cs typeface="Times New Roman" panose="02020603050405020304" pitchFamily="18" charset="0"/>
              </a:rPr>
              <a:t> используются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препараты , содержащие различные виды и штаммы </a:t>
            </a:r>
            <a:r>
              <a:rPr lang="ru-RU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бифидо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– и </a:t>
            </a:r>
            <a:r>
              <a:rPr lang="ru-RU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лактобактерий</a:t>
            </a:r>
            <a:endParaRPr 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Применение </a:t>
            </a:r>
            <a:r>
              <a:rPr lang="ru-RU" sz="2000" dirty="0" err="1">
                <a:cs typeface="Times New Roman" panose="02020603050405020304" pitchFamily="18" charset="0"/>
              </a:rPr>
              <a:t>пробиотиков</a:t>
            </a:r>
            <a:r>
              <a:rPr lang="ru-RU" sz="2000" dirty="0"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cs typeface="Times New Roman" panose="02020603050405020304" pitchFamily="18" charset="0"/>
              </a:rPr>
              <a:t>профилактки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антибитико</a:t>
            </a:r>
            <a:r>
              <a:rPr lang="ru-RU" sz="2000" dirty="0">
                <a:cs typeface="Times New Roman" panose="02020603050405020304" pitchFamily="18" charset="0"/>
              </a:rPr>
              <a:t> ассоциированной диареи достоверно более эффективно, если они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назначаются как можно раньше с момента приема первой дозы антибиотика  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552545" y="1753033"/>
            <a:ext cx="5321284" cy="3369584"/>
          </a:xfrm>
        </p:spPr>
        <p:txBody>
          <a:bodyPr>
            <a:normAutofit/>
          </a:bodyPr>
          <a:lstStyle/>
          <a:p>
            <a:r>
              <a:rPr lang="ru-RU" sz="1800" dirty="0">
                <a:cs typeface="Times New Roman" panose="02020603050405020304" pitchFamily="18" charset="0"/>
              </a:rPr>
              <a:t>Из возможных направлений применения антибиотиков при  COVID – 19 только их назначение во время и/или после антибактериальной терапии для профилактики и лечения различных побочных эффектов имеет доказательную базу. 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Как правило, в качестве </a:t>
            </a:r>
            <a:r>
              <a:rPr lang="ru-RU" sz="1800" dirty="0" err="1">
                <a:cs typeface="Times New Roman" panose="02020603050405020304" pitchFamily="18" charset="0"/>
              </a:rPr>
              <a:t>пробиотиков</a:t>
            </a:r>
            <a:r>
              <a:rPr lang="ru-RU" sz="1800" dirty="0">
                <a:cs typeface="Times New Roman" panose="02020603050405020304" pitchFamily="18" charset="0"/>
              </a:rPr>
              <a:t> используются препараты, содержащие различные виды и штаммы </a:t>
            </a:r>
            <a:r>
              <a:rPr lang="ru-RU" sz="1800" dirty="0" err="1">
                <a:cs typeface="Times New Roman" panose="02020603050405020304" pitchFamily="18" charset="0"/>
              </a:rPr>
              <a:t>бифидобактерий</a:t>
            </a:r>
            <a:r>
              <a:rPr lang="ru-RU" sz="1800" dirty="0"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cs typeface="Times New Roman" panose="02020603050405020304" pitchFamily="18" charset="0"/>
              </a:rPr>
              <a:t>лактобактерий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068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Натуральные продукты с высоким содержанием  </a:t>
            </a:r>
            <a:r>
              <a:rPr lang="ru-RU" sz="2800" dirty="0" err="1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пребиотиков</a:t>
            </a:r>
            <a:r>
              <a:rPr lang="ru-RU" sz="28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 (волокна, олигосахариды) ил </a:t>
            </a:r>
            <a:r>
              <a:rPr lang="ru-RU" sz="2800" dirty="0" err="1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пробиотиков</a:t>
            </a:r>
            <a:r>
              <a:rPr lang="ru-RU" sz="28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 (</a:t>
            </a:r>
            <a:r>
              <a:rPr lang="ru-RU" sz="2800" dirty="0" err="1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бифидо</a:t>
            </a:r>
            <a:r>
              <a:rPr lang="ru-RU" sz="28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 - </a:t>
            </a:r>
            <a:r>
              <a:rPr lang="ru-RU" sz="2800" dirty="0" err="1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лактобактерии</a:t>
            </a:r>
            <a:r>
              <a:rPr lang="ru-RU" sz="28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)</a:t>
            </a:r>
            <a:endParaRPr lang="ru-RU" sz="28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416038" y="2600687"/>
            <a:ext cx="5375367" cy="32514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Цельная пшеница, ячмень, коричневый рис</a:t>
            </a:r>
          </a:p>
          <a:p>
            <a:r>
              <a:rPr lang="ru-RU" sz="2000" dirty="0" smtClean="0"/>
              <a:t>Большинство листовых овощей, бобовых, грибов и фруктов</a:t>
            </a:r>
          </a:p>
          <a:p>
            <a:r>
              <a:rPr lang="ru-RU" sz="2000" dirty="0" smtClean="0"/>
              <a:t>Фасоль, тофу, нут, чечевица, орехи</a:t>
            </a:r>
          </a:p>
          <a:p>
            <a:r>
              <a:rPr lang="ru-RU" sz="2000" dirty="0" smtClean="0"/>
              <a:t>Крупы, хлеб, напитки, пищевые добавки</a:t>
            </a:r>
          </a:p>
          <a:p>
            <a:r>
              <a:rPr lang="ru-RU" sz="2000" dirty="0" smtClean="0"/>
              <a:t>Йогурт, кефир, ацидофильное молоко, сыр: чеддер, </a:t>
            </a:r>
            <a:r>
              <a:rPr lang="ru-RU" sz="2000" dirty="0" err="1" smtClean="0"/>
              <a:t>гауда</a:t>
            </a:r>
            <a:r>
              <a:rPr lang="ru-RU" sz="2000" dirty="0" smtClean="0"/>
              <a:t>, </a:t>
            </a:r>
            <a:r>
              <a:rPr lang="ru-RU" sz="2000" dirty="0" err="1" smtClean="0"/>
              <a:t>моцарелла</a:t>
            </a:r>
            <a:r>
              <a:rPr lang="ru-RU" sz="2000" dirty="0" smtClean="0"/>
              <a:t> и </a:t>
            </a:r>
            <a:r>
              <a:rPr lang="ru-RU" sz="2000" dirty="0" err="1" smtClean="0"/>
              <a:t>тд</a:t>
            </a:r>
            <a:endParaRPr lang="ru-RU" sz="2000" dirty="0" smtClean="0"/>
          </a:p>
          <a:p>
            <a:r>
              <a:rPr lang="ru-RU" sz="2000" dirty="0" err="1" smtClean="0"/>
              <a:t>Мисо</a:t>
            </a:r>
            <a:r>
              <a:rPr lang="ru-RU" sz="2000" dirty="0" smtClean="0"/>
              <a:t>, квашеная капуста, </a:t>
            </a:r>
            <a:r>
              <a:rPr lang="ru-RU" sz="2000" dirty="0" err="1" smtClean="0"/>
              <a:t>мариновынные</a:t>
            </a:r>
            <a:r>
              <a:rPr lang="ru-RU" sz="2000" dirty="0" smtClean="0"/>
              <a:t> огурцы 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914400" y="1909899"/>
            <a:ext cx="4744062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Группа продуктов питания (связанные с ними питательные вещества)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Конкретные продукты для употребления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751114" y="2815635"/>
            <a:ext cx="5597435" cy="39214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Цельные зерна (волокна, </a:t>
            </a:r>
            <a:r>
              <a:rPr lang="ru-RU" sz="2000" dirty="0" err="1" smtClean="0"/>
              <a:t>олгисахариды</a:t>
            </a:r>
            <a:r>
              <a:rPr lang="ru-RU" sz="2000" dirty="0" smtClean="0"/>
              <a:t>, минералы, витамины</a:t>
            </a:r>
          </a:p>
          <a:p>
            <a:r>
              <a:rPr lang="ru-RU" sz="2000" dirty="0" smtClean="0"/>
              <a:t>Овощи и фрукты (витамины А,В,С,</a:t>
            </a:r>
            <a:r>
              <a:rPr lang="en-US" sz="2000" dirty="0" smtClean="0"/>
              <a:t>D,E,K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Клетчатка</a:t>
            </a:r>
          </a:p>
          <a:p>
            <a:r>
              <a:rPr lang="ru-RU" sz="2000" dirty="0" smtClean="0"/>
              <a:t>Кисломолочные продукты (</a:t>
            </a:r>
            <a:r>
              <a:rPr lang="ru-RU" sz="2000" dirty="0" err="1" smtClean="0"/>
              <a:t>бифдо</a:t>
            </a:r>
            <a:r>
              <a:rPr lang="ru-RU" sz="2000" dirty="0" smtClean="0"/>
              <a:t> -</a:t>
            </a:r>
            <a:r>
              <a:rPr lang="ru-RU" sz="2000" dirty="0" err="1" smtClean="0"/>
              <a:t>лактобактерии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ферментированные бобы или овощи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1831" y="606860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Hu J, Zhang L, Lin W, Tang W, Chan FKL, Ng SC. Review article: Probiotics, prebiotics and dietary approaches during COVID-19 pandemic. Trends Food </a:t>
            </a:r>
            <a:r>
              <a:rPr lang="en-US" sz="900" dirty="0" err="1"/>
              <a:t>Sci</a:t>
            </a:r>
            <a:r>
              <a:rPr lang="en-US" sz="900" dirty="0"/>
              <a:t> Technol. 2021 Feb;108:187-196. </a:t>
            </a:r>
            <a:r>
              <a:rPr lang="en-US" sz="900" dirty="0" err="1"/>
              <a:t>doi</a:t>
            </a:r>
            <a:r>
              <a:rPr lang="en-US" sz="900" dirty="0"/>
              <a:t>: 10.1016/j.tifs.2020.12.009. </a:t>
            </a:r>
            <a:r>
              <a:rPr lang="en-US" sz="900" dirty="0" err="1"/>
              <a:t>Epub</a:t>
            </a:r>
            <a:r>
              <a:rPr lang="en-US" sz="900" dirty="0"/>
              <a:t> 2020 Dec 14. PMID: 33519087; PMCID: PMC7833886.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848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Упаковка и маркировка, бутылк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47B50D8-55A0-4D2D-B981-3CEF85A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382"/>
          <a:stretch/>
        </p:blipFill>
        <p:spPr>
          <a:xfrm>
            <a:off x="309344" y="1202295"/>
            <a:ext cx="7331529" cy="464101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2AA0D99-6541-40A9-8367-B55CF07A6509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A44C262-55EB-4A0C-A8B6-B782CD179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9861EFA3-8935-48F3-9215-C98CA4EC3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  <p:pic>
        <p:nvPicPr>
          <p:cNvPr id="4" name="Рисунок 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3AFEE77-FE21-4380-824F-2B243240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9" t="20155" r="26150" b="9148"/>
          <a:stretch/>
        </p:blipFill>
        <p:spPr>
          <a:xfrm>
            <a:off x="7666893" y="2839694"/>
            <a:ext cx="1939332" cy="302854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20CA8A8-F567-488C-8C76-E5CFA56CDC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2" t="20546" r="24702" b="6499"/>
          <a:stretch/>
        </p:blipFill>
        <p:spPr>
          <a:xfrm>
            <a:off x="9495692" y="2886779"/>
            <a:ext cx="1597688" cy="31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8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63" y="1243504"/>
            <a:ext cx="1777768" cy="1846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42" y="3553691"/>
            <a:ext cx="1536403" cy="1757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697" y="1215737"/>
            <a:ext cx="2023621" cy="18330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79B56A-73A3-427C-A9D2-3B977DF4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761" y="3166138"/>
            <a:ext cx="1973512" cy="17878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9EA7B94-FFE3-4674-BC68-DCB2194DBB96}"/>
              </a:ext>
            </a:extLst>
          </p:cNvPr>
          <p:cNvSpPr/>
          <p:nvPr/>
        </p:nvSpPr>
        <p:spPr>
          <a:xfrm>
            <a:off x="7872548" y="1524047"/>
            <a:ext cx="3500846" cy="2716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используются в производстве продуктов питания, в том числе для детей раннего возраста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синтезируют полисахариды, обладающие иммуностимулирующими свойствами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являются источником пищеварительных ферментов, в том числе </a:t>
            </a:r>
            <a:r>
              <a:rPr lang="ru-RU" dirty="0" err="1">
                <a:solidFill>
                  <a:schemeClr val="tx1"/>
                </a:solidFill>
              </a:rPr>
              <a:t>лактазы</a:t>
            </a:r>
            <a:r>
              <a:rPr lang="ru-RU" dirty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0133753-C11F-44C2-8356-7536B2CB7CC8}"/>
              </a:ext>
            </a:extLst>
          </p:cNvPr>
          <p:cNvSpPr/>
          <p:nvPr/>
        </p:nvSpPr>
        <p:spPr>
          <a:xfrm>
            <a:off x="2275929" y="3674521"/>
            <a:ext cx="3439070" cy="259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угнетают патогенную и условно-патогенную микрофлору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способствуют снижению концентрации токсинов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синтезируют незаменимые аминокислоты и витамины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способствуют усвоению молочных продуктов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611" y="1035685"/>
            <a:ext cx="3537046" cy="248511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7E68FF51-8865-4E2E-AF1C-0A76C21D9182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9C1FEE0E-87CB-41E8-A1FB-587A229B2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8FF268B2-65DA-4BE6-88D5-4C16388BB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</p:spTree>
    <p:extLst>
      <p:ext uri="{BB962C8B-B14F-4D97-AF65-F5344CB8AC3E}">
        <p14:creationId xmlns:p14="http://schemas.microsoft.com/office/powerpoint/2010/main" xmlns="" val="19198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2013835-68BB-43A7-A5C7-B3BCC5819192}"/>
              </a:ext>
            </a:extLst>
          </p:cNvPr>
          <p:cNvSpPr/>
          <p:nvPr/>
        </p:nvSpPr>
        <p:spPr>
          <a:xfrm>
            <a:off x="565122" y="1151127"/>
            <a:ext cx="5038724" cy="242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#1 </a:t>
            </a:r>
            <a:r>
              <a:rPr lang="ru-RU" sz="1600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Запатентованная технология </a:t>
            </a:r>
            <a:r>
              <a:rPr lang="ru-RU" sz="1600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микрокапсулирования</a:t>
            </a:r>
            <a:r>
              <a:rPr lang="ru-RU" sz="1600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Бактерии замораживают и высушивают в вакууме, далее покрывают протеинами и полисахаридами для защиты от желудочного сока и желчи. Это позволяет сохранить </a:t>
            </a:r>
            <a:r>
              <a:rPr lang="ru-RU" sz="1600" b="1" dirty="0">
                <a:solidFill>
                  <a:schemeClr val="tx1"/>
                </a:solidFill>
              </a:rPr>
              <a:t>жизнеспособность бактерий на момент окончания срока годности продукта </a:t>
            </a:r>
            <a:r>
              <a:rPr lang="ru-RU" sz="1600" dirty="0">
                <a:solidFill>
                  <a:schemeClr val="tx1"/>
                </a:solidFill>
              </a:rPr>
              <a:t>(подтверждено исследованиями на содержание количества бактерий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методом ПЦР диагностики в аккредитованном центре).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5581554-32F4-4F59-8426-8959EA767B51}"/>
              </a:ext>
            </a:extLst>
          </p:cNvPr>
          <p:cNvSpPr/>
          <p:nvPr/>
        </p:nvSpPr>
        <p:spPr>
          <a:xfrm>
            <a:off x="540041" y="3580002"/>
            <a:ext cx="5088885" cy="2734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2 Безопасные пробиотики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составе наиболее физиологичные </a:t>
            </a:r>
            <a:r>
              <a:rPr lang="ru-RU" sz="1600" dirty="0" err="1">
                <a:solidFill>
                  <a:schemeClr val="tx1"/>
                </a:solidFill>
              </a:rPr>
              <a:t>пробиотические</a:t>
            </a:r>
            <a:r>
              <a:rPr lang="ru-RU" sz="1600" dirty="0">
                <a:solidFill>
                  <a:schemeClr val="tx1"/>
                </a:solidFill>
              </a:rPr>
              <a:t> штаммы, эффективность которых подтверждена многочисленными клиническими исследованиями. Они </a:t>
            </a:r>
            <a:r>
              <a:rPr lang="ru-RU" sz="1600" b="1" dirty="0">
                <a:solidFill>
                  <a:schemeClr val="tx1"/>
                </a:solidFill>
              </a:rPr>
              <a:t>включены в перечень  </a:t>
            </a:r>
            <a:r>
              <a:rPr lang="en-US" sz="1600" b="1" dirty="0">
                <a:solidFill>
                  <a:schemeClr val="tx1"/>
                </a:solidFill>
              </a:rPr>
              <a:t>QPS </a:t>
            </a:r>
            <a:r>
              <a:rPr lang="ru-RU" sz="1600" b="1" dirty="0">
                <a:solidFill>
                  <a:schemeClr val="tx1"/>
                </a:solidFill>
              </a:rPr>
              <a:t>безопасных микроорганизмов, составляемый </a:t>
            </a:r>
            <a:r>
              <a:rPr lang="en-US" sz="1600" b="1" dirty="0">
                <a:solidFill>
                  <a:schemeClr val="tx1"/>
                </a:solidFill>
              </a:rPr>
              <a:t>EFSA (European Agency for Food Safety).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3 поэтому разрешены детям с рождения </a:t>
            </a:r>
            <a:endParaRPr lang="ru-RU" dirty="0">
              <a:solidFill>
                <a:srgbClr val="00B050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0ACC940-E6FA-47C2-855F-B2AA25642CD7}"/>
              </a:ext>
            </a:extLst>
          </p:cNvPr>
          <p:cNvSpPr/>
          <p:nvPr/>
        </p:nvSpPr>
        <p:spPr>
          <a:xfrm>
            <a:off x="5744098" y="1151127"/>
            <a:ext cx="5723652" cy="2414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4</a:t>
            </a: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</a:t>
            </a:r>
            <a:r>
              <a:rPr lang="ru-RU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Мультивидовые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пробиотики с уникальным составом штаммов и рекордным количеством полезных бактерий в 1 капсуле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Благодаря высокой концентрации бактерий в единице дозы уже после первого применения </a:t>
            </a:r>
            <a:r>
              <a:rPr lang="ru-RU" sz="1600" dirty="0" err="1">
                <a:solidFill>
                  <a:schemeClr val="tx1"/>
                </a:solidFill>
              </a:rPr>
              <a:t>Максифлор</a:t>
            </a:r>
            <a:r>
              <a:rPr lang="ru-RU" sz="1600" dirty="0">
                <a:solidFill>
                  <a:schemeClr val="tx1"/>
                </a:solidFill>
              </a:rPr>
              <a:t> Максимум снимаются острые симптомы дисбактериоза, тяжесть и вздутие.</a:t>
            </a:r>
          </a:p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5 Безопасные формулы без лактозы, глютена и казеина </a:t>
            </a: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187DBEF-E1E6-4B37-B455-C82D95ECFB25}"/>
              </a:ext>
            </a:extLst>
          </p:cNvPr>
          <p:cNvSpPr/>
          <p:nvPr/>
        </p:nvSpPr>
        <p:spPr>
          <a:xfrm>
            <a:off x="5705474" y="3733800"/>
            <a:ext cx="5762625" cy="2705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6 Сделано в высокотехнологичном </a:t>
            </a:r>
          </a:p>
          <a:p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Китае компанией</a:t>
            </a: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</a:t>
            </a:r>
            <a:r>
              <a:rPr lang="en-US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WeCare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Компания </a:t>
            </a:r>
            <a:r>
              <a:rPr lang="en-US" sz="1600" dirty="0" err="1">
                <a:solidFill>
                  <a:schemeClr val="tx1"/>
                </a:solidFill>
              </a:rPr>
              <a:t>WeCare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производит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пробиотическое</a:t>
            </a:r>
            <a:r>
              <a:rPr lang="ru-RU" sz="1600" dirty="0">
                <a:solidFill>
                  <a:schemeClr val="tx1"/>
                </a:solidFill>
              </a:rPr>
              <a:t> сырье для компании</a:t>
            </a:r>
          </a:p>
          <a:p>
            <a:r>
              <a:rPr lang="en-US" sz="1600" dirty="0">
                <a:solidFill>
                  <a:schemeClr val="tx1"/>
                </a:solidFill>
              </a:rPr>
              <a:t>BAYER</a:t>
            </a:r>
            <a:r>
              <a:rPr lang="ru-RU" sz="1600" dirty="0">
                <a:solidFill>
                  <a:schemeClr val="tx1"/>
                </a:solidFill>
              </a:rPr>
              <a:t>, получила звание </a:t>
            </a:r>
            <a:r>
              <a:rPr lang="ru-RU" sz="1600" b="1" dirty="0">
                <a:solidFill>
                  <a:schemeClr val="tx1"/>
                </a:solidFill>
              </a:rPr>
              <a:t>«Лучший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зарубежный партнер </a:t>
            </a:r>
            <a:r>
              <a:rPr lang="en-US" sz="1600" b="1" dirty="0">
                <a:solidFill>
                  <a:schemeClr val="tx1"/>
                </a:solidFill>
              </a:rPr>
              <a:t>BAYER</a:t>
            </a:r>
            <a:r>
              <a:rPr lang="ru-RU" sz="1600" b="1" dirty="0">
                <a:solidFill>
                  <a:schemeClr val="tx1"/>
                </a:solidFill>
              </a:rPr>
              <a:t>-2021».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Сырье для пробиотика №1</a:t>
            </a:r>
            <a:r>
              <a:rPr lang="ru-RU" sz="1400" b="1" dirty="0">
                <a:solidFill>
                  <a:schemeClr val="tx1"/>
                </a:solidFill>
              </a:rPr>
              <a:t>*</a:t>
            </a:r>
            <a:r>
              <a:rPr lang="ru-RU" sz="1600" b="1" dirty="0">
                <a:solidFill>
                  <a:schemeClr val="tx1"/>
                </a:solidFill>
              </a:rPr>
              <a:t> в США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Renew Life</a:t>
            </a:r>
            <a:r>
              <a:rPr lang="ru-RU" sz="1600" b="1" dirty="0">
                <a:solidFill>
                  <a:schemeClr val="tx1"/>
                </a:solidFill>
              </a:rPr>
              <a:t> также производит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компания </a:t>
            </a:r>
            <a:r>
              <a:rPr lang="en-US" sz="1600" b="1" dirty="0" err="1">
                <a:solidFill>
                  <a:schemeClr val="tx1"/>
                </a:solidFill>
              </a:rPr>
              <a:t>WeCare</a:t>
            </a:r>
            <a:r>
              <a:rPr lang="ru-RU" sz="1600" b="1" dirty="0">
                <a:solidFill>
                  <a:schemeClr val="tx1"/>
                </a:solidFill>
              </a:rPr>
              <a:t>.  </a:t>
            </a:r>
          </a:p>
          <a:p>
            <a:r>
              <a:rPr lang="ru-RU" sz="1100" i="1" dirty="0">
                <a:solidFill>
                  <a:schemeClr val="tx1"/>
                </a:solidFill>
              </a:rPr>
              <a:t>*на основе данных продаж </a:t>
            </a:r>
            <a:r>
              <a:rPr lang="en-US" sz="1100" i="1" dirty="0">
                <a:solidFill>
                  <a:schemeClr val="tx1"/>
                </a:solidFill>
              </a:rPr>
              <a:t>IRI </a:t>
            </a:r>
            <a:r>
              <a:rPr lang="ru-RU" sz="1100" i="1" dirty="0">
                <a:solidFill>
                  <a:schemeClr val="tx1"/>
                </a:solidFill>
              </a:rPr>
              <a:t>окт. 2021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9E0BE5-26EC-43DC-A889-83C175F2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4" t="15812" r="66683" b="29517"/>
          <a:stretch/>
        </p:blipFill>
        <p:spPr>
          <a:xfrm>
            <a:off x="9918789" y="3747315"/>
            <a:ext cx="1790034" cy="241414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0FA82F8-619B-4FD4-9285-34EEDAC95860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156AD1D-93B9-4A89-8DBD-F9457B2A9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8DB2ABC5-0C47-4DE6-9720-8E377779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</p:spTree>
    <p:extLst>
      <p:ext uri="{BB962C8B-B14F-4D97-AF65-F5344CB8AC3E}">
        <p14:creationId xmlns:p14="http://schemas.microsoft.com/office/powerpoint/2010/main" xmlns="" val="3010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F82C687-1628-4412-B596-BBD61D29BDCF}"/>
              </a:ext>
            </a:extLst>
          </p:cNvPr>
          <p:cNvSpPr/>
          <p:nvPr/>
        </p:nvSpPr>
        <p:spPr>
          <a:xfrm>
            <a:off x="6139542" y="246741"/>
            <a:ext cx="6052458" cy="2264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8084354-4DC0-464B-B7B9-CECE9B6EA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823874"/>
              </p:ext>
            </p:extLst>
          </p:nvPr>
        </p:nvGraphicFramePr>
        <p:xfrm>
          <a:off x="243342" y="2653464"/>
          <a:ext cx="11820523" cy="402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51">
                  <a:extLst>
                    <a:ext uri="{9D8B030D-6E8A-4147-A177-3AD203B41FA5}">
                      <a16:colId xmlns:a16="http://schemas.microsoft.com/office/drawing/2014/main" xmlns="" val="670754754"/>
                    </a:ext>
                  </a:extLst>
                </a:gridCol>
                <a:gridCol w="946169">
                  <a:extLst>
                    <a:ext uri="{9D8B030D-6E8A-4147-A177-3AD203B41FA5}">
                      <a16:colId xmlns:a16="http://schemas.microsoft.com/office/drawing/2014/main" xmlns="" val="942773808"/>
                    </a:ext>
                  </a:extLst>
                </a:gridCol>
                <a:gridCol w="4406824">
                  <a:extLst>
                    <a:ext uri="{9D8B030D-6E8A-4147-A177-3AD203B41FA5}">
                      <a16:colId xmlns:a16="http://schemas.microsoft.com/office/drawing/2014/main" xmlns="" val="1312679325"/>
                    </a:ext>
                  </a:extLst>
                </a:gridCol>
                <a:gridCol w="5169579">
                  <a:extLst>
                    <a:ext uri="{9D8B030D-6E8A-4147-A177-3AD203B41FA5}">
                      <a16:colId xmlns:a16="http://schemas.microsoft.com/office/drawing/2014/main" xmlns="" val="2793951696"/>
                    </a:ext>
                  </a:extLst>
                </a:gridCol>
              </a:tblGrid>
              <a:tr h="100413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МАКСИФЛОР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№10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13 млрд в </a:t>
                      </a:r>
                    </a:p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1 капсуле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11 штаммов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лакто- и бифидобактерий,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Str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ptococcus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thermophilus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 Благодаря сбалансированному составу базовых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бифидо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 и лакто- штаммов оказывает комплексную поддержку организму.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пребиотик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фруктоолигосахариды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для поддержки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баланса кишечной микрофлоры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защиты от патогенов, устранения застоя в желудке. Способствует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поддержанию иммунитета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антиоксидантной защите организма, лучшему усвоению питательных веществ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Для профилактики диареи путешественника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669630"/>
                  </a:ext>
                </a:extLst>
              </a:tr>
              <a:tr h="131694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МАКСИФЛОР ПЛЮС,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№10</a:t>
                      </a:r>
                    </a:p>
                    <a:p>
                      <a:endParaRPr lang="ru-RU" sz="14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30 млрд 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 капсуле</a:t>
                      </a:r>
                    </a:p>
                    <a:p>
                      <a:endParaRPr lang="ru-RU" sz="12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12 штаммов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лакто- и бифидобактерий,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Str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ptococcus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thermophilus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 Благод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</a:rPr>
                        <a:t>аря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комбинации бактерий 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reuteri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paracasei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обеспечивает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2-й эффект: борется с диареями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запорами.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пребиотик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фруктоолигосахариды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Рекомендуется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при приеме антибиотиков для снижения риска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антибиотикоассоцированной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диареи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Способствует устранению запоров, снятию тяжести и вздутия.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Оказывает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противомикроб-ное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действие (в т.ч. на почки и дыхательную систему), поддержи-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вает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ослабленный иммунитет.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 непереносимость лактозы.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055798"/>
                  </a:ext>
                </a:extLst>
              </a:tr>
              <a:tr h="149262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МАКСИФЛОР МАКСИМУМ,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№10</a:t>
                      </a:r>
                    </a:p>
                    <a:p>
                      <a:endParaRPr lang="ru-RU" sz="14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55 млрд 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 капсуле</a:t>
                      </a:r>
                    </a:p>
                    <a:p>
                      <a:endParaRPr lang="ru-RU" sz="12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15 штаммов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лакто- и бифидобактерий, в т.ч. 4 уникальных*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helveticus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gasseri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salivarius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bulgaricus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которые оказывают противовоспалительное действие и борются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патогенными микроорганизмами, оказывают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противоаллергенное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действие.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пребиотик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фруктоолигосахариды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</a:rPr>
                        <a:t>только в </a:t>
                      </a:r>
                      <a:r>
                        <a:rPr lang="ru-RU" sz="1200" b="0" i="1" dirty="0" err="1">
                          <a:solidFill>
                            <a:schemeClr val="tx1"/>
                          </a:solidFill>
                        </a:rPr>
                        <a:t>Максифлор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</a:rPr>
                        <a:t> Максимум 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острых и хронических формах дисбактериоза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 интенсивной антибиотикотерапии, гормонотерапии, резком изменении привычного образа жизни, действии различных аллергенов на организм.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При хронических заболеваниях ЖКТ, при проблемах с кожей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(дерматиты, экземы),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 пожилом возрасте, сниженном иммунитете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4100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167687-42D5-4C0A-B067-BF728815D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0" t="8187" r="19592" b="7836"/>
          <a:stretch/>
        </p:blipFill>
        <p:spPr>
          <a:xfrm>
            <a:off x="846256" y="5626064"/>
            <a:ext cx="673662" cy="9126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CD0CE0-9D01-4596-960C-1B6BFDBF0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3" t="7018" r="19591" b="8538"/>
          <a:stretch/>
        </p:blipFill>
        <p:spPr>
          <a:xfrm>
            <a:off x="844152" y="4090848"/>
            <a:ext cx="675766" cy="9136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75EDE18-86FE-49C9-99CE-C6281ED68E4F}"/>
              </a:ext>
            </a:extLst>
          </p:cNvPr>
          <p:cNvSpPr/>
          <p:nvPr/>
        </p:nvSpPr>
        <p:spPr>
          <a:xfrm>
            <a:off x="237225" y="412931"/>
            <a:ext cx="5903801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7 Формулы </a:t>
            </a:r>
            <a:r>
              <a:rPr lang="ru-RU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Максифлоров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разработаны на основе мирового опыта применения пробиотиков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463CA7-621C-4451-8A04-F1AA548C9C3E}"/>
              </a:ext>
            </a:extLst>
          </p:cNvPr>
          <p:cNvSpPr/>
          <p:nvPr/>
        </p:nvSpPr>
        <p:spPr>
          <a:xfrm>
            <a:off x="246741" y="1146629"/>
            <a:ext cx="25980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10-15 млрд бактерий </a:t>
            </a:r>
            <a:r>
              <a:rPr lang="ru-RU" sz="1100" dirty="0">
                <a:solidFill>
                  <a:schemeClr val="tx1"/>
                </a:solidFill>
              </a:rPr>
              <a:t>– </a:t>
            </a:r>
            <a:r>
              <a:rPr lang="en-US" sz="1100" dirty="0">
                <a:solidFill>
                  <a:schemeClr val="tx1"/>
                </a:solidFill>
              </a:rPr>
              <a:t>daily probiotics </a:t>
            </a:r>
            <a:r>
              <a:rPr lang="ru-RU" sz="1100" dirty="0">
                <a:solidFill>
                  <a:schemeClr val="tx1"/>
                </a:solidFill>
              </a:rPr>
              <a:t>в качестве ежедневной добавки для правильной работы кишечника </a:t>
            </a:r>
          </a:p>
          <a:p>
            <a:r>
              <a:rPr lang="ru-RU" sz="1100" dirty="0">
                <a:solidFill>
                  <a:schemeClr val="tx1"/>
                </a:solidFill>
              </a:rPr>
              <a:t>и поддержки иммунитета.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928DBF68-81BD-4803-AABF-B7FAE99BB55B}"/>
              </a:ext>
            </a:extLst>
          </p:cNvPr>
          <p:cNvCxnSpPr>
            <a:cxnSpLocks/>
          </p:cNvCxnSpPr>
          <p:nvPr/>
        </p:nvCxnSpPr>
        <p:spPr>
          <a:xfrm>
            <a:off x="0" y="2584793"/>
            <a:ext cx="12192000" cy="1249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4CDD7C-E075-498C-9A07-485C13E51A51}"/>
              </a:ext>
            </a:extLst>
          </p:cNvPr>
          <p:cNvSpPr/>
          <p:nvPr/>
        </p:nvSpPr>
        <p:spPr>
          <a:xfrm>
            <a:off x="2859313" y="1071733"/>
            <a:ext cx="233680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&gt;20 млрд в сутки </a:t>
            </a:r>
            <a:r>
              <a:rPr lang="ru-RU" sz="1100" dirty="0"/>
              <a:t>рекомендуются при расстройствах желудочного-кишечного тракта</a:t>
            </a:r>
            <a:r>
              <a:rPr lang="en-US" sz="1100" dirty="0"/>
              <a:t> </a:t>
            </a:r>
            <a:r>
              <a:rPr lang="ru-RU" sz="1100" dirty="0"/>
              <a:t>эпизодического характера и связаны с приемом антибиотиков, сменой питания, снижением иммунитета, стрессами.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7376769-9234-4847-BD0F-CBD3A7ACEC66}"/>
              </a:ext>
            </a:extLst>
          </p:cNvPr>
          <p:cNvSpPr/>
          <p:nvPr/>
        </p:nvSpPr>
        <p:spPr>
          <a:xfrm>
            <a:off x="246745" y="1813187"/>
            <a:ext cx="22642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&gt;50 млрд в сутки п</a:t>
            </a:r>
            <a:r>
              <a:rPr lang="ru-RU" sz="1100" dirty="0"/>
              <a:t>ри регулярных проблемах с ЖКТ или интенсив-ной антибиотикотерапии.</a:t>
            </a:r>
          </a:p>
        </p:txBody>
      </p:sp>
      <p:pic>
        <p:nvPicPr>
          <p:cNvPr id="1032" name="Picture 8" descr="Бифиформ 30 шт. капсулы кишечнорастворимые">
            <a:extLst>
              <a:ext uri="{FF2B5EF4-FFF2-40B4-BE49-F238E27FC236}">
                <a16:creationId xmlns:a16="http://schemas.microsoft.com/office/drawing/2014/main" xmlns="" id="{E9423227-5930-4A58-BFD7-61FD6C19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122" y="1143905"/>
            <a:ext cx="2446049" cy="6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E05685-8DCC-429B-87F8-9A5549FB2828}"/>
              </a:ext>
            </a:extLst>
          </p:cNvPr>
          <p:cNvSpPr/>
          <p:nvPr/>
        </p:nvSpPr>
        <p:spPr>
          <a:xfrm>
            <a:off x="6241622" y="326963"/>
            <a:ext cx="3076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 российском рынке </a:t>
            </a:r>
            <a:r>
              <a:rPr lang="ru-RU" sz="1400" b="1" dirty="0" err="1"/>
              <a:t>Бифиформ</a:t>
            </a:r>
            <a:r>
              <a:rPr lang="ru-RU" sz="1400" b="1" dirty="0"/>
              <a:t> для лечения дисбактериоза содержит 20 млн КОЕ/капс</a:t>
            </a:r>
            <a:r>
              <a:rPr lang="ru-RU" sz="1400" dirty="0"/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CB04DA3-0F1C-484C-899D-1BCA0C659C1C}"/>
              </a:ext>
            </a:extLst>
          </p:cNvPr>
          <p:cNvSpPr/>
          <p:nvPr/>
        </p:nvSpPr>
        <p:spPr>
          <a:xfrm>
            <a:off x="9129484" y="334220"/>
            <a:ext cx="2569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 рубежом пробиотик</a:t>
            </a:r>
            <a:r>
              <a:rPr lang="en-US" sz="1400" b="1" dirty="0"/>
              <a:t> </a:t>
            </a:r>
            <a:r>
              <a:rPr lang="en-US" sz="1400" b="1" dirty="0" err="1"/>
              <a:t>Bifiform</a:t>
            </a:r>
            <a:r>
              <a:rPr lang="ru-RU" sz="1400" b="1" dirty="0"/>
              <a:t>  на каждый день содержит уже </a:t>
            </a:r>
            <a:r>
              <a:rPr lang="en-US" sz="1400" b="1" dirty="0"/>
              <a:t>5</a:t>
            </a:r>
            <a:r>
              <a:rPr lang="ru-RU" sz="1400" b="1" dirty="0"/>
              <a:t> млрд КОЕ/шт</a:t>
            </a:r>
            <a:r>
              <a:rPr lang="ru-RU" sz="1400" dirty="0"/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2962C91-4235-4F28-BAC4-BF32978F8C1C}"/>
              </a:ext>
            </a:extLst>
          </p:cNvPr>
          <p:cNvSpPr/>
          <p:nvPr/>
        </p:nvSpPr>
        <p:spPr>
          <a:xfrm>
            <a:off x="6197600" y="1907793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600" b="1" dirty="0">
                <a:solidFill>
                  <a:srgbClr val="FF0000"/>
                </a:solidFill>
              </a:rPr>
              <a:t>Большая разница в России и за рубежом</a:t>
            </a:r>
          </a:p>
          <a:p>
            <a:pPr lvl="0" defTabSz="914400">
              <a:defRPr/>
            </a:pPr>
            <a:r>
              <a:rPr lang="ru-RU" sz="1600" b="1" dirty="0">
                <a:solidFill>
                  <a:srgbClr val="FF0000"/>
                </a:solidFill>
              </a:rPr>
              <a:t>в количественном содержании КОЕ!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54E2C0A-BDFB-4C50-9DE1-F1D20B45D23E}"/>
              </a:ext>
            </a:extLst>
          </p:cNvPr>
          <p:cNvSpPr/>
          <p:nvPr/>
        </p:nvSpPr>
        <p:spPr>
          <a:xfrm rot="16200000">
            <a:off x="10832229" y="1250124"/>
            <a:ext cx="223584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https://www.bifiform.dk/produkter/bifiform-daily-caps/</a:t>
            </a:r>
            <a:endParaRPr lang="ru-RU" sz="700" dirty="0"/>
          </a:p>
        </p:txBody>
      </p:sp>
      <p:pic>
        <p:nvPicPr>
          <p:cNvPr id="1034" name="Picture 10" descr="daily plus">
            <a:extLst>
              <a:ext uri="{FF2B5EF4-FFF2-40B4-BE49-F238E27FC236}">
                <a16:creationId xmlns:a16="http://schemas.microsoft.com/office/drawing/2014/main" xmlns="" id="{48903F45-7C4A-4E14-B6E0-0F083B68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5768" y="1122589"/>
            <a:ext cx="9715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Изображение выглядит как текст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DBE7C32-DEC5-4CCA-8420-FB8E14490F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8" t="11005" r="24180" b="12805"/>
          <a:stretch/>
        </p:blipFill>
        <p:spPr>
          <a:xfrm>
            <a:off x="885372" y="2917370"/>
            <a:ext cx="533401" cy="7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7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8084354-4DC0-464B-B7B9-CECE9B6EA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2265702"/>
              </p:ext>
            </p:extLst>
          </p:nvPr>
        </p:nvGraphicFramePr>
        <p:xfrm>
          <a:off x="124288" y="331813"/>
          <a:ext cx="11860566" cy="609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48">
                  <a:extLst>
                    <a:ext uri="{9D8B030D-6E8A-4147-A177-3AD203B41FA5}">
                      <a16:colId xmlns:a16="http://schemas.microsoft.com/office/drawing/2014/main" xmlns="" val="670754754"/>
                    </a:ext>
                  </a:extLst>
                </a:gridCol>
                <a:gridCol w="698238">
                  <a:extLst>
                    <a:ext uri="{9D8B030D-6E8A-4147-A177-3AD203B41FA5}">
                      <a16:colId xmlns:a16="http://schemas.microsoft.com/office/drawing/2014/main" xmlns="" val="942773808"/>
                    </a:ext>
                  </a:extLst>
                </a:gridCol>
                <a:gridCol w="4672889">
                  <a:extLst>
                    <a:ext uri="{9D8B030D-6E8A-4147-A177-3AD203B41FA5}">
                      <a16:colId xmlns:a16="http://schemas.microsoft.com/office/drawing/2014/main" xmlns="" val="1312679325"/>
                    </a:ext>
                  </a:extLst>
                </a:gridCol>
                <a:gridCol w="5187091">
                  <a:extLst>
                    <a:ext uri="{9D8B030D-6E8A-4147-A177-3AD203B41FA5}">
                      <a16:colId xmlns:a16="http://schemas.microsoft.com/office/drawing/2014/main" xmlns="" val="2793951696"/>
                    </a:ext>
                  </a:extLst>
                </a:gridCol>
              </a:tblGrid>
              <a:tr h="1424603">
                <a:tc>
                  <a:txBody>
                    <a:bodyPr/>
                    <a:lstStyle/>
                    <a:p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МАКСИФЛОР</a:t>
                      </a:r>
                    </a:p>
                    <a:p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ЛАКТО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№30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2 млрд в 1 капс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штаммов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самых универсальных и хорошо изученных лактобактерий: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acidophilus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rhamnosus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casei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paracasei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plantarum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лактобактерий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Они являются антагонистами кандида и поэтому помогают нормализовать флору влагалища и защитить женский организм от развития болезней мочеполовой сферы.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Их назначают при подготовке к гинекологическим операциям, для лечения урогенитальных заболеваний,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для профилактики нарушения микрофлоры перед беременностью и родами. Также они помогают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справиться с патогенными штаммами кишечной палочки,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клостридиями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сальмонеллами,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хеликобактерами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кишечными паразитами. Они предотвращают всасывание эндотоксинов в кровь, стимулируют иммунитет, регулируют процессы пищеварения и перистальтики кишечника, предотвращают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антибиотикоассоциированную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диарею, а также позитивно влияют на нервную систему.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Содержит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пребиотик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фруктоолигосахариды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Рекомендуется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для ослабления побочных эффектов во время или после применения антибиотиков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для поддержки баланса кишечной микрофлоры при длительном приеме лекарственных средств. Помогает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восстановить женскую вагинальную микрофлору при </a:t>
                      </a:r>
                      <a:r>
                        <a:rPr lang="ru-RU" sz="14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дисбактериозах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влагалища, в т.ч. во время беременности и лактации, в период менопаузы. Рекомендуется детям на искусственном вскармливании, при кишечных коликах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669630"/>
                  </a:ext>
                </a:extLst>
              </a:tr>
              <a:tr h="16206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МАКСИФЛОР БИФИДО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№30</a:t>
                      </a:r>
                    </a:p>
                    <a:p>
                      <a:endParaRPr lang="ru-RU" sz="14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 млрд в 1 капс</a:t>
                      </a:r>
                    </a:p>
                    <a:p>
                      <a:endParaRPr lang="ru-RU" sz="1200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штамм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Bifidobacterium bifidum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– наиболее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физиологичный и преобладающий штамм в ЖКТ.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Bifidobacterium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bifidum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являются антагонистами широкого спектра патогенных и условно патогенных микроорганизмов. Они активизируют пристеночное пищеварение кишечника, синтез витаминов и аминокислот, усиливают защитную функцию кишечника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 иммунную защиту организма.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Содержит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пребиотик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фруктоолигосахариды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восстановления нормальной микрофлоры при расстройствах кишечника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обусловленных или отягощенных приемом антибиотиков и кишечными инфекциями, связанных с изменением места проживания, характера питания, питьевой воды, климата. Также с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профилактической целью недоношенным, ослабленным детям и перенесшим дизентерию и сальмонеллез; грудничкам, которых приходится рано переводить на смешенное или искусственное вскармливание. </a:t>
                      </a:r>
                      <a:endParaRPr lang="ru-RU" sz="1400" b="1" dirty="0">
                        <a:latin typeface="Gill Sans Nova" panose="020B0602020104020203" pitchFamily="34" charset="0"/>
                      </a:endParaRPr>
                    </a:p>
                  </a:txBody>
                  <a:tcPr marL="60391" marR="60391" marT="30196" marB="301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055798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DBB8610-ABAA-434E-B403-C5AC84D30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1" t="19487" r="27680" b="21026"/>
          <a:stretch/>
        </p:blipFill>
        <p:spPr>
          <a:xfrm>
            <a:off x="484525" y="893151"/>
            <a:ext cx="1522998" cy="20474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8FF5D3E-18FC-40AB-BC85-5E865639C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3" t="7387" r="23841" b="16200"/>
          <a:stretch/>
        </p:blipFill>
        <p:spPr>
          <a:xfrm>
            <a:off x="498763" y="4390772"/>
            <a:ext cx="1662546" cy="25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0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6" y="2193925"/>
            <a:ext cx="10613573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	Применение любой стратегии защиты микрофлоры лучше, чем только антибиотикотерапия</a:t>
            </a:r>
            <a:r>
              <a:rPr lang="ru-RU" sz="3200" dirty="0">
                <a:latin typeface="Raleway SemiBold" panose="020B0703030101060003" pitchFamily="34" charset="-52"/>
              </a:rPr>
              <a:t/>
            </a:r>
            <a:br>
              <a:rPr lang="ru-RU" sz="3200" dirty="0">
                <a:latin typeface="Raleway SemiBold" panose="020B0703030101060003" pitchFamily="34" charset="-52"/>
              </a:rPr>
            </a:br>
            <a:r>
              <a:rPr lang="ru-RU" sz="3200" dirty="0">
                <a:latin typeface="Raleway SemiBold" panose="020B0703030101060003" pitchFamily="34" charset="-52"/>
              </a:rPr>
              <a:t> </a:t>
            </a:r>
            <a:r>
              <a:rPr lang="ru-RU" sz="3200" dirty="0" smtClean="0">
                <a:latin typeface="Raleway SemiBold" panose="020B0703030101060003" pitchFamily="34" charset="-52"/>
              </a:rPr>
              <a:t>                                                               </a:t>
            </a:r>
            <a:r>
              <a:rPr lang="ru-RU" sz="2400" b="1" dirty="0" smtClean="0">
                <a:latin typeface="+mn-lt"/>
              </a:rPr>
              <a:t>Захарченко </a:t>
            </a:r>
            <a:r>
              <a:rPr lang="ru-RU" sz="2400" b="1" dirty="0">
                <a:latin typeface="+mn-lt"/>
              </a:rPr>
              <a:t>С.М. , 2019 г</a:t>
            </a:r>
            <a:br>
              <a:rPr lang="ru-RU" sz="2400" b="1" dirty="0">
                <a:latin typeface="+mn-lt"/>
              </a:rPr>
            </a:br>
            <a:r>
              <a:rPr lang="ru-RU" sz="3200" dirty="0">
                <a:latin typeface="Raleway SemiBold" panose="020B0703030101060003" pitchFamily="34" charset="-52"/>
              </a:rPr>
              <a:t>	</a:t>
            </a:r>
            <a:r>
              <a:rPr lang="ru-RU" sz="3200" dirty="0" smtClean="0">
                <a:latin typeface="Raleway SemiBold" panose="020B0703030101060003" pitchFamily="34" charset="-52"/>
              </a:rPr>
              <a:t/>
            </a:r>
            <a:br>
              <a:rPr lang="ru-RU" sz="3200" dirty="0" smtClean="0">
                <a:latin typeface="Raleway SemiBold" panose="020B0703030101060003" pitchFamily="34" charset="-52"/>
              </a:rPr>
            </a:br>
            <a:r>
              <a:rPr lang="ru-RU" sz="32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Кишечная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микробиота содержит огромное количество микроорганизмов, приблизительно равное количеству клеток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984" y="4362993"/>
            <a:ext cx="4415245" cy="670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12121"/>
                </a:solidFill>
                <a:cs typeface="Times New Roman" panose="02020603050405020304" pitchFamily="18" charset="0"/>
              </a:rPr>
              <a:t>Larsen OFA, </a:t>
            </a:r>
            <a:r>
              <a:rPr lang="en-US" sz="1600" b="1" dirty="0" err="1">
                <a:solidFill>
                  <a:srgbClr val="212121"/>
                </a:solidFill>
                <a:cs typeface="Times New Roman" panose="02020603050405020304" pitchFamily="18" charset="0"/>
              </a:rPr>
              <a:t>Claassen</a:t>
            </a:r>
            <a:r>
              <a:rPr lang="en-US" sz="1600" b="1" dirty="0">
                <a:solidFill>
                  <a:srgbClr val="212121"/>
                </a:solidFill>
                <a:cs typeface="Times New Roman" panose="02020603050405020304" pitchFamily="18" charset="0"/>
              </a:rPr>
              <a:t> E. The mechanistic link between health and gut microbiota diversity. </a:t>
            </a:r>
            <a:r>
              <a:rPr lang="en-US" sz="1600" b="1" dirty="0" err="1">
                <a:solidFill>
                  <a:srgbClr val="212121"/>
                </a:solidFill>
                <a:cs typeface="Times New Roman" panose="02020603050405020304" pitchFamily="18" charset="0"/>
              </a:rPr>
              <a:t>Sci</a:t>
            </a:r>
            <a:r>
              <a:rPr lang="en-US" sz="1600" b="1" dirty="0">
                <a:solidFill>
                  <a:srgbClr val="212121"/>
                </a:solidFill>
                <a:cs typeface="Times New Roman" panose="02020603050405020304" pitchFamily="18" charset="0"/>
              </a:rPr>
              <a:t> Rep. 2018 Feb 1;8(1):2183. </a:t>
            </a:r>
            <a:r>
              <a:rPr lang="en-US" sz="1600" b="1" dirty="0" err="1">
                <a:solidFill>
                  <a:srgbClr val="212121"/>
                </a:solidFill>
                <a:cs typeface="Times New Roman" panose="02020603050405020304" pitchFamily="18" charset="0"/>
              </a:rPr>
              <a:t>doi</a:t>
            </a:r>
            <a:r>
              <a:rPr lang="en-US" sz="1600" b="1" dirty="0">
                <a:solidFill>
                  <a:srgbClr val="212121"/>
                </a:solidFill>
                <a:cs typeface="Times New Roman" panose="02020603050405020304" pitchFamily="18" charset="0"/>
              </a:rPr>
              <a:t>: 10.1038/s41598-018-20141-6. PMID: 29391457; PMCID: PMC5794854</a:t>
            </a:r>
            <a:r>
              <a:rPr lang="en-US" sz="1600" b="1" dirty="0">
                <a:solidFill>
                  <a:srgbClr val="212121"/>
                </a:solidFill>
              </a:rPr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3427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75EDE18-86FE-49C9-99CE-C6281ED68E4F}"/>
              </a:ext>
            </a:extLst>
          </p:cNvPr>
          <p:cNvSpPr/>
          <p:nvPr/>
        </p:nvSpPr>
        <p:spPr>
          <a:xfrm>
            <a:off x="376354" y="383224"/>
            <a:ext cx="5514554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#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8 </a:t>
            </a:r>
            <a:r>
              <a:rPr lang="ru-RU" b="1" dirty="0" err="1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Максифлор</a:t>
            </a:r>
            <a:r>
              <a:rPr lang="ru-RU" b="1" dirty="0">
                <a:solidFill>
                  <a:srgbClr val="00B050"/>
                </a:solidFill>
                <a:highlight>
                  <a:srgbClr val="FFFF00"/>
                </a:highlight>
                <a:latin typeface="Raleway SemiBold" panose="020B0703030101060003" pitchFamily="34" charset="-52"/>
              </a:rPr>
              <a:t> Максимум прошел клинические исследования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5B4C0CF1-AADA-42F1-81F2-1380B837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52" b="11432"/>
          <a:stretch/>
        </p:blipFill>
        <p:spPr bwMode="auto">
          <a:xfrm>
            <a:off x="9449738" y="125671"/>
            <a:ext cx="2300981" cy="11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4E1E2B72-EAEE-4AF6-A5C9-18B4241A2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496" b="11432"/>
          <a:stretch/>
        </p:blipFill>
        <p:spPr bwMode="auto">
          <a:xfrm>
            <a:off x="8863819" y="306215"/>
            <a:ext cx="683127" cy="7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Текст 2">
            <a:extLst>
              <a:ext uri="{FF2B5EF4-FFF2-40B4-BE49-F238E27FC236}">
                <a16:creationId xmlns:a16="http://schemas.microsoft.com/office/drawing/2014/main" xmlns="" id="{E8375DC3-FCB4-405A-8115-F53234DF25D7}"/>
              </a:ext>
            </a:extLst>
          </p:cNvPr>
          <p:cNvSpPr txBox="1">
            <a:spLocks/>
          </p:cNvSpPr>
          <p:nvPr/>
        </p:nvSpPr>
        <p:spPr>
          <a:xfrm>
            <a:off x="6752799" y="2482033"/>
            <a:ext cx="4632509" cy="109721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Улучшение и снижение дискомфорта в 2 раза по субъективной оценке пациентов</a:t>
            </a:r>
            <a:endParaRPr lang="ru-RU" sz="2400" dirty="0"/>
          </a:p>
        </p:txBody>
      </p:sp>
      <p:sp>
        <p:nvSpPr>
          <p:cNvPr id="68" name="Объект 4">
            <a:extLst>
              <a:ext uri="{FF2B5EF4-FFF2-40B4-BE49-F238E27FC236}">
                <a16:creationId xmlns:a16="http://schemas.microsoft.com/office/drawing/2014/main" xmlns="" id="{CEF5EAD9-D6B6-4105-9EC0-941AD938CC63}"/>
              </a:ext>
            </a:extLst>
          </p:cNvPr>
          <p:cNvSpPr txBox="1">
            <a:spLocks/>
          </p:cNvSpPr>
          <p:nvPr/>
        </p:nvSpPr>
        <p:spPr>
          <a:xfrm>
            <a:off x="953277" y="3781992"/>
            <a:ext cx="5081171" cy="129609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Выраженное</a:t>
            </a:r>
            <a:r>
              <a:rPr lang="ru-RU" sz="2400" dirty="0"/>
              <a:t> </a:t>
            </a:r>
            <a:r>
              <a:rPr lang="ru-RU" sz="2400" b="1" dirty="0"/>
              <a:t>снижение уровня    всех видов условно-патогенных микроорганизмов и грибов (на 23%)</a:t>
            </a:r>
            <a:endParaRPr lang="ru-RU" sz="2400" dirty="0"/>
          </a:p>
        </p:txBody>
      </p:sp>
      <p:sp>
        <p:nvSpPr>
          <p:cNvPr id="69" name="Текст 6">
            <a:extLst>
              <a:ext uri="{FF2B5EF4-FFF2-40B4-BE49-F238E27FC236}">
                <a16:creationId xmlns:a16="http://schemas.microsoft.com/office/drawing/2014/main" xmlns="" id="{CCFA7F5F-D48B-4A94-A85A-608CD7E05793}"/>
              </a:ext>
            </a:extLst>
          </p:cNvPr>
          <p:cNvSpPr txBox="1">
            <a:spLocks/>
          </p:cNvSpPr>
          <p:nvPr/>
        </p:nvSpPr>
        <p:spPr>
          <a:xfrm>
            <a:off x="906291" y="5078866"/>
            <a:ext cx="9455544" cy="126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Синбиотик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Максифлор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Максимум – доказанно эффективное средство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+mj-lt"/>
              </a:rPr>
              <a:t>восстановления микрофлоры, положительно влияет на функции ЖКТ.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+mj-lt"/>
              </a:rPr>
              <a:t>Прием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синбиотика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не вызывает побочных эффектов и хорошо переносится. 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83E3CB60-2BAC-4CD4-B56F-2454DA384B17}"/>
              </a:ext>
            </a:extLst>
          </p:cNvPr>
          <p:cNvSpPr/>
          <p:nvPr/>
        </p:nvSpPr>
        <p:spPr>
          <a:xfrm>
            <a:off x="426026" y="1250778"/>
            <a:ext cx="9919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Применение препарата «Максифлор Максимум» на протяжении 4 недель приводило к </a:t>
            </a:r>
            <a:r>
              <a:rPr lang="ru-RU" sz="2000" u="sng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достоверным положительным изменениям микробиоты кишечника у пациентов после лечения антибиотиками </a:t>
            </a:r>
            <a:r>
              <a:rPr lang="en-US" sz="2000" u="sng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Covid-19</a:t>
            </a:r>
            <a:r>
              <a:rPr lang="ru-RU" sz="2000" dirty="0">
                <a:latin typeface="Raleway SemiBold" panose="020B0703030101060003" pitchFamily="34" charset="-52"/>
                <a:ea typeface="Times New Roman" panose="02020603050405020304" pitchFamily="18" charset="0"/>
              </a:rPr>
              <a:t>:</a:t>
            </a:r>
            <a:endParaRPr lang="ru-RU" sz="2000" dirty="0">
              <a:latin typeface="Raleway SemiBold" panose="020B0703030101060003" pitchFamily="34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49700CFC-31FA-4357-8E66-3B40649D775E}"/>
              </a:ext>
            </a:extLst>
          </p:cNvPr>
          <p:cNvSpPr/>
          <p:nvPr/>
        </p:nvSpPr>
        <p:spPr>
          <a:xfrm>
            <a:off x="941714" y="2425688"/>
            <a:ext cx="5503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Значительный прирост полезных лактобактерий на 73% и бифидобактерий на 64,4%</a:t>
            </a:r>
            <a:endParaRPr lang="ru-RU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2353208-A110-462C-8530-9C2A5B6DFA2A}"/>
              </a:ext>
            </a:extLst>
          </p:cNvPr>
          <p:cNvSpPr txBox="1"/>
          <p:nvPr/>
        </p:nvSpPr>
        <p:spPr>
          <a:xfrm>
            <a:off x="605142" y="2347823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2C790D8-781F-497A-AB1F-3D80F79CB762}"/>
              </a:ext>
            </a:extLst>
          </p:cNvPr>
          <p:cNvSpPr txBox="1"/>
          <p:nvPr/>
        </p:nvSpPr>
        <p:spPr>
          <a:xfrm>
            <a:off x="605141" y="3683563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DF08997-13FA-493F-BF57-B47844BF77F9}"/>
              </a:ext>
            </a:extLst>
          </p:cNvPr>
          <p:cNvSpPr txBox="1"/>
          <p:nvPr/>
        </p:nvSpPr>
        <p:spPr>
          <a:xfrm>
            <a:off x="6288765" y="2339095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809D630A-0397-4163-B017-C3B9EBFBEB4B}"/>
              </a:ext>
            </a:extLst>
          </p:cNvPr>
          <p:cNvSpPr/>
          <p:nvPr/>
        </p:nvSpPr>
        <p:spPr>
          <a:xfrm>
            <a:off x="6762729" y="3718919"/>
            <a:ext cx="516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Эффект достигнут за короткий промежуток времени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FAADB12-AA05-4CC8-9577-3925EB9FCA27}"/>
              </a:ext>
            </a:extLst>
          </p:cNvPr>
          <p:cNvSpPr txBox="1"/>
          <p:nvPr/>
        </p:nvSpPr>
        <p:spPr>
          <a:xfrm>
            <a:off x="6306694" y="3666109"/>
            <a:ext cx="3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8354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Упаковка и маркировка, бутылк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47B50D8-55A0-4D2D-B981-3CEF85A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53" r="42382"/>
          <a:stretch/>
        </p:blipFill>
        <p:spPr>
          <a:xfrm>
            <a:off x="2730500" y="724313"/>
            <a:ext cx="4754509" cy="464101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2AA0D99-6541-40A9-8367-B55CF07A6509}"/>
              </a:ext>
            </a:extLst>
          </p:cNvPr>
          <p:cNvGrpSpPr/>
          <p:nvPr/>
        </p:nvGrpSpPr>
        <p:grpSpPr>
          <a:xfrm>
            <a:off x="8553450" y="161447"/>
            <a:ext cx="3638550" cy="695803"/>
            <a:chOff x="573024" y="402336"/>
            <a:chExt cx="9119616" cy="176936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A44C262-55EB-4A0C-A8B6-B782CD179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7312" r="20263" b="62126"/>
            <a:stretch/>
          </p:blipFill>
          <p:spPr>
            <a:xfrm>
              <a:off x="573024" y="402336"/>
              <a:ext cx="9119616" cy="1767840"/>
            </a:xfrm>
            <a:prstGeom prst="rect">
              <a:avLst/>
            </a:prstGeom>
            <a:solidFill>
              <a:srgbClr val="018134"/>
            </a:solidFill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9861EFA3-8935-48F3-9215-C98CA4EC3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13" t="11909" r="20263" b="82688"/>
            <a:stretch/>
          </p:blipFill>
          <p:spPr>
            <a:xfrm rot="10800000">
              <a:off x="6903248" y="1835149"/>
              <a:ext cx="2787034" cy="336550"/>
            </a:xfrm>
            <a:prstGeom prst="rect">
              <a:avLst/>
            </a:prstGeom>
            <a:solidFill>
              <a:srgbClr val="018134"/>
            </a:solidFill>
          </p:spPr>
        </p:pic>
      </p:grpSp>
      <p:pic>
        <p:nvPicPr>
          <p:cNvPr id="4" name="Рисунок 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3AFEE77-FE21-4380-824F-2B243240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9" t="20155" r="26150" b="9148"/>
          <a:stretch/>
        </p:blipFill>
        <p:spPr>
          <a:xfrm>
            <a:off x="7739630" y="1389585"/>
            <a:ext cx="1939332" cy="302854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20CA8A8-F567-488C-8C76-E5CFA56CDC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2" t="20546" r="24702" b="6499"/>
          <a:stretch/>
        </p:blipFill>
        <p:spPr>
          <a:xfrm>
            <a:off x="9552266" y="1403188"/>
            <a:ext cx="1597688" cy="310203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AAB0532-531B-4305-B303-3BA75481E7DC}"/>
              </a:ext>
            </a:extLst>
          </p:cNvPr>
          <p:cNvSpPr/>
          <p:nvPr/>
        </p:nvSpPr>
        <p:spPr>
          <a:xfrm>
            <a:off x="211416" y="4924197"/>
            <a:ext cx="3403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Для баланса </a:t>
            </a:r>
          </a:p>
          <a:p>
            <a:r>
              <a:rPr lang="ru-RU" sz="1600" b="1" dirty="0"/>
              <a:t>кишечной микрофлоры </a:t>
            </a:r>
          </a:p>
          <a:p>
            <a:r>
              <a:rPr lang="ru-RU" sz="1600" b="1" dirty="0"/>
              <a:t>и поддержки иммунитета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E2440D0-EA79-4477-B35D-BA3A71A6B68A}"/>
              </a:ext>
            </a:extLst>
          </p:cNvPr>
          <p:cNvSpPr/>
          <p:nvPr/>
        </p:nvSpPr>
        <p:spPr>
          <a:xfrm>
            <a:off x="2717800" y="4912744"/>
            <a:ext cx="3210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 приеме антибиотиков</a:t>
            </a:r>
          </a:p>
          <a:p>
            <a:r>
              <a:rPr lang="ru-RU" sz="1600" b="1" dirty="0"/>
              <a:t>для снижения риска </a:t>
            </a:r>
            <a:r>
              <a:rPr lang="ru-RU" sz="1600" b="1" dirty="0" err="1"/>
              <a:t>антибиотикоассоцирован</a:t>
            </a:r>
            <a:r>
              <a:rPr lang="ru-RU" sz="1600" b="1" dirty="0"/>
              <a:t>-</a:t>
            </a:r>
          </a:p>
          <a:p>
            <a:r>
              <a:rPr lang="ru-RU" sz="1600" b="1" dirty="0"/>
              <a:t>ной диареи</a:t>
            </a:r>
            <a:r>
              <a:rPr lang="ru-RU" sz="1600" dirty="0"/>
              <a:t>.</a:t>
            </a:r>
            <a:r>
              <a:rPr lang="ru-RU" sz="1600" b="1" dirty="0"/>
              <a:t> При запорах, тяжести и вздутии</a:t>
            </a: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2CE4350-210E-4AD7-A9B8-9197CDEC8810}"/>
              </a:ext>
            </a:extLst>
          </p:cNvPr>
          <p:cNvSpPr/>
          <p:nvPr/>
        </p:nvSpPr>
        <p:spPr>
          <a:xfrm>
            <a:off x="5232401" y="4935973"/>
            <a:ext cx="443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 острых и хронических формах дисбактериоза</a:t>
            </a:r>
            <a:r>
              <a:rPr lang="ru-RU" sz="1600" dirty="0"/>
              <a:t>, при интенсивной антибиотико- и гормонотерапии, действии аллергенов на организм. </a:t>
            </a:r>
            <a:r>
              <a:rPr lang="ru-RU" sz="1600" b="1" dirty="0"/>
              <a:t>При хронических заболеваниях ЖКТ, при проблемах с кожей </a:t>
            </a:r>
            <a:r>
              <a:rPr lang="ru-RU" sz="1600" dirty="0"/>
              <a:t>(дерматиты, экземы), </a:t>
            </a:r>
            <a:r>
              <a:rPr lang="ru-RU" sz="1600" b="1" dirty="0"/>
              <a:t>в пожилом возрасте, сниженном иммунитете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C5D0071-7352-4DBF-A22D-607B753B774C}"/>
              </a:ext>
            </a:extLst>
          </p:cNvPr>
          <p:cNvSpPr/>
          <p:nvPr/>
        </p:nvSpPr>
        <p:spPr>
          <a:xfrm>
            <a:off x="7648864" y="3779027"/>
            <a:ext cx="2334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Times New Roman" panose="02020603050405020304" pitchFamily="18" charset="0"/>
              </a:rPr>
              <a:t>При </a:t>
            </a:r>
            <a:r>
              <a:rPr lang="ru-RU" sz="1600" b="1" dirty="0" err="1">
                <a:cs typeface="Times New Roman" panose="02020603050405020304" pitchFamily="18" charset="0"/>
              </a:rPr>
              <a:t>дисбактериозах</a:t>
            </a:r>
            <a:r>
              <a:rPr lang="ru-RU" sz="1600" b="1" dirty="0">
                <a:cs typeface="Times New Roman" panose="02020603050405020304" pitchFamily="18" charset="0"/>
              </a:rPr>
              <a:t> влагалища, при кишечных коликах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23654E9-12CA-4ED4-8510-87F1B74266C1}"/>
              </a:ext>
            </a:extLst>
          </p:cNvPr>
          <p:cNvSpPr/>
          <p:nvPr/>
        </p:nvSpPr>
        <p:spPr>
          <a:xfrm>
            <a:off x="9626601" y="3804426"/>
            <a:ext cx="24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При сниженном иммунитете у </a:t>
            </a:r>
            <a:r>
              <a:rPr lang="ru-RU" sz="1600" b="1" dirty="0" err="1">
                <a:solidFill>
                  <a:schemeClr val="dk1"/>
                </a:solidFill>
              </a:rPr>
              <a:t>недоно-шенных</a:t>
            </a:r>
            <a:r>
              <a:rPr lang="ru-RU" sz="1600" b="1" dirty="0">
                <a:solidFill>
                  <a:schemeClr val="dk1"/>
                </a:solidFill>
              </a:rPr>
              <a:t> детей, </a:t>
            </a:r>
          </a:p>
          <a:p>
            <a:r>
              <a:rPr lang="ru-RU" sz="1600" b="1" dirty="0">
                <a:solidFill>
                  <a:schemeClr val="dk1"/>
                </a:solidFill>
              </a:rPr>
              <a:t>на искусственном вскармливании</a:t>
            </a:r>
            <a:endParaRPr lang="ru-RU" sz="1600" dirty="0"/>
          </a:p>
        </p:txBody>
      </p:sp>
      <p:pic>
        <p:nvPicPr>
          <p:cNvPr id="19" name="Рисунок 18" descr="Изображение выглядит как текст, Упаковка и маркировка, бутылк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8F1E5FE-FCA5-4DDD-8A40-7663F2D9C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/>
          <a:stretch/>
        </p:blipFill>
        <p:spPr>
          <a:xfrm>
            <a:off x="-214819" y="673513"/>
            <a:ext cx="2589720" cy="4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C94D1-049E-46F2-8C5E-55896C344635}"/>
              </a:ext>
            </a:extLst>
          </p:cNvPr>
          <p:cNvSpPr/>
          <p:nvPr/>
        </p:nvSpPr>
        <p:spPr>
          <a:xfrm>
            <a:off x="2437600" y="2329934"/>
            <a:ext cx="7689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Спасибо за ваше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2665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15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aleway SemiBold" panose="020B0703030101060003" pitchFamily="34" charset="-52"/>
              </a:rPr>
              <a:t>Определения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0909" y="1595785"/>
            <a:ext cx="5593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Что такое </a:t>
            </a:r>
            <a:r>
              <a:rPr lang="ru-RU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микробиом</a:t>
            </a: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?</a:t>
            </a:r>
          </a:p>
          <a:p>
            <a:r>
              <a:rPr lang="ru-RU" sz="2400" dirty="0">
                <a:latin typeface="Raleway SemiBold" panose="020B0703030101060003" pitchFamily="34" charset="-52"/>
              </a:rPr>
              <a:t>это сообщество всех микроорганизмов в пределах их обитания, продукты их метаболизма</a:t>
            </a:r>
          </a:p>
          <a:p>
            <a:r>
              <a:rPr lang="ru-RU" sz="2400" dirty="0">
                <a:latin typeface="Raleway SemiBold" panose="020B0703030101060003" pitchFamily="34" charset="-52"/>
              </a:rPr>
              <a:t>это совокупность генетического материала микроорганизмов, их взаимоотношений внутри экологической ниши в определенный период времени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1" y="6102987"/>
            <a:ext cx="4129224" cy="23434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3400" y="1645079"/>
            <a:ext cx="5074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Что такое </a:t>
            </a:r>
            <a:r>
              <a:rPr lang="ru-RU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микробиота</a:t>
            </a: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?</a:t>
            </a:r>
          </a:p>
          <a:p>
            <a:pPr marL="0" indent="0">
              <a:buNone/>
            </a:pPr>
            <a:r>
              <a:rPr lang="ru-RU" sz="2400" dirty="0">
                <a:latin typeface="Raleway SemiBold" panose="020B0703030101060003" pitchFamily="34" charset="-52"/>
              </a:rPr>
              <a:t>Сообщество микроорганизмов, объединенных определенной средой обитания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6" y="3432600"/>
            <a:ext cx="3487074" cy="30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9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99" y="107742"/>
            <a:ext cx="10528177" cy="868871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Нормальная </a:t>
            </a:r>
            <a:r>
              <a:rPr lang="ru-RU" sz="3200" dirty="0" err="1" smtClean="0">
                <a:solidFill>
                  <a:srgbClr val="00B050"/>
                </a:solidFill>
                <a:latin typeface="Raleway SemiBold" panose="020B0703030101060003" pitchFamily="34" charset="-52"/>
              </a:rPr>
              <a:t>микробиота</a:t>
            </a:r>
            <a:r>
              <a:rPr lang="ru-RU" sz="32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587" y="994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Пробиотики</a:t>
            </a:r>
            <a:r>
              <a:rPr lang="ru-RU" b="1" dirty="0">
                <a:solidFill>
                  <a:srgbClr val="00B050"/>
                </a:solidFill>
              </a:rPr>
              <a:t> – полезные </a:t>
            </a:r>
            <a:r>
              <a:rPr lang="ru-RU" b="1" dirty="0" err="1">
                <a:solidFill>
                  <a:srgbClr val="00B050"/>
                </a:solidFill>
              </a:rPr>
              <a:t>микрорганизмы</a:t>
            </a:r>
            <a:r>
              <a:rPr lang="ru-RU" b="1" dirty="0">
                <a:solidFill>
                  <a:srgbClr val="00B050"/>
                </a:solidFill>
              </a:rPr>
              <a:t>, благотворно, влияющие на организм человека</a:t>
            </a:r>
          </a:p>
        </p:txBody>
      </p:sp>
      <p:pic>
        <p:nvPicPr>
          <p:cNvPr id="1030" name="Picture 6" descr="https://animalnutritionals.co.uk/wp-content/uploads/2020/09/probio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083" y="166551"/>
            <a:ext cx="4706664" cy="43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24" y="2983898"/>
            <a:ext cx="1455190" cy="154118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731624" y="2983898"/>
            <a:ext cx="1353670" cy="1541181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79106" y="1317812"/>
            <a:ext cx="1792941" cy="1568823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5587" y="1880327"/>
            <a:ext cx="7159332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Bifidobacterium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</a:rPr>
              <a:t>bifidus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Колонизирует слизистую кишечника (формирует защитный барьер)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Вырабатывает жирные кислоты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Поддерживает процесс пищеварения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Способствует всасыванию витамина Д, железа, кальция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Активирует иммунные клетки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Снижает выработку </a:t>
            </a:r>
            <a:r>
              <a:rPr lang="en-US" dirty="0" smtClean="0"/>
              <a:t> </a:t>
            </a:r>
            <a:r>
              <a:rPr lang="en-US" dirty="0" err="1" smtClean="0"/>
              <a:t>IgE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r>
              <a:rPr lang="en-US" b="1" dirty="0" smtClean="0">
                <a:solidFill>
                  <a:srgbClr val="00B050"/>
                </a:solidFill>
              </a:rPr>
              <a:t>Lactobacillus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Угнетают патогенную, условно патогенную флору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Синтезирует незаменимые аминокислоты, витамины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r>
              <a:rPr lang="en-US" b="1" dirty="0">
                <a:solidFill>
                  <a:srgbClr val="00B050"/>
                </a:solidFill>
              </a:rPr>
              <a:t>Streptococcus </a:t>
            </a:r>
            <a:r>
              <a:rPr lang="en-US" b="1" dirty="0" err="1" smtClean="0">
                <a:solidFill>
                  <a:srgbClr val="00B050"/>
                </a:solidFill>
              </a:rPr>
              <a:t>thermophilus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Вырабатывает полисахариды, иммуностимулирующие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Источник пищеварительных ферментов, для расщепления лактозы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31946" y="5041539"/>
            <a:ext cx="366580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Пребиотики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питательная среда </a:t>
            </a:r>
            <a:endParaRPr lang="ru-RU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микроорганизмов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55861" y="6462192"/>
            <a:ext cx="3141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Из лекции профессора Захарченко С.М</a:t>
            </a:r>
            <a:r>
              <a:rPr lang="ru-RU" sz="1200" dirty="0" smtClean="0"/>
              <a:t>.,2022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302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6223" cy="95857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Кишечный эпителиальный барьер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851" y="5982174"/>
            <a:ext cx="8673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Yang G, Wei J, Liu P, Zhang Q, Tian Y, </a:t>
            </a:r>
            <a:r>
              <a:rPr lang="en-US" sz="1100" dirty="0" err="1"/>
              <a:t>Hou</a:t>
            </a:r>
            <a:r>
              <a:rPr lang="en-US" sz="1100" dirty="0"/>
              <a:t> G, </a:t>
            </a:r>
            <a:r>
              <a:rPr lang="en-US" sz="1100" dirty="0" err="1"/>
              <a:t>Meng</a:t>
            </a:r>
            <a:r>
              <a:rPr lang="en-US" sz="1100" dirty="0"/>
              <a:t> L, Xin Y, Jiang X. Role of the gut microbiota in type 2 diabetes and related diseases. Metabolism. 2021 Apr;117:154712. </a:t>
            </a:r>
            <a:r>
              <a:rPr lang="en-US" sz="1100" dirty="0" err="1"/>
              <a:t>doi</a:t>
            </a:r>
            <a:r>
              <a:rPr lang="en-US" sz="1100" dirty="0"/>
              <a:t>: 10.1016/j.metabol.2021.154712. </a:t>
            </a:r>
            <a:r>
              <a:rPr lang="en-US" sz="1100" dirty="0" err="1"/>
              <a:t>Epub</a:t>
            </a:r>
            <a:r>
              <a:rPr lang="en-US" sz="1100" dirty="0"/>
              <a:t> 2021 Jan 23. PMID: 33497712.</a:t>
            </a:r>
            <a:endParaRPr lang="ru-RU" sz="1100" dirty="0"/>
          </a:p>
          <a:p>
            <a:r>
              <a:rPr lang="en-US" sz="1100" dirty="0" err="1"/>
              <a:t>Moszak</a:t>
            </a:r>
            <a:r>
              <a:rPr lang="en-US" sz="1100" dirty="0"/>
              <a:t> M, </a:t>
            </a:r>
            <a:r>
              <a:rPr lang="en-US" sz="1100" dirty="0" err="1"/>
              <a:t>Szulińska</a:t>
            </a:r>
            <a:r>
              <a:rPr lang="en-US" sz="1100" dirty="0"/>
              <a:t> M, </a:t>
            </a:r>
            <a:r>
              <a:rPr lang="en-US" sz="1100" dirty="0" err="1"/>
              <a:t>Bogdański</a:t>
            </a:r>
            <a:r>
              <a:rPr lang="en-US" sz="1100" dirty="0"/>
              <a:t> P. You Are What You Eat-The Relationship between Diet, Microbiota, and Metabolic Disorders-A Review. Nutrients. 2020 Apr 15;12(4):1096. </a:t>
            </a:r>
            <a:r>
              <a:rPr lang="en-US" sz="1100" dirty="0" err="1"/>
              <a:t>doi</a:t>
            </a:r>
            <a:r>
              <a:rPr lang="en-US" sz="1100" dirty="0"/>
              <a:t>: 10.3390/nu12041096. PMID: 32326604; PMCID: PMC7230850.</a:t>
            </a:r>
            <a:endParaRPr lang="ru-RU" sz="11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221" y="1243805"/>
            <a:ext cx="8396995" cy="455458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871012" y="192562"/>
            <a:ext cx="4141694" cy="3460377"/>
          </a:xfrm>
          <a:prstGeom prst="ellipse">
            <a:avLst/>
          </a:prstGeom>
          <a:solidFill>
            <a:srgbClr val="A7D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Эпителиальный слой – это сложно регулируемое сито, функционирование которого зависит от  </a:t>
            </a:r>
            <a:r>
              <a:rPr lang="ru-RU" sz="1600" b="1" dirty="0" err="1">
                <a:solidFill>
                  <a:schemeClr val="tx1"/>
                </a:solidFill>
              </a:rPr>
              <a:t>макроорганизма</a:t>
            </a:r>
            <a:r>
              <a:rPr lang="ru-RU" sz="1600" b="1" dirty="0">
                <a:solidFill>
                  <a:schemeClr val="tx1"/>
                </a:solidFill>
              </a:rPr>
              <a:t>, обусловленных модулирующими факторами, так и </a:t>
            </a:r>
            <a:r>
              <a:rPr lang="ru-RU" sz="1600" b="1" dirty="0" err="1">
                <a:solidFill>
                  <a:schemeClr val="tx1"/>
                </a:solidFill>
              </a:rPr>
              <a:t>микробиоценоза</a:t>
            </a:r>
            <a:r>
              <a:rPr lang="ru-RU" sz="1600" b="1" dirty="0">
                <a:solidFill>
                  <a:schemeClr val="tx1"/>
                </a:solidFill>
              </a:rPr>
              <a:t> опосредованных сигналов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164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09" y="365125"/>
            <a:ext cx="9395691" cy="13255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Приобретение </a:t>
            </a:r>
            <a:r>
              <a:rPr lang="ru-RU" sz="2400" dirty="0" err="1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микробиома</a:t>
            </a:r>
            <a:r>
              <a:rPr lang="ru-RU" sz="24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 в раннем возрасте путем вертикальной передачи и факторы, модифицирующие передачу микробов от матери ребенку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9509" y="2040006"/>
            <a:ext cx="4829991" cy="3352800"/>
          </a:xfrm>
        </p:spPr>
        <p:txBody>
          <a:bodyPr>
            <a:normAutofit/>
          </a:bodyPr>
          <a:lstStyle/>
          <a:p>
            <a:r>
              <a:rPr lang="ru-RU" sz="1800" dirty="0">
                <a:cs typeface="Times New Roman" panose="02020603050405020304" pitchFamily="18" charset="0"/>
              </a:rPr>
              <a:t>Сразу после вагинальных родов основные популяции микроорганизмов у ребенка очень напоминают популяции во влагалище их матери с преобладанием </a:t>
            </a:r>
            <a:r>
              <a:rPr lang="ru-RU" sz="1800" dirty="0" err="1">
                <a:cs typeface="Times New Roman" panose="02020603050405020304" pitchFamily="18" charset="0"/>
              </a:rPr>
              <a:t>лактобацилл</a:t>
            </a:r>
            <a:endParaRPr lang="ru-RU" sz="1800" dirty="0">
              <a:cs typeface="Times New Roman" panose="02020603050405020304" pitchFamily="18" charset="0"/>
            </a:endParaRPr>
          </a:p>
          <a:p>
            <a:r>
              <a:rPr lang="ru-RU" sz="1800" dirty="0">
                <a:cs typeface="Times New Roman" panose="02020603050405020304" pitchFamily="18" charset="0"/>
              </a:rPr>
              <a:t>Кесарево сечение вместо вагинального </a:t>
            </a:r>
            <a:r>
              <a:rPr lang="ru-RU" sz="1800" dirty="0" err="1">
                <a:cs typeface="Times New Roman" panose="02020603050405020304" pitchFamily="18" charset="0"/>
              </a:rPr>
              <a:t>родоразрешения</a:t>
            </a:r>
            <a:r>
              <a:rPr lang="ru-RU" sz="1800" dirty="0">
                <a:cs typeface="Times New Roman" panose="02020603050405020304" pitchFamily="18" charset="0"/>
              </a:rPr>
              <a:t> является очевидным примером потенциального влияния медицинской практики на состав </a:t>
            </a:r>
            <a:r>
              <a:rPr lang="ru-RU" sz="1800" dirty="0" err="1">
                <a:cs typeface="Times New Roman" panose="02020603050405020304" pitchFamily="18" charset="0"/>
              </a:rPr>
              <a:t>микробиоты</a:t>
            </a:r>
            <a:r>
              <a:rPr lang="ru-RU" sz="1800" dirty="0">
                <a:cs typeface="Times New Roman" panose="02020603050405020304" pitchFamily="18" charset="0"/>
              </a:rPr>
              <a:t> при существенных различиях в основной популяции это может сохраняться месяцами</a:t>
            </a:r>
          </a:p>
        </p:txBody>
      </p:sp>
      <p:pic>
        <p:nvPicPr>
          <p:cNvPr id="3074" name="Picture 2" descr="Внешний файл, содержащий изображение, иллюстрацию и т.д. Имя объекта nihms388822f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12" y="1890948"/>
            <a:ext cx="5669951" cy="37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891" y="6024481"/>
            <a:ext cx="9492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I, </a:t>
            </a:r>
            <a:r>
              <a:rPr lang="en-US" sz="1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Blaser</a:t>
            </a:r>
            <a:r>
              <a:rPr lang="en-US" sz="1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MJ. The human microbiome: at the interface of health and disease. Nat Rev Genet. 2012 Mar 13;13(4):260-70. </a:t>
            </a:r>
            <a:r>
              <a:rPr lang="en-US" sz="1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10.1038/nrg3182. PMID: 22411464; PMCID: PMC3418802.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6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Ключевые группы </a:t>
            </a:r>
            <a:r>
              <a:rPr lang="ru-RU" sz="3200" dirty="0" err="1">
                <a:solidFill>
                  <a:srgbClr val="00B050"/>
                </a:solidFill>
                <a:latin typeface="Raleway SemiBold" panose="020B0703030101060003" pitchFamily="34" charset="-52"/>
                <a:cs typeface="Times New Roman" panose="02020603050405020304" pitchFamily="18" charset="0"/>
              </a:rPr>
              <a:t>микробиоты</a:t>
            </a:r>
            <a:endParaRPr lang="ru-RU" sz="3200" dirty="0">
              <a:solidFill>
                <a:srgbClr val="00B050"/>
              </a:solidFill>
              <a:latin typeface="Raleway SemiBold" panose="020B0703030101060003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нешний файл, содержащий изображение, иллюстрацию и т.д. Имя объекта nihms388822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527" y="1449118"/>
            <a:ext cx="4615542" cy="45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0397" y="6207991"/>
            <a:ext cx="968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Блейзер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М.Дж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человека: на стыке здоровья и болезней.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2012, 13 марта; 13 (4): 260-70.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10.1038/nrg3182. PMID: 22411464; PMCID: PMC3418802.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09507" y="1449118"/>
            <a:ext cx="5556070" cy="412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Основными группами</a:t>
            </a:r>
            <a:endParaRPr lang="en-US" dirty="0">
              <a:solidFill>
                <a:srgbClr val="00B050"/>
              </a:solidFill>
              <a:latin typeface="Raleway SemiBold" panose="020B0703030101060003" pitchFamily="34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Raleway SemiBold" panose="020B0703030101060003" pitchFamily="34" charset="-52"/>
              </a:rPr>
              <a:t>человека являются пять типов:</a:t>
            </a:r>
          </a:p>
          <a:p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Firmicutes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Bacterioidetes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ожирение/ стройность)</a:t>
            </a:r>
          </a:p>
          <a:p>
            <a:r>
              <a:rPr lang="ru-RU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Протеобактерии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Prevatella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) – </a:t>
            </a:r>
            <a:r>
              <a:rPr lang="ru-RU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инсулинорезистентность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Christesella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minuta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(ожирение/защита)</a:t>
            </a:r>
          </a:p>
          <a:p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Raistonia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pricketty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Enterobacter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doacae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(ожирение/ провокация )</a:t>
            </a:r>
          </a:p>
          <a:p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Lachnospiraceae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Firmicutes</a:t>
            </a:r>
            <a:r>
              <a:rPr lang="en-US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Raleway SemiBold" panose="020B0703030101060003" pitchFamily="34" charset="-52"/>
                <a:cs typeface="Times New Roman" panose="02020603050405020304" pitchFamily="18" charset="0"/>
              </a:rPr>
              <a:t>Bacteroidetes</a:t>
            </a:r>
            <a:r>
              <a:rPr lang="ru-RU" sz="2000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(б. Паркинсона)</a:t>
            </a:r>
          </a:p>
        </p:txBody>
      </p:sp>
    </p:spTree>
    <p:extLst>
      <p:ext uri="{BB962C8B-B14F-4D97-AF65-F5344CB8AC3E}">
        <p14:creationId xmlns:p14="http://schemas.microsoft.com/office/powerpoint/2010/main" xmlns="" val="2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40" y="0"/>
            <a:ext cx="10515600" cy="1325563"/>
          </a:xfrm>
        </p:spPr>
        <p:txBody>
          <a:bodyPr/>
          <a:lstStyle/>
          <a:p>
            <a:r>
              <a:rPr lang="ru-RU" dirty="0">
                <a:latin typeface="Raleway SemiBold" panose="020B0703030101060003" pitchFamily="34" charset="-52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Антибиотик ассоциированное </a:t>
            </a:r>
            <a:r>
              <a:rPr lang="ru-RU" sz="3200" dirty="0" smtClean="0">
                <a:solidFill>
                  <a:srgbClr val="00B050"/>
                </a:solidFill>
                <a:latin typeface="Raleway SemiBold" panose="020B0703030101060003" pitchFamily="34" charset="-52"/>
              </a:rPr>
              <a:t>(АА) поражение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ЖКТ</a:t>
            </a:r>
          </a:p>
        </p:txBody>
      </p:sp>
      <p:pic>
        <p:nvPicPr>
          <p:cNvPr id="1026" name="Picture 2" descr="Внешний файл, содержащий изображение, иллюстрацию и т.д. Имя объекта KGMI_A_1706425_F0001_O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4698" y="1171607"/>
            <a:ext cx="7393576" cy="44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766" y="5755754"/>
            <a:ext cx="105722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J, Zhang J, Sears CL. Oral antibiotic use and chronic disease: long-term health impact beyond antimicrobial resistance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Clostridioides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difficile. Gut Microbes. 2020 Jul 3;11(4):1092-1103.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10.1080/19490976.2019.1706425.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Feb 9. PMID: 32037950; PMCID: PMC7524332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47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/>
          <a:lstStyle/>
          <a:p>
            <a:r>
              <a:rPr lang="en-US" dirty="0">
                <a:latin typeface="Raleway SemiBold" panose="020B0703030101060003" pitchFamily="34" charset="-52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SARS – </a:t>
            </a:r>
            <a:r>
              <a:rPr lang="en-US" sz="3200" dirty="0" err="1">
                <a:solidFill>
                  <a:srgbClr val="00B050"/>
                </a:solidFill>
                <a:latin typeface="Raleway SemiBold" panose="020B0703030101060003" pitchFamily="34" charset="-52"/>
              </a:rPr>
              <a:t>Cov</a:t>
            </a:r>
            <a:r>
              <a:rPr lang="en-US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 – 2  </a:t>
            </a:r>
            <a:r>
              <a:rPr lang="ru-RU" sz="3200" dirty="0">
                <a:solidFill>
                  <a:srgbClr val="00B050"/>
                </a:solidFill>
                <a:latin typeface="Raleway SemiBold" panose="020B0703030101060003" pitchFamily="34" charset="-52"/>
              </a:rPr>
              <a:t>органы мишени</a:t>
            </a:r>
          </a:p>
        </p:txBody>
      </p:sp>
      <p:pic>
        <p:nvPicPr>
          <p:cNvPr id="2050" name="Picture 2" descr="Рис.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2896" y="1424681"/>
            <a:ext cx="7062650" cy="41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5686" y="6035409"/>
            <a:ext cx="1130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Lou QY, Yang WY, Chen R, Xu WH, Yang Y, Zhang L, Xu T, Xiang HF. Gordian Knot: Gastrointestinal lesions caused by three highly pathogenic coronaviruses from SARS-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MERS-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SARS-CoV-2.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Jan 5;890:173659.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10.1016/j.ejphar.2020.173659.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Oct 22. PMID: 33131637; PMCID: PMC7581377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J, Zhang L, Lin W, Tang W, Chan FKL, Ng SC. Review article: Probiotics, prebiotics and dietary approaches during COVID-19 pandemic. Trends Food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Technol. 2021 Feb;108:187-196.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10.1016/j.tifs.2020.12.009.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Dec 14. PMID: 33519087; PMCID: PMC7833886.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Fig.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9709" y="422157"/>
            <a:ext cx="3126377" cy="21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7500" y="2718567"/>
            <a:ext cx="388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aleway SemiBold" panose="020B0703030101060003" pitchFamily="34" charset="-52"/>
                <a:cs typeface="Times New Roman" panose="02020603050405020304" pitchFamily="18" charset="0"/>
              </a:rPr>
              <a:t>        </a:t>
            </a:r>
            <a:r>
              <a:rPr lang="en-US" dirty="0">
                <a:cs typeface="Times New Roman" panose="02020603050405020304" pitchFamily="18" charset="0"/>
              </a:rPr>
              <a:t>Clostridium </a:t>
            </a:r>
            <a:r>
              <a:rPr lang="en-US" dirty="0" err="1">
                <a:cs typeface="Times New Roman" panose="02020603050405020304" pitchFamily="18" charset="0"/>
              </a:rPr>
              <a:t>romosum</a:t>
            </a:r>
            <a:r>
              <a:rPr lang="en-US" dirty="0">
                <a:cs typeface="Times New Roman" panose="02020603050405020304" pitchFamily="18" charset="0"/>
              </a:rPr>
              <a:t>, Clostridium </a:t>
            </a:r>
            <a:r>
              <a:rPr lang="en-US" dirty="0" err="1">
                <a:cs typeface="Times New Roman" panose="02020603050405020304" pitchFamily="18" charset="0"/>
              </a:rPr>
              <a:t>hathewayi</a:t>
            </a:r>
            <a:r>
              <a:rPr lang="en-US" dirty="0">
                <a:cs typeface="Times New Roman" panose="02020603050405020304" pitchFamily="18" charset="0"/>
              </a:rPr>
              <a:t>,   </a:t>
            </a:r>
            <a:r>
              <a:rPr lang="en-US" dirty="0" err="1">
                <a:cs typeface="Times New Roman" panose="02020603050405020304" pitchFamily="18" charset="0"/>
              </a:rPr>
              <a:t>Coprobacillis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были обнаружены в большом количестве и коррелируют с тяжестью </a:t>
            </a:r>
            <a:r>
              <a:rPr lang="ru-RU" dirty="0" err="1">
                <a:cs typeface="Times New Roman" panose="02020603050405020304" pitchFamily="18" charset="0"/>
              </a:rPr>
              <a:t>ковид</a:t>
            </a:r>
            <a:r>
              <a:rPr lang="ru-RU" dirty="0">
                <a:cs typeface="Times New Roman" panose="02020603050405020304" pitchFamily="18" charset="0"/>
              </a:rPr>
              <a:t> – 19,  </a:t>
            </a:r>
            <a:r>
              <a:rPr lang="en-US" dirty="0" err="1">
                <a:cs typeface="Times New Roman" panose="02020603050405020304" pitchFamily="18" charset="0"/>
              </a:rPr>
              <a:t>Faecalibacterium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имеют обратную корреляцию.</a:t>
            </a:r>
          </a:p>
          <a:p>
            <a:r>
              <a:rPr lang="en-US" dirty="0">
                <a:cs typeface="Times New Roman" panose="02020603050405020304" pitchFamily="18" charset="0"/>
              </a:rPr>
              <a:t>        </a:t>
            </a:r>
            <a:r>
              <a:rPr lang="ru-RU" dirty="0">
                <a:cs typeface="Times New Roman" panose="02020603050405020304" pitchFamily="18" charset="0"/>
              </a:rPr>
              <a:t>Четыре вида представительства  </a:t>
            </a:r>
            <a:r>
              <a:rPr lang="en-US" dirty="0" err="1">
                <a:cs typeface="Times New Roman" panose="02020603050405020304" pitchFamily="18" charset="0"/>
              </a:rPr>
              <a:t>Bacteroietes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могут подавлять экспрессию </a:t>
            </a:r>
            <a:r>
              <a:rPr lang="en-US" dirty="0">
                <a:cs typeface="Times New Roman" panose="02020603050405020304" pitchFamily="18" charset="0"/>
              </a:rPr>
              <a:t>ACE 2, </a:t>
            </a:r>
            <a:r>
              <a:rPr lang="ru-RU" dirty="0">
                <a:cs typeface="Times New Roman" panose="02020603050405020304" pitchFamily="18" charset="0"/>
              </a:rPr>
              <a:t>но были снижены при </a:t>
            </a:r>
            <a:r>
              <a:rPr lang="en-US" dirty="0">
                <a:cs typeface="Times New Roman" panose="02020603050405020304" pitchFamily="18" charset="0"/>
              </a:rPr>
              <a:t>COVID - 19</a:t>
            </a:r>
          </a:p>
          <a:p>
            <a:endParaRPr lang="en-US" dirty="0">
              <a:latin typeface="Raleway SemiBold" panose="020B07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8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2389</Words>
  <Application>Microsoft Office PowerPoint</Application>
  <PresentationFormat>Произвольный</PresentationFormat>
  <Paragraphs>227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Восстановление микробиоты после респираторно-вирусных инфекций, в том числе Covid-19</vt:lpstr>
      <vt:lpstr> Применение любой стратегии защиты микрофлоры лучше, чем только антибиотикотерапия                                                                 Захарченко С.М. , 2019 г   Кишечная микробиота содержит огромное количество микроорганизмов, приблизительно равное количеству клеток человека</vt:lpstr>
      <vt:lpstr>Определения </vt:lpstr>
      <vt:lpstr>Нормальная микробиота </vt:lpstr>
      <vt:lpstr>Кишечный эпителиальный барьер </vt:lpstr>
      <vt:lpstr>Приобретение микробиома в раннем возрасте путем вертикальной передачи и факторы, модифицирующие передачу микробов от матери ребенку</vt:lpstr>
      <vt:lpstr>Ключевые группы микробиоты</vt:lpstr>
      <vt:lpstr> Антибиотик ассоциированное (АА) поражение ЖКТ</vt:lpstr>
      <vt:lpstr> SARS – Cov – 2  органы мишени</vt:lpstr>
      <vt:lpstr>SARS COV 2 =  стресс + …</vt:lpstr>
      <vt:lpstr>Направленная терапия АА поражений ЖКТ</vt:lpstr>
      <vt:lpstr>Потенциально положительный иммунный ответ, вызванный пробиотиками и пребиотиками </vt:lpstr>
      <vt:lpstr>Пробиотики в терапии пациентов с  COVID -19</vt:lpstr>
      <vt:lpstr>Натуральные продукты с высоким содержанием  пребиотиков (волокна, олигосахариды) ил пробиотиков (бифидо - лактобактерии)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Логинова Алина Владимировна</dc:creator>
  <cp:lastModifiedBy>yurist</cp:lastModifiedBy>
  <cp:revision>71</cp:revision>
  <dcterms:created xsi:type="dcterms:W3CDTF">2023-05-18T11:01:41Z</dcterms:created>
  <dcterms:modified xsi:type="dcterms:W3CDTF">2024-03-29T06:01:28Z</dcterms:modified>
</cp:coreProperties>
</file>