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0" r:id="rId9"/>
    <p:sldId id="262" r:id="rId10"/>
    <p:sldId id="264" r:id="rId11"/>
    <p:sldId id="265" r:id="rId12"/>
    <p:sldId id="266" r:id="rId13"/>
    <p:sldId id="267" r:id="rId14"/>
    <p:sldId id="273" r:id="rId15"/>
    <p:sldId id="274" r:id="rId16"/>
    <p:sldId id="268" r:id="rId17"/>
    <p:sldId id="271" r:id="rId18"/>
    <p:sldId id="269" r:id="rId19"/>
    <p:sldId id="272" r:id="rId20"/>
  </p:sldIdLst>
  <p:sldSz cx="9753600" cy="7315200"/>
  <p:notesSz cx="9753600" cy="7315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3708"/>
    <a:srgbClr val="BA490A"/>
    <a:srgbClr val="DA560C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94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1520" y="2267712"/>
            <a:ext cx="8290560" cy="1536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D2A4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AA351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249650" y="0"/>
            <a:ext cx="6503950" cy="7315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D2A4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753600" cy="7228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1D2A4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4828" y="77922"/>
            <a:ext cx="8363943" cy="1522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1D2A4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83055" y="2918972"/>
            <a:ext cx="6587489" cy="3279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AA351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4/17/2017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ed_korotkov@protek.ru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82453"/>
            <a:ext cx="9753599" cy="3632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449" y="142875"/>
            <a:ext cx="2847975" cy="65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799" y="6696075"/>
            <a:ext cx="1276350" cy="390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02779" y="1554297"/>
            <a:ext cx="7693025" cy="3751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16100"/>
              </a:lnSpc>
            </a:pPr>
            <a:r>
              <a:rPr sz="4200" spc="40" dirty="0">
                <a:solidFill>
                  <a:srgbClr val="1D2A4F"/>
                </a:solidFill>
                <a:latin typeface="Century Gothic"/>
                <a:cs typeface="Century Gothic"/>
              </a:rPr>
              <a:t>«</a:t>
            </a:r>
            <a:r>
              <a:rPr sz="4200" b="1" spc="40" dirty="0">
                <a:solidFill>
                  <a:srgbClr val="1D2A4F"/>
                </a:solidFill>
                <a:latin typeface="Times New Roman"/>
                <a:cs typeface="Times New Roman"/>
              </a:rPr>
              <a:t>Оптимизация </a:t>
            </a:r>
            <a:r>
              <a:rPr sz="42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деятельности  аптечного предприятия за счет  </a:t>
            </a:r>
            <a:r>
              <a:rPr sz="4200" b="1" spc="20" dirty="0">
                <a:solidFill>
                  <a:srgbClr val="1D2A4F"/>
                </a:solidFill>
                <a:latin typeface="Times New Roman"/>
                <a:cs typeface="Times New Roman"/>
              </a:rPr>
              <a:t>бизнес</a:t>
            </a:r>
            <a:r>
              <a:rPr sz="4200" spc="20" dirty="0">
                <a:solidFill>
                  <a:srgbClr val="1D2A4F"/>
                </a:solidFill>
                <a:latin typeface="Century Gothic"/>
                <a:cs typeface="Century Gothic"/>
              </a:rPr>
              <a:t>-</a:t>
            </a:r>
            <a:r>
              <a:rPr sz="4200" b="1" spc="20" dirty="0">
                <a:solidFill>
                  <a:srgbClr val="1D2A4F"/>
                </a:solidFill>
                <a:latin typeface="Times New Roman"/>
                <a:cs typeface="Times New Roman"/>
              </a:rPr>
              <a:t>процессов </a:t>
            </a:r>
            <a:r>
              <a:rPr sz="4200" b="1" spc="10" dirty="0">
                <a:solidFill>
                  <a:srgbClr val="1D2A4F"/>
                </a:solidFill>
                <a:latin typeface="Times New Roman"/>
                <a:cs typeface="Times New Roman"/>
              </a:rPr>
              <a:t>на примере  </a:t>
            </a:r>
            <a:r>
              <a:rPr sz="42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Маркетингового</a:t>
            </a:r>
            <a:r>
              <a:rPr sz="4200" b="1" spc="200" dirty="0">
                <a:solidFill>
                  <a:srgbClr val="1D2A4F"/>
                </a:solidFill>
                <a:latin typeface="Times New Roman"/>
                <a:cs typeface="Times New Roman"/>
              </a:rPr>
              <a:t> </a:t>
            </a:r>
            <a:r>
              <a:rPr sz="42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союза</a:t>
            </a:r>
            <a:endParaRPr sz="4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z="4200" spc="80" dirty="0">
                <a:solidFill>
                  <a:srgbClr val="1D2A4F"/>
                </a:solidFill>
                <a:latin typeface="Century Gothic"/>
                <a:cs typeface="Century Gothic"/>
              </a:rPr>
              <a:t>«</a:t>
            </a:r>
            <a:r>
              <a:rPr sz="4200" b="1" spc="80" dirty="0">
                <a:solidFill>
                  <a:srgbClr val="1D2A4F"/>
                </a:solidFill>
                <a:latin typeface="Times New Roman"/>
                <a:cs typeface="Times New Roman"/>
              </a:rPr>
              <a:t>ПроАптека</a:t>
            </a:r>
            <a:r>
              <a:rPr sz="4200" spc="80" dirty="0">
                <a:solidFill>
                  <a:srgbClr val="1D2A4F"/>
                </a:solidFill>
                <a:latin typeface="Century Gothic"/>
                <a:cs typeface="Century Gothic"/>
              </a:rPr>
              <a:t>»</a:t>
            </a:r>
            <a:endParaRPr sz="4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599" cy="1971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1202" rIns="0" bIns="0" rtlCol="0">
            <a:spAutoFit/>
          </a:bodyPr>
          <a:lstStyle/>
          <a:p>
            <a:pPr marL="290195">
              <a:lnSpc>
                <a:spcPct val="100000"/>
              </a:lnSpc>
            </a:pPr>
            <a:r>
              <a:rPr sz="4800" spc="10" dirty="0">
                <a:solidFill>
                  <a:srgbClr val="BA3922"/>
                </a:solidFill>
              </a:rPr>
              <a:t>Импульсные</a:t>
            </a:r>
            <a:r>
              <a:rPr sz="4800" spc="190" dirty="0">
                <a:solidFill>
                  <a:srgbClr val="BA3922"/>
                </a:solidFill>
              </a:rPr>
              <a:t> </a:t>
            </a:r>
            <a:r>
              <a:rPr sz="4800" spc="10" dirty="0">
                <a:solidFill>
                  <a:srgbClr val="BA3922"/>
                </a:solidFill>
              </a:rPr>
              <a:t>покупки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7947130" y="401542"/>
            <a:ext cx="1724660" cy="915669"/>
          </a:xfrm>
          <a:custGeom>
            <a:avLst/>
            <a:gdLst/>
            <a:ahLst/>
            <a:cxnLst/>
            <a:rect l="l" t="t" r="r" b="b"/>
            <a:pathLst>
              <a:path w="1724659" h="915669">
                <a:moveTo>
                  <a:pt x="962908" y="915673"/>
                </a:moveTo>
                <a:lnTo>
                  <a:pt x="0" y="721146"/>
                </a:lnTo>
                <a:lnTo>
                  <a:pt x="6066" y="0"/>
                </a:lnTo>
                <a:lnTo>
                  <a:pt x="1294404" y="258276"/>
                </a:lnTo>
                <a:lnTo>
                  <a:pt x="1398428" y="86367"/>
                </a:lnTo>
                <a:lnTo>
                  <a:pt x="1724404" y="152220"/>
                </a:lnTo>
                <a:lnTo>
                  <a:pt x="1713204" y="207659"/>
                </a:lnTo>
                <a:lnTo>
                  <a:pt x="1426398" y="149719"/>
                </a:lnTo>
                <a:lnTo>
                  <a:pt x="1322356" y="321657"/>
                </a:lnTo>
                <a:lnTo>
                  <a:pt x="1263273" y="309722"/>
                </a:lnTo>
                <a:lnTo>
                  <a:pt x="62230" y="68946"/>
                </a:lnTo>
                <a:lnTo>
                  <a:pt x="57130" y="674985"/>
                </a:lnTo>
                <a:lnTo>
                  <a:pt x="994022" y="864256"/>
                </a:lnTo>
                <a:lnTo>
                  <a:pt x="962908" y="915673"/>
                </a:lnTo>
                <a:close/>
              </a:path>
              <a:path w="1724659" h="915669">
                <a:moveTo>
                  <a:pt x="1701190" y="267128"/>
                </a:moveTo>
                <a:lnTo>
                  <a:pt x="1645569" y="255891"/>
                </a:lnTo>
                <a:lnTo>
                  <a:pt x="1657583" y="196423"/>
                </a:lnTo>
                <a:lnTo>
                  <a:pt x="1713204" y="207659"/>
                </a:lnTo>
                <a:lnTo>
                  <a:pt x="1701190" y="267128"/>
                </a:lnTo>
                <a:close/>
              </a:path>
              <a:path w="1724659" h="915669">
                <a:moveTo>
                  <a:pt x="994022" y="864256"/>
                </a:moveTo>
                <a:lnTo>
                  <a:pt x="934939" y="852320"/>
                </a:lnTo>
                <a:lnTo>
                  <a:pt x="1263273" y="309722"/>
                </a:lnTo>
                <a:lnTo>
                  <a:pt x="1322356" y="321657"/>
                </a:lnTo>
                <a:lnTo>
                  <a:pt x="994022" y="864256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87217" y="1219683"/>
            <a:ext cx="303530" cy="302260"/>
          </a:xfrm>
          <a:custGeom>
            <a:avLst/>
            <a:gdLst/>
            <a:ahLst/>
            <a:cxnLst/>
            <a:rect l="l" t="t" r="r" b="b"/>
            <a:pathLst>
              <a:path w="303529" h="302259">
                <a:moveTo>
                  <a:pt x="121394" y="300270"/>
                </a:moveTo>
                <a:lnTo>
                  <a:pt x="75679" y="283106"/>
                </a:lnTo>
                <a:lnTo>
                  <a:pt x="38886" y="253606"/>
                </a:lnTo>
                <a:lnTo>
                  <a:pt x="12999" y="214747"/>
                </a:lnTo>
                <a:lnTo>
                  <a:pt x="0" y="169506"/>
                </a:lnTo>
                <a:lnTo>
                  <a:pt x="1873" y="120859"/>
                </a:lnTo>
                <a:lnTo>
                  <a:pt x="19030" y="75305"/>
                </a:lnTo>
                <a:lnTo>
                  <a:pt x="48572" y="38661"/>
                </a:lnTo>
                <a:lnTo>
                  <a:pt x="87514" y="12901"/>
                </a:lnTo>
                <a:lnTo>
                  <a:pt x="132873" y="0"/>
                </a:lnTo>
                <a:lnTo>
                  <a:pt x="181664" y="1929"/>
                </a:lnTo>
                <a:lnTo>
                  <a:pt x="227380" y="19092"/>
                </a:lnTo>
                <a:lnTo>
                  <a:pt x="264174" y="48590"/>
                </a:lnTo>
                <a:lnTo>
                  <a:pt x="285514" y="80618"/>
                </a:lnTo>
                <a:lnTo>
                  <a:pt x="170463" y="57375"/>
                </a:lnTo>
                <a:lnTo>
                  <a:pt x="132405" y="57364"/>
                </a:lnTo>
                <a:lnTo>
                  <a:pt x="98449" y="71430"/>
                </a:lnTo>
                <a:lnTo>
                  <a:pt x="72257" y="97149"/>
                </a:lnTo>
                <a:lnTo>
                  <a:pt x="57493" y="132102"/>
                </a:lnTo>
                <a:lnTo>
                  <a:pt x="57530" y="170050"/>
                </a:lnTo>
                <a:lnTo>
                  <a:pt x="71683" y="203924"/>
                </a:lnTo>
                <a:lnTo>
                  <a:pt x="97515" y="230071"/>
                </a:lnTo>
                <a:lnTo>
                  <a:pt x="132592" y="244836"/>
                </a:lnTo>
                <a:lnTo>
                  <a:pt x="247626" y="268075"/>
                </a:lnTo>
                <a:lnTo>
                  <a:pt x="215547" y="289295"/>
                </a:lnTo>
                <a:lnTo>
                  <a:pt x="170186" y="302199"/>
                </a:lnTo>
                <a:lnTo>
                  <a:pt x="121394" y="300270"/>
                </a:lnTo>
                <a:close/>
              </a:path>
              <a:path w="303529" h="302259">
                <a:moveTo>
                  <a:pt x="247626" y="268075"/>
                </a:moveTo>
                <a:lnTo>
                  <a:pt x="132592" y="244836"/>
                </a:lnTo>
                <a:lnTo>
                  <a:pt x="170654" y="244847"/>
                </a:lnTo>
                <a:lnTo>
                  <a:pt x="204613" y="230779"/>
                </a:lnTo>
                <a:lnTo>
                  <a:pt x="230806" y="205055"/>
                </a:lnTo>
                <a:lnTo>
                  <a:pt x="245572" y="170091"/>
                </a:lnTo>
                <a:lnTo>
                  <a:pt x="245533" y="132155"/>
                </a:lnTo>
                <a:lnTo>
                  <a:pt x="231379" y="98284"/>
                </a:lnTo>
                <a:lnTo>
                  <a:pt x="205544" y="72140"/>
                </a:lnTo>
                <a:lnTo>
                  <a:pt x="170463" y="57375"/>
                </a:lnTo>
                <a:lnTo>
                  <a:pt x="285514" y="80618"/>
                </a:lnTo>
                <a:lnTo>
                  <a:pt x="290065" y="87447"/>
                </a:lnTo>
                <a:lnTo>
                  <a:pt x="303066" y="132685"/>
                </a:lnTo>
                <a:lnTo>
                  <a:pt x="301191" y="181334"/>
                </a:lnTo>
                <a:lnTo>
                  <a:pt x="284035" y="226887"/>
                </a:lnTo>
                <a:lnTo>
                  <a:pt x="254492" y="263534"/>
                </a:lnTo>
                <a:lnTo>
                  <a:pt x="247626" y="268075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85735" y="1360799"/>
            <a:ext cx="303530" cy="302260"/>
          </a:xfrm>
          <a:custGeom>
            <a:avLst/>
            <a:gdLst/>
            <a:ahLst/>
            <a:cxnLst/>
            <a:rect l="l" t="t" r="r" b="b"/>
            <a:pathLst>
              <a:path w="303529" h="302260">
                <a:moveTo>
                  <a:pt x="121400" y="300270"/>
                </a:moveTo>
                <a:lnTo>
                  <a:pt x="75682" y="283106"/>
                </a:lnTo>
                <a:lnTo>
                  <a:pt x="38888" y="253606"/>
                </a:lnTo>
                <a:lnTo>
                  <a:pt x="12999" y="214747"/>
                </a:lnTo>
                <a:lnTo>
                  <a:pt x="0" y="169505"/>
                </a:lnTo>
                <a:lnTo>
                  <a:pt x="1873" y="120859"/>
                </a:lnTo>
                <a:lnTo>
                  <a:pt x="19030" y="75304"/>
                </a:lnTo>
                <a:lnTo>
                  <a:pt x="48572" y="38660"/>
                </a:lnTo>
                <a:lnTo>
                  <a:pt x="87515" y="12901"/>
                </a:lnTo>
                <a:lnTo>
                  <a:pt x="132876" y="0"/>
                </a:lnTo>
                <a:lnTo>
                  <a:pt x="181671" y="1930"/>
                </a:lnTo>
                <a:lnTo>
                  <a:pt x="227388" y="19093"/>
                </a:lnTo>
                <a:lnTo>
                  <a:pt x="264183" y="48591"/>
                </a:lnTo>
                <a:lnTo>
                  <a:pt x="285522" y="80619"/>
                </a:lnTo>
                <a:lnTo>
                  <a:pt x="170469" y="57376"/>
                </a:lnTo>
                <a:lnTo>
                  <a:pt x="132408" y="57364"/>
                </a:lnTo>
                <a:lnTo>
                  <a:pt x="98450" y="71429"/>
                </a:lnTo>
                <a:lnTo>
                  <a:pt x="72258" y="97149"/>
                </a:lnTo>
                <a:lnTo>
                  <a:pt x="57493" y="132101"/>
                </a:lnTo>
                <a:lnTo>
                  <a:pt x="57530" y="170049"/>
                </a:lnTo>
                <a:lnTo>
                  <a:pt x="71683" y="203924"/>
                </a:lnTo>
                <a:lnTo>
                  <a:pt x="97517" y="230071"/>
                </a:lnTo>
                <a:lnTo>
                  <a:pt x="132598" y="244837"/>
                </a:lnTo>
                <a:lnTo>
                  <a:pt x="247630" y="268075"/>
                </a:lnTo>
                <a:lnTo>
                  <a:pt x="215551" y="289296"/>
                </a:lnTo>
                <a:lnTo>
                  <a:pt x="170192" y="302199"/>
                </a:lnTo>
                <a:lnTo>
                  <a:pt x="121400" y="300270"/>
                </a:lnTo>
                <a:close/>
              </a:path>
              <a:path w="303529" h="302260">
                <a:moveTo>
                  <a:pt x="247630" y="268075"/>
                </a:moveTo>
                <a:lnTo>
                  <a:pt x="132598" y="244837"/>
                </a:lnTo>
                <a:lnTo>
                  <a:pt x="170660" y="244847"/>
                </a:lnTo>
                <a:lnTo>
                  <a:pt x="204619" y="230779"/>
                </a:lnTo>
                <a:lnTo>
                  <a:pt x="230812" y="205056"/>
                </a:lnTo>
                <a:lnTo>
                  <a:pt x="245578" y="170092"/>
                </a:lnTo>
                <a:lnTo>
                  <a:pt x="245536" y="132155"/>
                </a:lnTo>
                <a:lnTo>
                  <a:pt x="231381" y="98284"/>
                </a:lnTo>
                <a:lnTo>
                  <a:pt x="205547" y="72140"/>
                </a:lnTo>
                <a:lnTo>
                  <a:pt x="170469" y="57376"/>
                </a:lnTo>
                <a:lnTo>
                  <a:pt x="285522" y="80619"/>
                </a:lnTo>
                <a:lnTo>
                  <a:pt x="290072" y="87448"/>
                </a:lnTo>
                <a:lnTo>
                  <a:pt x="303073" y="132686"/>
                </a:lnTo>
                <a:lnTo>
                  <a:pt x="301198" y="181335"/>
                </a:lnTo>
                <a:lnTo>
                  <a:pt x="284039" y="226887"/>
                </a:lnTo>
                <a:lnTo>
                  <a:pt x="254495" y="263534"/>
                </a:lnTo>
                <a:lnTo>
                  <a:pt x="247630" y="268075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59533" y="489768"/>
            <a:ext cx="180340" cy="626110"/>
          </a:xfrm>
          <a:custGeom>
            <a:avLst/>
            <a:gdLst/>
            <a:ahLst/>
            <a:cxnLst/>
            <a:rect l="l" t="t" r="r" b="b"/>
            <a:pathLst>
              <a:path w="180340" h="626110">
                <a:moveTo>
                  <a:pt x="124217" y="0"/>
                </a:moveTo>
                <a:lnTo>
                  <a:pt x="179838" y="11236"/>
                </a:lnTo>
                <a:lnTo>
                  <a:pt x="55620" y="626114"/>
                </a:lnTo>
                <a:lnTo>
                  <a:pt x="0" y="614878"/>
                </a:lnTo>
                <a:lnTo>
                  <a:pt x="124217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53798" y="529013"/>
            <a:ext cx="180340" cy="626110"/>
          </a:xfrm>
          <a:custGeom>
            <a:avLst/>
            <a:gdLst/>
            <a:ahLst/>
            <a:cxnLst/>
            <a:rect l="l" t="t" r="r" b="b"/>
            <a:pathLst>
              <a:path w="180340" h="626110">
                <a:moveTo>
                  <a:pt x="124217" y="0"/>
                </a:moveTo>
                <a:lnTo>
                  <a:pt x="179838" y="11236"/>
                </a:lnTo>
                <a:lnTo>
                  <a:pt x="55620" y="626114"/>
                </a:lnTo>
                <a:lnTo>
                  <a:pt x="0" y="614878"/>
                </a:lnTo>
                <a:lnTo>
                  <a:pt x="124217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48057" y="568257"/>
            <a:ext cx="180340" cy="626110"/>
          </a:xfrm>
          <a:custGeom>
            <a:avLst/>
            <a:gdLst/>
            <a:ahLst/>
            <a:cxnLst/>
            <a:rect l="l" t="t" r="r" b="b"/>
            <a:pathLst>
              <a:path w="180340" h="626110">
                <a:moveTo>
                  <a:pt x="124217" y="0"/>
                </a:moveTo>
                <a:lnTo>
                  <a:pt x="179838" y="11236"/>
                </a:lnTo>
                <a:lnTo>
                  <a:pt x="55620" y="626114"/>
                </a:lnTo>
                <a:lnTo>
                  <a:pt x="0" y="614878"/>
                </a:lnTo>
                <a:lnTo>
                  <a:pt x="124217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42322" y="607503"/>
            <a:ext cx="180340" cy="626110"/>
          </a:xfrm>
          <a:custGeom>
            <a:avLst/>
            <a:gdLst/>
            <a:ahLst/>
            <a:cxnLst/>
            <a:rect l="l" t="t" r="r" b="b"/>
            <a:pathLst>
              <a:path w="180340" h="626110">
                <a:moveTo>
                  <a:pt x="124217" y="0"/>
                </a:moveTo>
                <a:lnTo>
                  <a:pt x="179838" y="11236"/>
                </a:lnTo>
                <a:lnTo>
                  <a:pt x="55620" y="626114"/>
                </a:lnTo>
                <a:lnTo>
                  <a:pt x="0" y="614878"/>
                </a:lnTo>
                <a:lnTo>
                  <a:pt x="124217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6588" y="646748"/>
            <a:ext cx="180340" cy="626110"/>
          </a:xfrm>
          <a:custGeom>
            <a:avLst/>
            <a:gdLst/>
            <a:ahLst/>
            <a:cxnLst/>
            <a:rect l="l" t="t" r="r" b="b"/>
            <a:pathLst>
              <a:path w="180340" h="626110">
                <a:moveTo>
                  <a:pt x="124217" y="0"/>
                </a:moveTo>
                <a:lnTo>
                  <a:pt x="179838" y="11236"/>
                </a:lnTo>
                <a:lnTo>
                  <a:pt x="55620" y="626114"/>
                </a:lnTo>
                <a:lnTo>
                  <a:pt x="0" y="614878"/>
                </a:lnTo>
                <a:lnTo>
                  <a:pt x="124217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48389" y="893319"/>
            <a:ext cx="1047750" cy="264795"/>
          </a:xfrm>
          <a:custGeom>
            <a:avLst/>
            <a:gdLst/>
            <a:ahLst/>
            <a:cxnLst/>
            <a:rect l="l" t="t" r="r" b="b"/>
            <a:pathLst>
              <a:path w="1047750" h="264794">
                <a:moveTo>
                  <a:pt x="11199" y="0"/>
                </a:moveTo>
                <a:lnTo>
                  <a:pt x="1047182" y="209289"/>
                </a:lnTo>
                <a:lnTo>
                  <a:pt x="1035982" y="264729"/>
                </a:lnTo>
                <a:lnTo>
                  <a:pt x="0" y="55439"/>
                </a:lnTo>
                <a:lnTo>
                  <a:pt x="11199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02123" y="627330"/>
            <a:ext cx="1143000" cy="284480"/>
          </a:xfrm>
          <a:custGeom>
            <a:avLst/>
            <a:gdLst/>
            <a:ahLst/>
            <a:cxnLst/>
            <a:rect l="l" t="t" r="r" b="b"/>
            <a:pathLst>
              <a:path w="1143000" h="284480">
                <a:moveTo>
                  <a:pt x="11199" y="0"/>
                </a:moveTo>
                <a:lnTo>
                  <a:pt x="1142720" y="228590"/>
                </a:lnTo>
                <a:lnTo>
                  <a:pt x="1131520" y="284030"/>
                </a:lnTo>
                <a:lnTo>
                  <a:pt x="0" y="55439"/>
                </a:lnTo>
                <a:lnTo>
                  <a:pt x="11199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90610" y="1374868"/>
            <a:ext cx="390525" cy="132080"/>
          </a:xfrm>
          <a:custGeom>
            <a:avLst/>
            <a:gdLst/>
            <a:ahLst/>
            <a:cxnLst/>
            <a:rect l="l" t="t" r="r" b="b"/>
            <a:pathLst>
              <a:path w="390525" h="132080">
                <a:moveTo>
                  <a:pt x="11199" y="0"/>
                </a:moveTo>
                <a:lnTo>
                  <a:pt x="390515" y="76629"/>
                </a:lnTo>
                <a:lnTo>
                  <a:pt x="379315" y="132069"/>
                </a:lnTo>
                <a:lnTo>
                  <a:pt x="0" y="55439"/>
                </a:lnTo>
                <a:lnTo>
                  <a:pt x="11199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82169" y="1314368"/>
            <a:ext cx="113664" cy="113030"/>
          </a:xfrm>
          <a:custGeom>
            <a:avLst/>
            <a:gdLst/>
            <a:ahLst/>
            <a:cxnLst/>
            <a:rect l="l" t="t" r="r" b="b"/>
            <a:pathLst>
              <a:path w="113665" h="113030">
                <a:moveTo>
                  <a:pt x="45429" y="111596"/>
                </a:moveTo>
                <a:lnTo>
                  <a:pt x="9544" y="87522"/>
                </a:lnTo>
                <a:lnTo>
                  <a:pt x="0" y="56439"/>
                </a:lnTo>
                <a:lnTo>
                  <a:pt x="1211" y="45223"/>
                </a:lnTo>
                <a:lnTo>
                  <a:pt x="25311" y="9475"/>
                </a:lnTo>
                <a:lnTo>
                  <a:pt x="56476" y="0"/>
                </a:lnTo>
                <a:lnTo>
                  <a:pt x="67727" y="1221"/>
                </a:lnTo>
                <a:lnTo>
                  <a:pt x="103612" y="25294"/>
                </a:lnTo>
                <a:lnTo>
                  <a:pt x="113157" y="56377"/>
                </a:lnTo>
                <a:lnTo>
                  <a:pt x="111946" y="67593"/>
                </a:lnTo>
                <a:lnTo>
                  <a:pt x="87845" y="103341"/>
                </a:lnTo>
                <a:lnTo>
                  <a:pt x="56680" y="112817"/>
                </a:lnTo>
                <a:lnTo>
                  <a:pt x="45429" y="111596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55570" y="1287861"/>
            <a:ext cx="166370" cy="166370"/>
          </a:xfrm>
          <a:custGeom>
            <a:avLst/>
            <a:gdLst/>
            <a:ahLst/>
            <a:cxnLst/>
            <a:rect l="l" t="t" r="r" b="b"/>
            <a:pathLst>
              <a:path w="166370" h="166369">
                <a:moveTo>
                  <a:pt x="66429" y="165823"/>
                </a:moveTo>
                <a:lnTo>
                  <a:pt x="35402" y="152763"/>
                </a:lnTo>
                <a:lnTo>
                  <a:pt x="12552" y="129635"/>
                </a:lnTo>
                <a:lnTo>
                  <a:pt x="34" y="99674"/>
                </a:lnTo>
                <a:lnTo>
                  <a:pt x="0" y="66112"/>
                </a:lnTo>
                <a:lnTo>
                  <a:pt x="13060" y="35195"/>
                </a:lnTo>
                <a:lnTo>
                  <a:pt x="36228" y="12443"/>
                </a:lnTo>
                <a:lnTo>
                  <a:pt x="66263" y="0"/>
                </a:lnTo>
                <a:lnTo>
                  <a:pt x="99926" y="8"/>
                </a:lnTo>
                <a:lnTo>
                  <a:pt x="130953" y="13068"/>
                </a:lnTo>
                <a:lnTo>
                  <a:pt x="153802" y="36195"/>
                </a:lnTo>
                <a:lnTo>
                  <a:pt x="166321" y="66157"/>
                </a:lnTo>
                <a:lnTo>
                  <a:pt x="166326" y="71125"/>
                </a:lnTo>
                <a:lnTo>
                  <a:pt x="88726" y="55448"/>
                </a:lnTo>
                <a:lnTo>
                  <a:pt x="77575" y="55445"/>
                </a:lnTo>
                <a:lnTo>
                  <a:pt x="67624" y="59567"/>
                </a:lnTo>
                <a:lnTo>
                  <a:pt x="59948" y="67104"/>
                </a:lnTo>
                <a:lnTo>
                  <a:pt x="55620" y="77348"/>
                </a:lnTo>
                <a:lnTo>
                  <a:pt x="55631" y="88468"/>
                </a:lnTo>
                <a:lnTo>
                  <a:pt x="59778" y="98395"/>
                </a:lnTo>
                <a:lnTo>
                  <a:pt x="67348" y="106056"/>
                </a:lnTo>
                <a:lnTo>
                  <a:pt x="77628" y="110383"/>
                </a:lnTo>
                <a:lnTo>
                  <a:pt x="155229" y="126060"/>
                </a:lnTo>
                <a:lnTo>
                  <a:pt x="153296" y="130636"/>
                </a:lnTo>
                <a:lnTo>
                  <a:pt x="130130" y="153388"/>
                </a:lnTo>
                <a:lnTo>
                  <a:pt x="100094" y="165832"/>
                </a:lnTo>
                <a:lnTo>
                  <a:pt x="66429" y="165823"/>
                </a:lnTo>
                <a:close/>
              </a:path>
              <a:path w="166370" h="166369">
                <a:moveTo>
                  <a:pt x="155229" y="126060"/>
                </a:moveTo>
                <a:lnTo>
                  <a:pt x="77628" y="110383"/>
                </a:lnTo>
                <a:lnTo>
                  <a:pt x="88782" y="110386"/>
                </a:lnTo>
                <a:lnTo>
                  <a:pt x="98733" y="106264"/>
                </a:lnTo>
                <a:lnTo>
                  <a:pt x="106408" y="98726"/>
                </a:lnTo>
                <a:lnTo>
                  <a:pt x="110735" y="88482"/>
                </a:lnTo>
                <a:lnTo>
                  <a:pt x="110724" y="77362"/>
                </a:lnTo>
                <a:lnTo>
                  <a:pt x="106577" y="67436"/>
                </a:lnTo>
                <a:lnTo>
                  <a:pt x="99007" y="59775"/>
                </a:lnTo>
                <a:lnTo>
                  <a:pt x="88726" y="55448"/>
                </a:lnTo>
                <a:lnTo>
                  <a:pt x="166326" y="71125"/>
                </a:lnTo>
                <a:lnTo>
                  <a:pt x="166355" y="99719"/>
                </a:lnTo>
                <a:lnTo>
                  <a:pt x="155229" y="12606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80687" y="1455483"/>
            <a:ext cx="113664" cy="113030"/>
          </a:xfrm>
          <a:custGeom>
            <a:avLst/>
            <a:gdLst/>
            <a:ahLst/>
            <a:cxnLst/>
            <a:rect l="l" t="t" r="r" b="b"/>
            <a:pathLst>
              <a:path w="113665" h="113030">
                <a:moveTo>
                  <a:pt x="45429" y="111596"/>
                </a:moveTo>
                <a:lnTo>
                  <a:pt x="9543" y="87522"/>
                </a:lnTo>
                <a:lnTo>
                  <a:pt x="0" y="56439"/>
                </a:lnTo>
                <a:lnTo>
                  <a:pt x="1210" y="45223"/>
                </a:lnTo>
                <a:lnTo>
                  <a:pt x="25310" y="9475"/>
                </a:lnTo>
                <a:lnTo>
                  <a:pt x="56475" y="0"/>
                </a:lnTo>
                <a:lnTo>
                  <a:pt x="67727" y="1221"/>
                </a:lnTo>
                <a:lnTo>
                  <a:pt x="103612" y="25294"/>
                </a:lnTo>
                <a:lnTo>
                  <a:pt x="113156" y="56377"/>
                </a:lnTo>
                <a:lnTo>
                  <a:pt x="111945" y="67594"/>
                </a:lnTo>
                <a:lnTo>
                  <a:pt x="87845" y="103341"/>
                </a:lnTo>
                <a:lnTo>
                  <a:pt x="56681" y="112817"/>
                </a:lnTo>
                <a:lnTo>
                  <a:pt x="45429" y="111596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54088" y="1428977"/>
            <a:ext cx="166370" cy="166370"/>
          </a:xfrm>
          <a:custGeom>
            <a:avLst/>
            <a:gdLst/>
            <a:ahLst/>
            <a:cxnLst/>
            <a:rect l="l" t="t" r="r" b="b"/>
            <a:pathLst>
              <a:path w="166370" h="166369">
                <a:moveTo>
                  <a:pt x="66435" y="165823"/>
                </a:moveTo>
                <a:lnTo>
                  <a:pt x="35405" y="152763"/>
                </a:lnTo>
                <a:lnTo>
                  <a:pt x="12553" y="129635"/>
                </a:lnTo>
                <a:lnTo>
                  <a:pt x="34" y="99673"/>
                </a:lnTo>
                <a:lnTo>
                  <a:pt x="0" y="66111"/>
                </a:lnTo>
                <a:lnTo>
                  <a:pt x="13060" y="35194"/>
                </a:lnTo>
                <a:lnTo>
                  <a:pt x="36228" y="12443"/>
                </a:lnTo>
                <a:lnTo>
                  <a:pt x="66266" y="0"/>
                </a:lnTo>
                <a:lnTo>
                  <a:pt x="99933" y="9"/>
                </a:lnTo>
                <a:lnTo>
                  <a:pt x="130959" y="13069"/>
                </a:lnTo>
                <a:lnTo>
                  <a:pt x="153809" y="36196"/>
                </a:lnTo>
                <a:lnTo>
                  <a:pt x="166328" y="66157"/>
                </a:lnTo>
                <a:lnTo>
                  <a:pt x="166333" y="71125"/>
                </a:lnTo>
                <a:lnTo>
                  <a:pt x="88733" y="55449"/>
                </a:lnTo>
                <a:lnTo>
                  <a:pt x="77578" y="55445"/>
                </a:lnTo>
                <a:lnTo>
                  <a:pt x="67625" y="59567"/>
                </a:lnTo>
                <a:lnTo>
                  <a:pt x="59948" y="67104"/>
                </a:lnTo>
                <a:lnTo>
                  <a:pt x="55620" y="77348"/>
                </a:lnTo>
                <a:lnTo>
                  <a:pt x="55632" y="88468"/>
                </a:lnTo>
                <a:lnTo>
                  <a:pt x="59781" y="98395"/>
                </a:lnTo>
                <a:lnTo>
                  <a:pt x="67353" y="106057"/>
                </a:lnTo>
                <a:lnTo>
                  <a:pt x="77635" y="110383"/>
                </a:lnTo>
                <a:lnTo>
                  <a:pt x="155234" y="126060"/>
                </a:lnTo>
                <a:lnTo>
                  <a:pt x="153301" y="130636"/>
                </a:lnTo>
                <a:lnTo>
                  <a:pt x="130131" y="153388"/>
                </a:lnTo>
                <a:lnTo>
                  <a:pt x="100095" y="165831"/>
                </a:lnTo>
                <a:lnTo>
                  <a:pt x="66435" y="165823"/>
                </a:lnTo>
                <a:close/>
              </a:path>
              <a:path w="166370" h="166369">
                <a:moveTo>
                  <a:pt x="155234" y="126060"/>
                </a:moveTo>
                <a:lnTo>
                  <a:pt x="77635" y="110383"/>
                </a:lnTo>
                <a:lnTo>
                  <a:pt x="88788" y="110387"/>
                </a:lnTo>
                <a:lnTo>
                  <a:pt x="98739" y="106265"/>
                </a:lnTo>
                <a:lnTo>
                  <a:pt x="106414" y="98727"/>
                </a:lnTo>
                <a:lnTo>
                  <a:pt x="110741" y="88483"/>
                </a:lnTo>
                <a:lnTo>
                  <a:pt x="110730" y="77363"/>
                </a:lnTo>
                <a:lnTo>
                  <a:pt x="106583" y="67437"/>
                </a:lnTo>
                <a:lnTo>
                  <a:pt x="99013" y="59775"/>
                </a:lnTo>
                <a:lnTo>
                  <a:pt x="88733" y="55449"/>
                </a:lnTo>
                <a:lnTo>
                  <a:pt x="166333" y="71125"/>
                </a:lnTo>
                <a:lnTo>
                  <a:pt x="166362" y="99720"/>
                </a:lnTo>
                <a:lnTo>
                  <a:pt x="155234" y="12606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45976" y="519585"/>
            <a:ext cx="292735" cy="123825"/>
          </a:xfrm>
          <a:custGeom>
            <a:avLst/>
            <a:gdLst/>
            <a:ahLst/>
            <a:cxnLst/>
            <a:rect l="l" t="t" r="r" b="b"/>
            <a:pathLst>
              <a:path w="292734" h="123825">
                <a:moveTo>
                  <a:pt x="13568" y="0"/>
                </a:moveTo>
                <a:lnTo>
                  <a:pt x="292148" y="56278"/>
                </a:lnTo>
                <a:lnTo>
                  <a:pt x="278580" y="123441"/>
                </a:lnTo>
                <a:lnTo>
                  <a:pt x="0" y="67162"/>
                </a:lnTo>
                <a:lnTo>
                  <a:pt x="13568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26035" y="486247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11298" y="0"/>
                </a:moveTo>
                <a:lnTo>
                  <a:pt x="345499" y="67515"/>
                </a:lnTo>
                <a:lnTo>
                  <a:pt x="334201" y="123442"/>
                </a:lnTo>
                <a:lnTo>
                  <a:pt x="0" y="55927"/>
                </a:lnTo>
                <a:lnTo>
                  <a:pt x="11298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23775" y="55338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880" y="0"/>
                </a:lnTo>
              </a:path>
            </a:pathLst>
          </a:custGeom>
          <a:ln w="22421">
            <a:solidFill>
              <a:srgbClr val="1D2A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12477" y="553359"/>
            <a:ext cx="346075" cy="123825"/>
          </a:xfrm>
          <a:custGeom>
            <a:avLst/>
            <a:gdLst/>
            <a:ahLst/>
            <a:cxnLst/>
            <a:rect l="l" t="t" r="r" b="b"/>
            <a:pathLst>
              <a:path w="346075" h="123825">
                <a:moveTo>
                  <a:pt x="11298" y="0"/>
                </a:moveTo>
                <a:lnTo>
                  <a:pt x="345499" y="67515"/>
                </a:lnTo>
                <a:lnTo>
                  <a:pt x="334201" y="123442"/>
                </a:lnTo>
                <a:lnTo>
                  <a:pt x="0" y="55927"/>
                </a:lnTo>
                <a:lnTo>
                  <a:pt x="11298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02346" y="609445"/>
            <a:ext cx="5841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89" y="0"/>
                </a:lnTo>
              </a:path>
            </a:pathLst>
          </a:custGeom>
          <a:ln w="22959">
            <a:solidFill>
              <a:srgbClr val="1D2A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910533" y="2376047"/>
            <a:ext cx="4695190" cy="347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</a:pPr>
            <a:r>
              <a:rPr sz="2800" dirty="0">
                <a:solidFill>
                  <a:srgbClr val="1D2A4F"/>
                </a:solidFill>
                <a:latin typeface="Times New Roman"/>
                <a:cs typeface="Times New Roman"/>
              </a:rPr>
              <a:t>Исследования компании  </a:t>
            </a:r>
            <a:r>
              <a:rPr sz="2800" spc="270" dirty="0">
                <a:solidFill>
                  <a:srgbClr val="1D2A4F"/>
                </a:solidFill>
                <a:latin typeface="Arial"/>
                <a:cs typeface="Arial"/>
              </a:rPr>
              <a:t>Poiftt </a:t>
            </a:r>
            <a:r>
              <a:rPr sz="2800" spc="235" dirty="0">
                <a:solidFill>
                  <a:srgbClr val="1D2A4F"/>
                </a:solidFill>
                <a:latin typeface="Arial"/>
                <a:cs typeface="Arial"/>
              </a:rPr>
              <a:t>of </a:t>
            </a:r>
            <a:r>
              <a:rPr sz="2800" spc="265" dirty="0">
                <a:solidFill>
                  <a:srgbClr val="1D2A4F"/>
                </a:solidFill>
                <a:latin typeface="Arial"/>
                <a:cs typeface="Arial"/>
              </a:rPr>
              <a:t>Purchase  </a:t>
            </a:r>
            <a:r>
              <a:rPr sz="2800" spc="300" dirty="0">
                <a:solidFill>
                  <a:srgbClr val="1D2A4F"/>
                </a:solidFill>
                <a:latin typeface="Arial"/>
                <a:cs typeface="Arial"/>
              </a:rPr>
              <a:t>Advertisiftg </a:t>
            </a:r>
            <a:r>
              <a:rPr sz="2800" spc="320" dirty="0">
                <a:solidFill>
                  <a:srgbClr val="1D2A4F"/>
                </a:solidFill>
                <a:latin typeface="Arial"/>
                <a:cs typeface="Arial"/>
              </a:rPr>
              <a:t>Iftctitute  </a:t>
            </a:r>
            <a:r>
              <a:rPr sz="2800" spc="215" dirty="0">
                <a:solidFill>
                  <a:srgbClr val="1D2A4F"/>
                </a:solidFill>
                <a:latin typeface="Arial"/>
                <a:cs typeface="Arial"/>
              </a:rPr>
              <a:t>(POPAI) </a:t>
            </a:r>
            <a:r>
              <a:rPr sz="2800" spc="-5" dirty="0">
                <a:solidFill>
                  <a:srgbClr val="1D2A4F"/>
                </a:solidFill>
                <a:latin typeface="Times New Roman"/>
                <a:cs typeface="Times New Roman"/>
              </a:rPr>
              <a:t>показывают</a:t>
            </a:r>
            <a:r>
              <a:rPr sz="2800" spc="-5" dirty="0">
                <a:solidFill>
                  <a:srgbClr val="1D2A4F"/>
                </a:solidFill>
                <a:latin typeface="Arial"/>
                <a:cs typeface="Arial"/>
              </a:rPr>
              <a:t>, </a:t>
            </a:r>
            <a:r>
              <a:rPr sz="2800" dirty="0">
                <a:solidFill>
                  <a:srgbClr val="1D2A4F"/>
                </a:solidFill>
                <a:latin typeface="Times New Roman"/>
                <a:cs typeface="Times New Roman"/>
              </a:rPr>
              <a:t>что  импульсные покупки  составляют </a:t>
            </a:r>
            <a:r>
              <a:rPr sz="2800" spc="5" dirty="0">
                <a:solidFill>
                  <a:srgbClr val="1D2A4F"/>
                </a:solidFill>
                <a:latin typeface="Times New Roman"/>
                <a:cs typeface="Times New Roman"/>
              </a:rPr>
              <a:t>до </a:t>
            </a:r>
            <a:r>
              <a:rPr sz="2800" b="1" spc="260" dirty="0">
                <a:solidFill>
                  <a:srgbClr val="C00000"/>
                </a:solidFill>
                <a:latin typeface="Arial"/>
                <a:cs typeface="Arial"/>
              </a:rPr>
              <a:t>60% </a:t>
            </a:r>
            <a:r>
              <a:rPr sz="2800" spc="5" dirty="0">
                <a:solidFill>
                  <a:srgbClr val="1D2A4F"/>
                </a:solidFill>
                <a:latin typeface="Times New Roman"/>
                <a:cs typeface="Times New Roman"/>
              </a:rPr>
              <a:t>от общей  </a:t>
            </a:r>
            <a:r>
              <a:rPr sz="2800" dirty="0">
                <a:solidFill>
                  <a:srgbClr val="1D2A4F"/>
                </a:solidFill>
                <a:latin typeface="Times New Roman"/>
                <a:cs typeface="Times New Roman"/>
              </a:rPr>
              <a:t>карзины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1800225"/>
            <a:ext cx="5905499" cy="5514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62449" y="257175"/>
            <a:ext cx="5391150" cy="5667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6358" y="685800"/>
            <a:ext cx="4587240" cy="5611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7630">
              <a:lnSpc>
                <a:spcPct val="100000"/>
              </a:lnSpc>
            </a:pPr>
            <a:r>
              <a:rPr sz="5400" spc="10" dirty="0">
                <a:solidFill>
                  <a:srgbClr val="AA351F"/>
                </a:solidFill>
                <a:latin typeface="Times New Roman"/>
                <a:cs typeface="Times New Roman"/>
              </a:rPr>
              <a:t>Только</a:t>
            </a:r>
            <a:endParaRPr sz="5400" dirty="0">
              <a:latin typeface="Times New Roman"/>
              <a:cs typeface="Times New Roman"/>
            </a:endParaRPr>
          </a:p>
          <a:p>
            <a:pPr marL="12700" marR="5080" algn="ctr">
              <a:lnSpc>
                <a:spcPct val="117200"/>
              </a:lnSpc>
            </a:pPr>
            <a:r>
              <a:rPr sz="5400" b="1" spc="2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30%</a:t>
            </a:r>
            <a:r>
              <a:rPr sz="5400" b="1" spc="-509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5400" spc="5" dirty="0">
                <a:solidFill>
                  <a:srgbClr val="AA351F"/>
                </a:solidFill>
                <a:latin typeface="Times New Roman"/>
                <a:cs typeface="Times New Roman"/>
              </a:rPr>
              <a:t>посетителей  </a:t>
            </a:r>
            <a:r>
              <a:rPr sz="5400" spc="10" dirty="0">
                <a:solidFill>
                  <a:srgbClr val="AA351F"/>
                </a:solidFill>
                <a:latin typeface="Times New Roman"/>
                <a:cs typeface="Times New Roman"/>
              </a:rPr>
              <a:t>аптек чётко  запланировали  покупку</a:t>
            </a:r>
            <a:endParaRPr sz="5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8600"/>
            <a:ext cx="9753599" cy="7086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599" cy="6167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15000" y="152400"/>
            <a:ext cx="3920490" cy="60502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6100"/>
              </a:lnSpc>
            </a:pPr>
            <a:r>
              <a:rPr sz="4200" b="1" spc="10" dirty="0">
                <a:solidFill>
                  <a:srgbClr val="1D2A4F"/>
                </a:solidFill>
                <a:latin typeface="Times New Roman"/>
                <a:cs typeface="Times New Roman"/>
              </a:rPr>
              <a:t>Грамотная  выкладка  </a:t>
            </a:r>
            <a:r>
              <a:rPr sz="42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товара </a:t>
            </a:r>
            <a:r>
              <a:rPr sz="4200" b="1" spc="10" dirty="0">
                <a:solidFill>
                  <a:srgbClr val="1D2A4F"/>
                </a:solidFill>
                <a:latin typeface="Times New Roman"/>
                <a:cs typeface="Times New Roman"/>
              </a:rPr>
              <a:t>в </a:t>
            </a:r>
            <a:r>
              <a:rPr sz="42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аптеке  способна  </a:t>
            </a:r>
            <a:r>
              <a:rPr sz="4200" b="1" spc="10" dirty="0">
                <a:solidFill>
                  <a:srgbClr val="1D2A4F"/>
                </a:solidFill>
                <a:latin typeface="Times New Roman"/>
                <a:cs typeface="Times New Roman"/>
              </a:rPr>
              <a:t>повысить  продажи</a:t>
            </a:r>
            <a:endParaRPr sz="4200" dirty="0">
              <a:latin typeface="Times New Roman"/>
              <a:cs typeface="Times New Roman"/>
            </a:endParaRPr>
          </a:p>
          <a:p>
            <a:pPr marL="78105" marR="70485" algn="ctr">
              <a:lnSpc>
                <a:spcPts val="5850"/>
              </a:lnSpc>
              <a:spcBef>
                <a:spcPts val="330"/>
              </a:spcBef>
            </a:pPr>
            <a:r>
              <a:rPr sz="4200" b="1" spc="10" dirty="0">
                <a:solidFill>
                  <a:srgbClr val="1D2A4F"/>
                </a:solidFill>
                <a:latin typeface="Times New Roman"/>
                <a:cs typeface="Times New Roman"/>
              </a:rPr>
              <a:t>на </a:t>
            </a:r>
            <a:r>
              <a:rPr sz="4200" b="1" spc="204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7,5 </a:t>
            </a:r>
            <a:r>
              <a:rPr sz="4200" b="1" spc="44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sz="4200" b="1" spc="275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16%</a:t>
            </a:r>
            <a:r>
              <a:rPr sz="4200" b="1" spc="-215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4200" b="1" spc="10" dirty="0">
                <a:solidFill>
                  <a:srgbClr val="1D2A4F"/>
                </a:solidFill>
                <a:latin typeface="Times New Roman"/>
                <a:cs typeface="Times New Roman"/>
              </a:rPr>
              <a:t>в  </a:t>
            </a:r>
            <a:r>
              <a:rPr sz="4200" b="1" spc="40" dirty="0">
                <a:solidFill>
                  <a:srgbClr val="1D2A4F"/>
                </a:solidFill>
                <a:latin typeface="Times New Roman"/>
                <a:cs typeface="Times New Roman"/>
              </a:rPr>
              <a:t>месяц</a:t>
            </a:r>
            <a:r>
              <a:rPr sz="4200" b="1" spc="40" dirty="0">
                <a:solidFill>
                  <a:srgbClr val="1D2A4F"/>
                </a:solidFill>
                <a:latin typeface="Century Gothic"/>
                <a:cs typeface="Century Gothic"/>
              </a:rPr>
              <a:t>!</a:t>
            </a:r>
            <a:endParaRPr sz="4200" b="1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" y="0"/>
            <a:ext cx="6019800" cy="609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8600" y="152400"/>
            <a:ext cx="4756784" cy="3276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6700"/>
              </a:lnSpc>
            </a:pPr>
            <a:r>
              <a:rPr sz="3000" b="1" spc="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Прикассовая зона  является одной из самых  </a:t>
            </a:r>
            <a:r>
              <a:rPr sz="3200" b="1" spc="65" dirty="0">
                <a:solidFill>
                  <a:srgbClr val="C00000"/>
                </a:solidFill>
                <a:latin typeface="Century Gothic"/>
                <a:cs typeface="Century Gothic"/>
              </a:rPr>
              <a:t>"</a:t>
            </a:r>
            <a:r>
              <a:rPr sz="3200" b="1" spc="65" dirty="0">
                <a:solidFill>
                  <a:srgbClr val="C00000"/>
                </a:solidFill>
                <a:latin typeface="Times New Roman"/>
                <a:cs typeface="Times New Roman"/>
              </a:rPr>
              <a:t>горячих</a:t>
            </a:r>
            <a:r>
              <a:rPr sz="3200" b="1" spc="65" dirty="0">
                <a:solidFill>
                  <a:srgbClr val="C00000"/>
                </a:solidFill>
                <a:latin typeface="Century Gothic"/>
                <a:cs typeface="Century Gothic"/>
              </a:rPr>
              <a:t>" </a:t>
            </a:r>
            <a:r>
              <a:rPr sz="3000" b="1" spc="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зон </a:t>
            </a:r>
            <a:r>
              <a:rPr sz="3000" b="1" spc="1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в </a:t>
            </a:r>
            <a:r>
              <a:rPr sz="3000" b="1" spc="25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аптеке</a:t>
            </a:r>
            <a:r>
              <a:rPr sz="3000" spc="25" dirty="0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!</a:t>
            </a:r>
            <a:endParaRPr lang="ru-RU" sz="3000" spc="25" dirty="0" smtClean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endParaRPr>
          </a:p>
          <a:p>
            <a:pPr marL="12700" marR="5080">
              <a:lnSpc>
                <a:spcPct val="116700"/>
              </a:lnSpc>
            </a:pPr>
            <a:r>
              <a:rPr sz="3000" spc="25" dirty="0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3000" b="1" spc="10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В  </a:t>
            </a:r>
            <a:r>
              <a:rPr sz="3000" b="1" spc="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ней следует размещать  следующие </a:t>
            </a:r>
            <a:r>
              <a:rPr sz="3000" b="1" spc="5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группы</a:t>
            </a:r>
            <a:r>
              <a:rPr sz="3000" b="1" spc="5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sz="3000" b="1" spc="-10" dirty="0" err="1" smtClean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товаров</a:t>
            </a:r>
            <a:r>
              <a:rPr sz="3000" spc="-10" dirty="0" smtClean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:</a:t>
            </a:r>
            <a:endParaRPr lang="en-US" sz="3000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90999" y="676275"/>
            <a:ext cx="5562600" cy="5667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 descr="1384px-Blue_check_plus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733800"/>
            <a:ext cx="641935" cy="533400"/>
          </a:xfrm>
          <a:prstGeom prst="rect">
            <a:avLst/>
          </a:prstGeom>
        </p:spPr>
      </p:pic>
      <p:pic>
        <p:nvPicPr>
          <p:cNvPr id="16" name="Рисунок 15" descr="1384px-Blue_check_plus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343400"/>
            <a:ext cx="641935" cy="533400"/>
          </a:xfrm>
          <a:prstGeom prst="rect">
            <a:avLst/>
          </a:prstGeom>
        </p:spPr>
      </p:pic>
      <p:pic>
        <p:nvPicPr>
          <p:cNvPr id="17" name="Рисунок 16" descr="1384px-Blue_check_plus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105400"/>
            <a:ext cx="641935" cy="533400"/>
          </a:xfrm>
          <a:prstGeom prst="rect">
            <a:avLst/>
          </a:prstGeom>
        </p:spPr>
      </p:pic>
      <p:pic>
        <p:nvPicPr>
          <p:cNvPr id="18" name="Рисунок 17" descr="1384px-Blue_check_plus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791200"/>
            <a:ext cx="641935" cy="533400"/>
          </a:xfrm>
          <a:prstGeom prst="rect">
            <a:avLst/>
          </a:prstGeom>
        </p:spPr>
      </p:pic>
      <p:pic>
        <p:nvPicPr>
          <p:cNvPr id="19" name="Рисунок 18" descr="1384px-Blue_check_plus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553200"/>
            <a:ext cx="641935" cy="533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4400" y="3733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Сезонные товары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0600" y="4191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Диетическое и детское питание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600" y="51054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Товары личной гигиены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57912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Минеральные воды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5400" y="65532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БАДЫ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6684142" cy="731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16585">
              <a:lnSpc>
                <a:spcPct val="116100"/>
              </a:lnSpc>
            </a:pPr>
            <a:r>
              <a:rPr spc="10" dirty="0"/>
              <a:t>Комплексная </a:t>
            </a:r>
            <a:r>
              <a:rPr spc="5" dirty="0"/>
              <a:t>автоматизация  </a:t>
            </a:r>
            <a:r>
              <a:rPr spc="10" dirty="0"/>
              <a:t>аптечных </a:t>
            </a:r>
            <a:r>
              <a:rPr spc="5" dirty="0"/>
              <a:t>учреждений</a:t>
            </a:r>
            <a:r>
              <a:rPr spc="409" dirty="0"/>
              <a:t> </a:t>
            </a:r>
            <a:r>
              <a:rPr spc="-10" dirty="0"/>
              <a:t>позволяет</a:t>
            </a:r>
            <a:r>
              <a:rPr b="0" spc="-10" dirty="0">
                <a:latin typeface="Century Gothic"/>
                <a:cs typeface="Century Gothic"/>
              </a:rPr>
              <a:t>:</a:t>
            </a:r>
          </a:p>
        </p:txBody>
      </p:sp>
      <p:sp>
        <p:nvSpPr>
          <p:cNvPr id="5" name="object 5"/>
          <p:cNvSpPr/>
          <p:nvPr/>
        </p:nvSpPr>
        <p:spPr>
          <a:xfrm>
            <a:off x="571499" y="2857500"/>
            <a:ext cx="666750" cy="666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399" y="4200525"/>
            <a:ext cx="657225" cy="657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3399" y="5534025"/>
            <a:ext cx="733425" cy="7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 marR="1003300">
              <a:lnSpc>
                <a:spcPct val="116100"/>
              </a:lnSpc>
            </a:pPr>
            <a:r>
              <a:rPr spc="5" dirty="0"/>
              <a:t>Повысить </a:t>
            </a:r>
            <a:r>
              <a:rPr dirty="0"/>
              <a:t>эффективность </a:t>
            </a:r>
            <a:r>
              <a:rPr spc="5" dirty="0"/>
              <a:t>работы  </a:t>
            </a:r>
            <a:r>
              <a:rPr dirty="0"/>
              <a:t>сотрудников</a:t>
            </a:r>
          </a:p>
          <a:p>
            <a:pPr marL="4445">
              <a:lnSpc>
                <a:spcPct val="100000"/>
              </a:lnSpc>
              <a:spcBef>
                <a:spcPts val="50"/>
              </a:spcBef>
            </a:pPr>
            <a:endParaRPr sz="2300">
              <a:latin typeface="Times New Roman"/>
              <a:cs typeface="Times New Roman"/>
            </a:endParaRPr>
          </a:p>
          <a:p>
            <a:pPr marL="17145" marR="2123440">
              <a:lnSpc>
                <a:spcPct val="116100"/>
              </a:lnSpc>
              <a:spcBef>
                <a:spcPts val="5"/>
              </a:spcBef>
            </a:pPr>
            <a:r>
              <a:rPr dirty="0"/>
              <a:t>Настроить </a:t>
            </a:r>
            <a:r>
              <a:rPr spc="5" dirty="0"/>
              <a:t>гибкую </a:t>
            </a:r>
            <a:r>
              <a:rPr dirty="0"/>
              <a:t>систему  ценообразования</a:t>
            </a:r>
          </a:p>
          <a:p>
            <a:pPr marL="4445">
              <a:lnSpc>
                <a:spcPct val="100000"/>
              </a:lnSpc>
              <a:spcBef>
                <a:spcPts val="40"/>
              </a:spcBef>
            </a:pPr>
            <a:endParaRPr sz="3500">
              <a:latin typeface="Times New Roman"/>
              <a:cs typeface="Times New Roman"/>
            </a:endParaRPr>
          </a:p>
          <a:p>
            <a:pPr marL="17145">
              <a:lnSpc>
                <a:spcPct val="100000"/>
              </a:lnSpc>
            </a:pPr>
            <a:r>
              <a:rPr spc="5" dirty="0"/>
              <a:t>Снизить </a:t>
            </a:r>
            <a:r>
              <a:rPr dirty="0"/>
              <a:t>издержки </a:t>
            </a:r>
            <a:r>
              <a:rPr spc="5" dirty="0"/>
              <a:t>при </a:t>
            </a:r>
            <a:r>
              <a:rPr dirty="0"/>
              <a:t>закупке</a:t>
            </a:r>
            <a:r>
              <a:rPr spc="555" dirty="0"/>
              <a:t> </a:t>
            </a:r>
            <a:r>
              <a:rPr dirty="0"/>
              <a:t>товаров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7423" y="140878"/>
            <a:ext cx="6260465" cy="1715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2060" marR="5080" indent="-1229995">
              <a:lnSpc>
                <a:spcPct val="117200"/>
              </a:lnSpc>
            </a:pPr>
            <a:r>
              <a:rPr sz="4800" spc="10" dirty="0"/>
              <a:t>Программы на </a:t>
            </a:r>
            <a:r>
              <a:rPr sz="4800" spc="10" dirty="0" err="1"/>
              <a:t>основе</a:t>
            </a:r>
            <a:r>
              <a:rPr sz="4800" spc="10" dirty="0"/>
              <a:t>  </a:t>
            </a:r>
            <a:r>
              <a:rPr sz="4800" spc="5" dirty="0" err="1" smtClean="0"/>
              <a:t>еФарма</a:t>
            </a:r>
            <a:r>
              <a:rPr lang="ru-RU" sz="4800" spc="5" dirty="0" smtClean="0">
                <a:latin typeface="Arial" pitchFamily="34" charset="0"/>
                <a:cs typeface="Arial" pitchFamily="34" charset="0"/>
              </a:rPr>
              <a:t>2</a:t>
            </a:r>
            <a:r>
              <a:rPr sz="4800" b="0" spc="65" dirty="0" smtClean="0">
                <a:latin typeface="Century Gothic"/>
                <a:cs typeface="Century Gothic"/>
              </a:rPr>
              <a:t> </a:t>
            </a:r>
            <a:r>
              <a:rPr sz="4800" spc="-35" dirty="0"/>
              <a:t>это</a:t>
            </a:r>
            <a:r>
              <a:rPr sz="4800" b="0" spc="-35" dirty="0">
                <a:latin typeface="Century Gothic"/>
                <a:cs typeface="Century Gothic"/>
              </a:rPr>
              <a:t>:</a:t>
            </a:r>
            <a:endParaRPr sz="48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8449" y="2197100"/>
            <a:ext cx="6296025" cy="4810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50">
              <a:lnSpc>
                <a:spcPct val="100000"/>
              </a:lnSpc>
            </a:pPr>
            <a:r>
              <a:rPr sz="2800" b="1" spc="5" dirty="0">
                <a:solidFill>
                  <a:srgbClr val="AA351F"/>
                </a:solidFill>
                <a:latin typeface="Times New Roman"/>
                <a:cs typeface="Times New Roman"/>
              </a:rPr>
              <a:t>Дружелюбный</a:t>
            </a:r>
            <a:r>
              <a:rPr sz="2800" b="1" spc="90" dirty="0">
                <a:solidFill>
                  <a:srgbClr val="AA351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AA351F"/>
                </a:solidFill>
                <a:latin typeface="Times New Roman"/>
                <a:cs typeface="Times New Roman"/>
              </a:rPr>
              <a:t>интерфейс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12700" marR="509905">
              <a:lnSpc>
                <a:spcPct val="116100"/>
              </a:lnSpc>
              <a:spcBef>
                <a:spcPts val="2180"/>
              </a:spcBef>
            </a:pPr>
            <a:r>
              <a:rPr sz="2800" b="1" spc="5" dirty="0">
                <a:solidFill>
                  <a:srgbClr val="AA351F"/>
                </a:solidFill>
                <a:latin typeface="Times New Roman"/>
                <a:cs typeface="Times New Roman"/>
              </a:rPr>
              <a:t>Полный </a:t>
            </a:r>
            <a:r>
              <a:rPr sz="2800" b="1" dirty="0">
                <a:solidFill>
                  <a:srgbClr val="AA351F"/>
                </a:solidFill>
                <a:latin typeface="Times New Roman"/>
                <a:cs typeface="Times New Roman"/>
              </a:rPr>
              <a:t>учёт товара </a:t>
            </a:r>
            <a:r>
              <a:rPr sz="2800" b="1" spc="5" dirty="0">
                <a:solidFill>
                  <a:srgbClr val="AA351F"/>
                </a:solidFill>
                <a:latin typeface="Times New Roman"/>
                <a:cs typeface="Times New Roman"/>
              </a:rPr>
              <a:t>и </a:t>
            </a:r>
            <a:r>
              <a:rPr sz="2800" b="1" dirty="0">
                <a:solidFill>
                  <a:srgbClr val="AA351F"/>
                </a:solidFill>
                <a:latin typeface="Times New Roman"/>
                <a:cs typeface="Times New Roman"/>
              </a:rPr>
              <a:t>контроль </a:t>
            </a:r>
            <a:r>
              <a:rPr sz="2800" b="1" spc="5" dirty="0">
                <a:solidFill>
                  <a:srgbClr val="AA351F"/>
                </a:solidFill>
                <a:latin typeface="Times New Roman"/>
                <a:cs typeface="Times New Roman"/>
              </a:rPr>
              <a:t>за  </a:t>
            </a:r>
            <a:r>
              <a:rPr sz="2800" b="1" dirty="0">
                <a:solidFill>
                  <a:srgbClr val="AA351F"/>
                </a:solidFill>
                <a:latin typeface="Times New Roman"/>
                <a:cs typeface="Times New Roman"/>
              </a:rPr>
              <a:t>его</a:t>
            </a:r>
            <a:r>
              <a:rPr sz="2800" b="1" spc="55" dirty="0">
                <a:solidFill>
                  <a:srgbClr val="AA351F"/>
                </a:solidFill>
                <a:latin typeface="Times New Roman"/>
                <a:cs typeface="Times New Roman"/>
              </a:rPr>
              <a:t> </a:t>
            </a:r>
            <a:r>
              <a:rPr sz="2800" b="1" spc="5" dirty="0">
                <a:solidFill>
                  <a:srgbClr val="AA351F"/>
                </a:solidFill>
                <a:latin typeface="Times New Roman"/>
                <a:cs typeface="Times New Roman"/>
              </a:rPr>
              <a:t>движением</a:t>
            </a:r>
            <a:endParaRPr sz="2800">
              <a:latin typeface="Times New Roman"/>
              <a:cs typeface="Times New Roman"/>
            </a:endParaRPr>
          </a:p>
          <a:p>
            <a:pPr marL="12700" marR="841375">
              <a:lnSpc>
                <a:spcPct val="116100"/>
              </a:lnSpc>
              <a:spcBef>
                <a:spcPts val="2325"/>
              </a:spcBef>
            </a:pPr>
            <a:r>
              <a:rPr sz="2800" b="1" spc="5" dirty="0">
                <a:solidFill>
                  <a:srgbClr val="AA351F"/>
                </a:solidFill>
                <a:latin typeface="Times New Roman"/>
                <a:cs typeface="Times New Roman"/>
              </a:rPr>
              <a:t>Формирование печатных форм и  </a:t>
            </a:r>
            <a:r>
              <a:rPr sz="2800" b="1" dirty="0">
                <a:solidFill>
                  <a:srgbClr val="AA351F"/>
                </a:solidFill>
                <a:latin typeface="Times New Roman"/>
                <a:cs typeface="Times New Roman"/>
              </a:rPr>
              <a:t>отчётов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 marR="5080">
              <a:lnSpc>
                <a:spcPct val="116100"/>
              </a:lnSpc>
            </a:pPr>
            <a:r>
              <a:rPr sz="2800" b="1" dirty="0">
                <a:solidFill>
                  <a:srgbClr val="AA351F"/>
                </a:solidFill>
                <a:latin typeface="Times New Roman"/>
                <a:cs typeface="Times New Roman"/>
              </a:rPr>
              <a:t>Регулярное обновление программного  обеспечение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8698" y="2114550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00" y="666747"/>
                </a:moveTo>
                <a:lnTo>
                  <a:pt x="284114" y="663126"/>
                </a:lnTo>
                <a:lnTo>
                  <a:pt x="237146" y="652608"/>
                </a:lnTo>
                <a:lnTo>
                  <a:pt x="192916" y="635714"/>
                </a:lnTo>
                <a:lnTo>
                  <a:pt x="151944" y="612963"/>
                </a:lnTo>
                <a:lnTo>
                  <a:pt x="114750" y="584875"/>
                </a:lnTo>
                <a:lnTo>
                  <a:pt x="81852" y="551970"/>
                </a:lnTo>
                <a:lnTo>
                  <a:pt x="53771" y="514767"/>
                </a:lnTo>
                <a:lnTo>
                  <a:pt x="31025" y="473786"/>
                </a:lnTo>
                <a:lnTo>
                  <a:pt x="14135" y="429547"/>
                </a:lnTo>
                <a:lnTo>
                  <a:pt x="3620" y="382570"/>
                </a:lnTo>
                <a:lnTo>
                  <a:pt x="0" y="333375"/>
                </a:lnTo>
                <a:lnTo>
                  <a:pt x="3620" y="284178"/>
                </a:lnTo>
                <a:lnTo>
                  <a:pt x="14135" y="237200"/>
                </a:lnTo>
                <a:lnTo>
                  <a:pt x="31025" y="192961"/>
                </a:lnTo>
                <a:lnTo>
                  <a:pt x="53771" y="151980"/>
                </a:lnTo>
                <a:lnTo>
                  <a:pt x="81852" y="114777"/>
                </a:lnTo>
                <a:lnTo>
                  <a:pt x="114750" y="81872"/>
                </a:lnTo>
                <a:lnTo>
                  <a:pt x="151944" y="53784"/>
                </a:lnTo>
                <a:lnTo>
                  <a:pt x="192916" y="31033"/>
                </a:lnTo>
                <a:lnTo>
                  <a:pt x="237146" y="14138"/>
                </a:lnTo>
                <a:lnTo>
                  <a:pt x="284114" y="3621"/>
                </a:lnTo>
                <a:lnTo>
                  <a:pt x="333300" y="0"/>
                </a:lnTo>
                <a:lnTo>
                  <a:pt x="382486" y="3621"/>
                </a:lnTo>
                <a:lnTo>
                  <a:pt x="429453" y="14138"/>
                </a:lnTo>
                <a:lnTo>
                  <a:pt x="473683" y="31033"/>
                </a:lnTo>
                <a:lnTo>
                  <a:pt x="495766" y="43295"/>
                </a:lnTo>
                <a:lnTo>
                  <a:pt x="333300" y="43295"/>
                </a:lnTo>
                <a:lnTo>
                  <a:pt x="286320" y="47099"/>
                </a:lnTo>
                <a:lnTo>
                  <a:pt x="241730" y="58108"/>
                </a:lnTo>
                <a:lnTo>
                  <a:pt x="200133" y="75722"/>
                </a:lnTo>
                <a:lnTo>
                  <a:pt x="162130" y="99338"/>
                </a:lnTo>
                <a:lnTo>
                  <a:pt x="128324" y="128355"/>
                </a:lnTo>
                <a:lnTo>
                  <a:pt x="99314" y="162169"/>
                </a:lnTo>
                <a:lnTo>
                  <a:pt x="75704" y="200181"/>
                </a:lnTo>
                <a:lnTo>
                  <a:pt x="58095" y="241787"/>
                </a:lnTo>
                <a:lnTo>
                  <a:pt x="47088" y="286385"/>
                </a:lnTo>
                <a:lnTo>
                  <a:pt x="43285" y="333375"/>
                </a:lnTo>
                <a:lnTo>
                  <a:pt x="47088" y="380365"/>
                </a:lnTo>
                <a:lnTo>
                  <a:pt x="58095" y="424965"/>
                </a:lnTo>
                <a:lnTo>
                  <a:pt x="75704" y="466571"/>
                </a:lnTo>
                <a:lnTo>
                  <a:pt x="99315" y="504581"/>
                </a:lnTo>
                <a:lnTo>
                  <a:pt x="128324" y="538396"/>
                </a:lnTo>
                <a:lnTo>
                  <a:pt x="162131" y="567411"/>
                </a:lnTo>
                <a:lnTo>
                  <a:pt x="200134" y="591026"/>
                </a:lnTo>
                <a:lnTo>
                  <a:pt x="241731" y="608639"/>
                </a:lnTo>
                <a:lnTo>
                  <a:pt x="286320" y="619648"/>
                </a:lnTo>
                <a:lnTo>
                  <a:pt x="333300" y="623452"/>
                </a:lnTo>
                <a:lnTo>
                  <a:pt x="495766" y="623452"/>
                </a:lnTo>
                <a:lnTo>
                  <a:pt x="473683" y="635714"/>
                </a:lnTo>
                <a:lnTo>
                  <a:pt x="429453" y="652608"/>
                </a:lnTo>
                <a:lnTo>
                  <a:pt x="382486" y="663126"/>
                </a:lnTo>
                <a:lnTo>
                  <a:pt x="333300" y="666747"/>
                </a:lnTo>
                <a:close/>
              </a:path>
              <a:path w="666750" h="666750">
                <a:moveTo>
                  <a:pt x="495766" y="623452"/>
                </a:moveTo>
                <a:lnTo>
                  <a:pt x="333300" y="623452"/>
                </a:lnTo>
                <a:lnTo>
                  <a:pt x="380281" y="619648"/>
                </a:lnTo>
                <a:lnTo>
                  <a:pt x="424871" y="608639"/>
                </a:lnTo>
                <a:lnTo>
                  <a:pt x="466468" y="591026"/>
                </a:lnTo>
                <a:lnTo>
                  <a:pt x="504470" y="567411"/>
                </a:lnTo>
                <a:lnTo>
                  <a:pt x="538277" y="538396"/>
                </a:lnTo>
                <a:lnTo>
                  <a:pt x="567287" y="504581"/>
                </a:lnTo>
                <a:lnTo>
                  <a:pt x="590897" y="466571"/>
                </a:lnTo>
                <a:lnTo>
                  <a:pt x="608506" y="424965"/>
                </a:lnTo>
                <a:lnTo>
                  <a:pt x="619513" y="380365"/>
                </a:lnTo>
                <a:lnTo>
                  <a:pt x="623315" y="333375"/>
                </a:lnTo>
                <a:lnTo>
                  <a:pt x="619513" y="286385"/>
                </a:lnTo>
                <a:lnTo>
                  <a:pt x="608506" y="241786"/>
                </a:lnTo>
                <a:lnTo>
                  <a:pt x="590897" y="200180"/>
                </a:lnTo>
                <a:lnTo>
                  <a:pt x="567287" y="162169"/>
                </a:lnTo>
                <a:lnTo>
                  <a:pt x="538278" y="128354"/>
                </a:lnTo>
                <a:lnTo>
                  <a:pt x="504471" y="99338"/>
                </a:lnTo>
                <a:lnTo>
                  <a:pt x="466468" y="75722"/>
                </a:lnTo>
                <a:lnTo>
                  <a:pt x="424871" y="58108"/>
                </a:lnTo>
                <a:lnTo>
                  <a:pt x="380281" y="47099"/>
                </a:lnTo>
                <a:lnTo>
                  <a:pt x="333300" y="43295"/>
                </a:lnTo>
                <a:lnTo>
                  <a:pt x="495766" y="43295"/>
                </a:lnTo>
                <a:lnTo>
                  <a:pt x="551849" y="81872"/>
                </a:lnTo>
                <a:lnTo>
                  <a:pt x="584747" y="114777"/>
                </a:lnTo>
                <a:lnTo>
                  <a:pt x="612829" y="151980"/>
                </a:lnTo>
                <a:lnTo>
                  <a:pt x="635575" y="192961"/>
                </a:lnTo>
                <a:lnTo>
                  <a:pt x="652465" y="237200"/>
                </a:lnTo>
                <a:lnTo>
                  <a:pt x="662981" y="284178"/>
                </a:lnTo>
                <a:lnTo>
                  <a:pt x="666601" y="333375"/>
                </a:lnTo>
                <a:lnTo>
                  <a:pt x="662981" y="382570"/>
                </a:lnTo>
                <a:lnTo>
                  <a:pt x="652465" y="429547"/>
                </a:lnTo>
                <a:lnTo>
                  <a:pt x="635575" y="473786"/>
                </a:lnTo>
                <a:lnTo>
                  <a:pt x="612829" y="514767"/>
                </a:lnTo>
                <a:lnTo>
                  <a:pt x="584747" y="551970"/>
                </a:lnTo>
                <a:lnTo>
                  <a:pt x="551849" y="584875"/>
                </a:lnTo>
                <a:lnTo>
                  <a:pt x="514655" y="612963"/>
                </a:lnTo>
                <a:lnTo>
                  <a:pt x="495766" y="623452"/>
                </a:lnTo>
                <a:close/>
              </a:path>
            </a:pathLst>
          </a:custGeom>
          <a:solidFill>
            <a:srgbClr val="3E6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9433" y="2305050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39220" y="69272"/>
                </a:moveTo>
                <a:lnTo>
                  <a:pt x="30036" y="69272"/>
                </a:lnTo>
                <a:lnTo>
                  <a:pt x="25618" y="68393"/>
                </a:lnTo>
                <a:lnTo>
                  <a:pt x="0" y="39229"/>
                </a:lnTo>
                <a:lnTo>
                  <a:pt x="0" y="30042"/>
                </a:lnTo>
                <a:lnTo>
                  <a:pt x="25618" y="879"/>
                </a:lnTo>
                <a:lnTo>
                  <a:pt x="30036" y="0"/>
                </a:lnTo>
                <a:lnTo>
                  <a:pt x="39220" y="0"/>
                </a:lnTo>
                <a:lnTo>
                  <a:pt x="68377" y="25624"/>
                </a:lnTo>
                <a:lnTo>
                  <a:pt x="69256" y="30042"/>
                </a:lnTo>
                <a:lnTo>
                  <a:pt x="69256" y="39229"/>
                </a:lnTo>
                <a:lnTo>
                  <a:pt x="43638" y="68393"/>
                </a:lnTo>
                <a:lnTo>
                  <a:pt x="39220" y="69272"/>
                </a:lnTo>
                <a:close/>
              </a:path>
            </a:pathLst>
          </a:custGeom>
          <a:solidFill>
            <a:srgbClr val="3E6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9895" y="2305050"/>
            <a:ext cx="69850" cy="69850"/>
          </a:xfrm>
          <a:custGeom>
            <a:avLst/>
            <a:gdLst/>
            <a:ahLst/>
            <a:cxnLst/>
            <a:rect l="l" t="t" r="r" b="b"/>
            <a:pathLst>
              <a:path w="69850" h="69850">
                <a:moveTo>
                  <a:pt x="39220" y="69272"/>
                </a:moveTo>
                <a:lnTo>
                  <a:pt x="30036" y="69272"/>
                </a:lnTo>
                <a:lnTo>
                  <a:pt x="25618" y="68393"/>
                </a:lnTo>
                <a:lnTo>
                  <a:pt x="0" y="39229"/>
                </a:lnTo>
                <a:lnTo>
                  <a:pt x="0" y="30042"/>
                </a:lnTo>
                <a:lnTo>
                  <a:pt x="25618" y="879"/>
                </a:lnTo>
                <a:lnTo>
                  <a:pt x="30036" y="0"/>
                </a:lnTo>
                <a:lnTo>
                  <a:pt x="39220" y="0"/>
                </a:lnTo>
                <a:lnTo>
                  <a:pt x="68377" y="25624"/>
                </a:lnTo>
                <a:lnTo>
                  <a:pt x="69256" y="30042"/>
                </a:lnTo>
                <a:lnTo>
                  <a:pt x="69256" y="39229"/>
                </a:lnTo>
                <a:lnTo>
                  <a:pt x="43638" y="68393"/>
                </a:lnTo>
                <a:lnTo>
                  <a:pt x="39220" y="69272"/>
                </a:lnTo>
                <a:close/>
              </a:path>
            </a:pathLst>
          </a:custGeom>
          <a:solidFill>
            <a:srgbClr val="3E6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2196" y="2494840"/>
            <a:ext cx="379730" cy="161925"/>
          </a:xfrm>
          <a:custGeom>
            <a:avLst/>
            <a:gdLst/>
            <a:ahLst/>
            <a:cxnLst/>
            <a:rect l="l" t="t" r="r" b="b"/>
            <a:pathLst>
              <a:path w="379730" h="161925">
                <a:moveTo>
                  <a:pt x="299668" y="126735"/>
                </a:moveTo>
                <a:lnTo>
                  <a:pt x="189801" y="126735"/>
                </a:lnTo>
                <a:lnTo>
                  <a:pt x="241503" y="118462"/>
                </a:lnTo>
                <a:lnTo>
                  <a:pt x="286747" y="95120"/>
                </a:lnTo>
                <a:lnTo>
                  <a:pt x="322526" y="58918"/>
                </a:lnTo>
                <a:lnTo>
                  <a:pt x="345834" y="12070"/>
                </a:lnTo>
                <a:lnTo>
                  <a:pt x="349148" y="6042"/>
                </a:lnTo>
                <a:lnTo>
                  <a:pt x="354335" y="1898"/>
                </a:lnTo>
                <a:lnTo>
                  <a:pt x="360697" y="0"/>
                </a:lnTo>
                <a:lnTo>
                  <a:pt x="367527" y="707"/>
                </a:lnTo>
                <a:lnTo>
                  <a:pt x="373557" y="4019"/>
                </a:lnTo>
                <a:lnTo>
                  <a:pt x="377705" y="9204"/>
                </a:lnTo>
                <a:lnTo>
                  <a:pt x="379604" y="15565"/>
                </a:lnTo>
                <a:lnTo>
                  <a:pt x="378890" y="22407"/>
                </a:lnTo>
                <a:lnTo>
                  <a:pt x="357615" y="68779"/>
                </a:lnTo>
                <a:lnTo>
                  <a:pt x="326203" y="107233"/>
                </a:lnTo>
                <a:lnTo>
                  <a:pt x="299668" y="126735"/>
                </a:lnTo>
                <a:close/>
              </a:path>
              <a:path w="379730" h="161925">
                <a:moveTo>
                  <a:pt x="189802" y="161374"/>
                </a:moveTo>
                <a:lnTo>
                  <a:pt x="139171" y="154901"/>
                </a:lnTo>
                <a:lnTo>
                  <a:pt x="93080" y="136396"/>
                </a:lnTo>
                <a:lnTo>
                  <a:pt x="53396" y="107232"/>
                </a:lnTo>
                <a:lnTo>
                  <a:pt x="21983" y="68778"/>
                </a:lnTo>
                <a:lnTo>
                  <a:pt x="709" y="22407"/>
                </a:lnTo>
                <a:lnTo>
                  <a:pt x="0" y="15564"/>
                </a:lnTo>
                <a:lnTo>
                  <a:pt x="1900" y="9203"/>
                </a:lnTo>
                <a:lnTo>
                  <a:pt x="6046" y="4018"/>
                </a:lnTo>
                <a:lnTo>
                  <a:pt x="12071" y="707"/>
                </a:lnTo>
                <a:lnTo>
                  <a:pt x="18921" y="0"/>
                </a:lnTo>
                <a:lnTo>
                  <a:pt x="25280" y="1899"/>
                </a:lnTo>
                <a:lnTo>
                  <a:pt x="30459" y="6043"/>
                </a:lnTo>
                <a:lnTo>
                  <a:pt x="33765" y="12070"/>
                </a:lnTo>
                <a:lnTo>
                  <a:pt x="57074" y="58919"/>
                </a:lnTo>
                <a:lnTo>
                  <a:pt x="92855" y="95120"/>
                </a:lnTo>
                <a:lnTo>
                  <a:pt x="138099" y="118463"/>
                </a:lnTo>
                <a:lnTo>
                  <a:pt x="189801" y="126735"/>
                </a:lnTo>
                <a:lnTo>
                  <a:pt x="299668" y="126735"/>
                </a:lnTo>
                <a:lnTo>
                  <a:pt x="286520" y="136397"/>
                </a:lnTo>
                <a:lnTo>
                  <a:pt x="240430" y="154901"/>
                </a:lnTo>
                <a:lnTo>
                  <a:pt x="189802" y="161374"/>
                </a:lnTo>
                <a:close/>
              </a:path>
            </a:pathLst>
          </a:custGeom>
          <a:solidFill>
            <a:srgbClr val="3E6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624" y="3200400"/>
            <a:ext cx="752475" cy="752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9099" y="4533900"/>
            <a:ext cx="676275" cy="676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5749" y="5781675"/>
            <a:ext cx="1047750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8927" rIns="0" bIns="0" rtlCol="0">
            <a:spAutoFit/>
          </a:bodyPr>
          <a:lstStyle/>
          <a:p>
            <a:pPr marL="976630">
              <a:lnSpc>
                <a:spcPct val="100000"/>
              </a:lnSpc>
            </a:pPr>
            <a:r>
              <a:rPr sz="4300" spc="10" dirty="0">
                <a:latin typeface="Arial"/>
                <a:cs typeface="Arial"/>
              </a:rPr>
              <a:t>Ассортиментная</a:t>
            </a:r>
            <a:r>
              <a:rPr sz="4300" spc="-270" dirty="0">
                <a:latin typeface="Arial"/>
                <a:cs typeface="Arial"/>
              </a:rPr>
              <a:t> </a:t>
            </a:r>
            <a:r>
              <a:rPr sz="4300" spc="10" dirty="0">
                <a:latin typeface="Arial"/>
                <a:cs typeface="Arial"/>
              </a:rPr>
              <a:t>матрица</a:t>
            </a:r>
            <a:endParaRPr sz="4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6706" y="4064913"/>
            <a:ext cx="421005" cy="437515"/>
          </a:xfrm>
          <a:custGeom>
            <a:avLst/>
            <a:gdLst/>
            <a:ahLst/>
            <a:cxnLst/>
            <a:rect l="l" t="t" r="r" b="b"/>
            <a:pathLst>
              <a:path w="421004" h="437514">
                <a:moveTo>
                  <a:pt x="214087" y="436893"/>
                </a:moveTo>
                <a:lnTo>
                  <a:pt x="174892" y="436133"/>
                </a:lnTo>
                <a:lnTo>
                  <a:pt x="135064" y="428245"/>
                </a:lnTo>
                <a:lnTo>
                  <a:pt x="96548" y="411211"/>
                </a:lnTo>
                <a:lnTo>
                  <a:pt x="61290" y="383011"/>
                </a:lnTo>
                <a:lnTo>
                  <a:pt x="31237" y="341626"/>
                </a:lnTo>
                <a:lnTo>
                  <a:pt x="8333" y="285035"/>
                </a:lnTo>
                <a:lnTo>
                  <a:pt x="0" y="233677"/>
                </a:lnTo>
                <a:lnTo>
                  <a:pt x="4844" y="188479"/>
                </a:lnTo>
                <a:lnTo>
                  <a:pt x="20386" y="149314"/>
                </a:lnTo>
                <a:lnTo>
                  <a:pt x="44147" y="116050"/>
                </a:lnTo>
                <a:lnTo>
                  <a:pt x="73646" y="88558"/>
                </a:lnTo>
                <a:lnTo>
                  <a:pt x="106403" y="66708"/>
                </a:lnTo>
                <a:lnTo>
                  <a:pt x="171773" y="39416"/>
                </a:lnTo>
                <a:lnTo>
                  <a:pt x="193347" y="33486"/>
                </a:lnTo>
                <a:lnTo>
                  <a:pt x="310142" y="0"/>
                </a:lnTo>
                <a:lnTo>
                  <a:pt x="420838" y="385693"/>
                </a:lnTo>
                <a:lnTo>
                  <a:pt x="282794" y="425110"/>
                </a:lnTo>
                <a:lnTo>
                  <a:pt x="250703" y="432546"/>
                </a:lnTo>
                <a:lnTo>
                  <a:pt x="214087" y="436893"/>
                </a:lnTo>
                <a:close/>
              </a:path>
            </a:pathLst>
          </a:custGeom>
          <a:solidFill>
            <a:srgbClr val="D66B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33502" y="4207213"/>
            <a:ext cx="420370" cy="396240"/>
          </a:xfrm>
          <a:custGeom>
            <a:avLst/>
            <a:gdLst/>
            <a:ahLst/>
            <a:cxnLst/>
            <a:rect l="l" t="t" r="r" b="b"/>
            <a:pathLst>
              <a:path w="420370" h="396239">
                <a:moveTo>
                  <a:pt x="22964" y="396173"/>
                </a:moveTo>
                <a:lnTo>
                  <a:pt x="15435" y="343889"/>
                </a:lnTo>
                <a:lnTo>
                  <a:pt x="8817" y="297225"/>
                </a:lnTo>
                <a:lnTo>
                  <a:pt x="2778" y="253492"/>
                </a:lnTo>
                <a:lnTo>
                  <a:pt x="0" y="220665"/>
                </a:lnTo>
                <a:lnTo>
                  <a:pt x="876" y="183765"/>
                </a:lnTo>
                <a:lnTo>
                  <a:pt x="7139" y="145010"/>
                </a:lnTo>
                <a:lnTo>
                  <a:pt x="20522" y="106617"/>
                </a:lnTo>
                <a:lnTo>
                  <a:pt x="42757" y="70805"/>
                </a:lnTo>
                <a:lnTo>
                  <a:pt x="75575" y="39792"/>
                </a:lnTo>
                <a:lnTo>
                  <a:pt x="120709" y="15795"/>
                </a:lnTo>
                <a:lnTo>
                  <a:pt x="179892" y="1032"/>
                </a:lnTo>
                <a:lnTo>
                  <a:pt x="231921" y="0"/>
                </a:lnTo>
                <a:lnTo>
                  <a:pt x="276003" y="11156"/>
                </a:lnTo>
                <a:lnTo>
                  <a:pt x="312614" y="32062"/>
                </a:lnTo>
                <a:lnTo>
                  <a:pt x="342232" y="60279"/>
                </a:lnTo>
                <a:lnTo>
                  <a:pt x="365333" y="93366"/>
                </a:lnTo>
                <a:lnTo>
                  <a:pt x="382395" y="128886"/>
                </a:lnTo>
                <a:lnTo>
                  <a:pt x="400307" y="197462"/>
                </a:lnTo>
                <a:lnTo>
                  <a:pt x="403364" y="219848"/>
                </a:lnTo>
                <a:lnTo>
                  <a:pt x="406452" y="242172"/>
                </a:lnTo>
                <a:lnTo>
                  <a:pt x="411432" y="277812"/>
                </a:lnTo>
                <a:lnTo>
                  <a:pt x="420167" y="340143"/>
                </a:lnTo>
                <a:lnTo>
                  <a:pt x="22964" y="396173"/>
                </a:lnTo>
                <a:close/>
              </a:path>
            </a:pathLst>
          </a:custGeom>
          <a:solidFill>
            <a:srgbClr val="2F2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26624" y="3592569"/>
            <a:ext cx="450850" cy="436880"/>
          </a:xfrm>
          <a:custGeom>
            <a:avLst/>
            <a:gdLst/>
            <a:ahLst/>
            <a:cxnLst/>
            <a:rect l="l" t="t" r="r" b="b"/>
            <a:pathLst>
              <a:path w="450850" h="436879">
                <a:moveTo>
                  <a:pt x="218513" y="436608"/>
                </a:moveTo>
                <a:lnTo>
                  <a:pt x="167500" y="433261"/>
                </a:lnTo>
                <a:lnTo>
                  <a:pt x="109379" y="414686"/>
                </a:lnTo>
                <a:lnTo>
                  <a:pt x="64519" y="388145"/>
                </a:lnTo>
                <a:lnTo>
                  <a:pt x="32838" y="355429"/>
                </a:lnTo>
                <a:lnTo>
                  <a:pt x="12649" y="318360"/>
                </a:lnTo>
                <a:lnTo>
                  <a:pt x="2265" y="278764"/>
                </a:lnTo>
                <a:lnTo>
                  <a:pt x="0" y="238466"/>
                </a:lnTo>
                <a:lnTo>
                  <a:pt x="4167" y="199290"/>
                </a:lnTo>
                <a:lnTo>
                  <a:pt x="13081" y="163062"/>
                </a:lnTo>
                <a:lnTo>
                  <a:pt x="25055" y="131605"/>
                </a:lnTo>
                <a:lnTo>
                  <a:pt x="34390" y="111224"/>
                </a:lnTo>
                <a:lnTo>
                  <a:pt x="43572" y="90722"/>
                </a:lnTo>
                <a:lnTo>
                  <a:pt x="58065" y="57760"/>
                </a:lnTo>
                <a:lnTo>
                  <a:pt x="83333" y="0"/>
                </a:lnTo>
                <a:lnTo>
                  <a:pt x="450583" y="161248"/>
                </a:lnTo>
                <a:lnTo>
                  <a:pt x="429420" y="209745"/>
                </a:lnTo>
                <a:lnTo>
                  <a:pt x="410476" y="252913"/>
                </a:lnTo>
                <a:lnTo>
                  <a:pt x="392630" y="293179"/>
                </a:lnTo>
                <a:lnTo>
                  <a:pt x="357666" y="353530"/>
                </a:lnTo>
                <a:lnTo>
                  <a:pt x="331995" y="383189"/>
                </a:lnTo>
                <a:lnTo>
                  <a:pt x="300451" y="408781"/>
                </a:lnTo>
                <a:lnTo>
                  <a:pt x="262727" y="427518"/>
                </a:lnTo>
                <a:lnTo>
                  <a:pt x="218513" y="436608"/>
                </a:lnTo>
                <a:close/>
              </a:path>
            </a:pathLst>
          </a:custGeom>
          <a:solidFill>
            <a:srgbClr val="74AD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96850" y="4014258"/>
            <a:ext cx="418465" cy="436880"/>
          </a:xfrm>
          <a:custGeom>
            <a:avLst/>
            <a:gdLst/>
            <a:ahLst/>
            <a:cxnLst/>
            <a:rect l="l" t="t" r="r" b="b"/>
            <a:pathLst>
              <a:path w="418464" h="436879">
                <a:moveTo>
                  <a:pt x="110695" y="436348"/>
                </a:moveTo>
                <a:lnTo>
                  <a:pt x="0" y="50654"/>
                </a:lnTo>
                <a:lnTo>
                  <a:pt x="138369" y="11238"/>
                </a:lnTo>
                <a:lnTo>
                  <a:pt x="171131" y="3794"/>
                </a:lnTo>
                <a:lnTo>
                  <a:pt x="208231" y="0"/>
                </a:lnTo>
                <a:lnTo>
                  <a:pt x="247627" y="1275"/>
                </a:lnTo>
                <a:lnTo>
                  <a:pt x="287280" y="9039"/>
                </a:lnTo>
                <a:lnTo>
                  <a:pt x="325146" y="24714"/>
                </a:lnTo>
                <a:lnTo>
                  <a:pt x="359186" y="49718"/>
                </a:lnTo>
                <a:lnTo>
                  <a:pt x="387358" y="85472"/>
                </a:lnTo>
                <a:lnTo>
                  <a:pt x="407621" y="133396"/>
                </a:lnTo>
                <a:lnTo>
                  <a:pt x="418302" y="193475"/>
                </a:lnTo>
                <a:lnTo>
                  <a:pt x="414809" y="244438"/>
                </a:lnTo>
                <a:lnTo>
                  <a:pt x="399877" y="286972"/>
                </a:lnTo>
                <a:lnTo>
                  <a:pt x="376243" y="321764"/>
                </a:lnTo>
                <a:lnTo>
                  <a:pt x="346642" y="349502"/>
                </a:lnTo>
                <a:lnTo>
                  <a:pt x="313809" y="370872"/>
                </a:lnTo>
                <a:lnTo>
                  <a:pt x="249391" y="397258"/>
                </a:lnTo>
                <a:lnTo>
                  <a:pt x="110695" y="4363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56466" y="4547356"/>
            <a:ext cx="420370" cy="394970"/>
          </a:xfrm>
          <a:custGeom>
            <a:avLst/>
            <a:gdLst/>
            <a:ahLst/>
            <a:cxnLst/>
            <a:rect l="l" t="t" r="r" b="b"/>
            <a:pathLst>
              <a:path w="420370" h="394970">
                <a:moveTo>
                  <a:pt x="197574" y="394369"/>
                </a:moveTo>
                <a:lnTo>
                  <a:pt x="147638" y="383780"/>
                </a:lnTo>
                <a:lnTo>
                  <a:pt x="107637" y="363051"/>
                </a:lnTo>
                <a:lnTo>
                  <a:pt x="76510" y="334794"/>
                </a:lnTo>
                <a:lnTo>
                  <a:pt x="53197" y="301621"/>
                </a:lnTo>
                <a:lnTo>
                  <a:pt x="36637" y="266141"/>
                </a:lnTo>
                <a:lnTo>
                  <a:pt x="19534" y="198710"/>
                </a:lnTo>
                <a:lnTo>
                  <a:pt x="13460" y="155115"/>
                </a:lnTo>
                <a:lnTo>
                  <a:pt x="7081" y="108435"/>
                </a:lnTo>
                <a:lnTo>
                  <a:pt x="0" y="56029"/>
                </a:lnTo>
                <a:lnTo>
                  <a:pt x="397202" y="0"/>
                </a:lnTo>
                <a:lnTo>
                  <a:pt x="405570" y="62326"/>
                </a:lnTo>
                <a:lnTo>
                  <a:pt x="410429" y="97930"/>
                </a:lnTo>
                <a:lnTo>
                  <a:pt x="413639" y="120157"/>
                </a:lnTo>
                <a:lnTo>
                  <a:pt x="417062" y="142354"/>
                </a:lnTo>
                <a:lnTo>
                  <a:pt x="419851" y="175884"/>
                </a:lnTo>
                <a:lnTo>
                  <a:pt x="411677" y="252045"/>
                </a:lnTo>
                <a:lnTo>
                  <a:pt x="398464" y="290247"/>
                </a:lnTo>
                <a:lnTo>
                  <a:pt x="377666" y="325579"/>
                </a:lnTo>
                <a:lnTo>
                  <a:pt x="348157" y="355826"/>
                </a:lnTo>
                <a:lnTo>
                  <a:pt x="308813" y="378774"/>
                </a:lnTo>
                <a:lnTo>
                  <a:pt x="258507" y="392209"/>
                </a:lnTo>
                <a:lnTo>
                  <a:pt x="197574" y="3943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09957" y="3315656"/>
            <a:ext cx="451484" cy="438150"/>
          </a:xfrm>
          <a:custGeom>
            <a:avLst/>
            <a:gdLst/>
            <a:ahLst/>
            <a:cxnLst/>
            <a:rect l="l" t="t" r="r" b="b"/>
            <a:pathLst>
              <a:path w="451485" h="438150">
                <a:moveTo>
                  <a:pt x="367249" y="438160"/>
                </a:moveTo>
                <a:lnTo>
                  <a:pt x="0" y="276912"/>
                </a:lnTo>
                <a:lnTo>
                  <a:pt x="25628" y="219518"/>
                </a:lnTo>
                <a:lnTo>
                  <a:pt x="40208" y="186677"/>
                </a:lnTo>
                <a:lnTo>
                  <a:pt x="49172" y="166053"/>
                </a:lnTo>
                <a:lnTo>
                  <a:pt x="57952" y="145307"/>
                </a:lnTo>
                <a:lnTo>
                  <a:pt x="73147" y="115286"/>
                </a:lnTo>
                <a:lnTo>
                  <a:pt x="120081" y="54787"/>
                </a:lnTo>
                <a:lnTo>
                  <a:pt x="151392" y="29256"/>
                </a:lnTo>
                <a:lnTo>
                  <a:pt x="187648" y="10169"/>
                </a:lnTo>
                <a:lnTo>
                  <a:pt x="228635" y="0"/>
                </a:lnTo>
                <a:lnTo>
                  <a:pt x="274140" y="1221"/>
                </a:lnTo>
                <a:lnTo>
                  <a:pt x="323948" y="16308"/>
                </a:lnTo>
                <a:lnTo>
                  <a:pt x="376933" y="46509"/>
                </a:lnTo>
                <a:lnTo>
                  <a:pt x="413847" y="81769"/>
                </a:lnTo>
                <a:lnTo>
                  <a:pt x="436966" y="120426"/>
                </a:lnTo>
                <a:lnTo>
                  <a:pt x="448562" y="160821"/>
                </a:lnTo>
                <a:lnTo>
                  <a:pt x="450909" y="201291"/>
                </a:lnTo>
                <a:lnTo>
                  <a:pt x="446283" y="240178"/>
                </a:lnTo>
                <a:lnTo>
                  <a:pt x="425202" y="306555"/>
                </a:lnTo>
                <a:lnTo>
                  <a:pt x="407768" y="346908"/>
                </a:lnTo>
                <a:lnTo>
                  <a:pt x="388778" y="389949"/>
                </a:lnTo>
                <a:lnTo>
                  <a:pt x="373511" y="424194"/>
                </a:lnTo>
                <a:lnTo>
                  <a:pt x="367249" y="438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91736" y="4354510"/>
            <a:ext cx="127000" cy="84455"/>
          </a:xfrm>
          <a:custGeom>
            <a:avLst/>
            <a:gdLst/>
            <a:ahLst/>
            <a:cxnLst/>
            <a:rect l="l" t="t" r="r" b="b"/>
            <a:pathLst>
              <a:path w="127000" h="84454">
                <a:moveTo>
                  <a:pt x="99799" y="84421"/>
                </a:moveTo>
                <a:lnTo>
                  <a:pt x="49161" y="70037"/>
                </a:lnTo>
                <a:lnTo>
                  <a:pt x="10749" y="32290"/>
                </a:lnTo>
                <a:lnTo>
                  <a:pt x="0" y="9772"/>
                </a:lnTo>
                <a:lnTo>
                  <a:pt x="3255" y="2931"/>
                </a:lnTo>
                <a:lnTo>
                  <a:pt x="9441" y="1303"/>
                </a:lnTo>
                <a:lnTo>
                  <a:pt x="14650" y="0"/>
                </a:lnTo>
                <a:lnTo>
                  <a:pt x="20185" y="2931"/>
                </a:lnTo>
                <a:lnTo>
                  <a:pt x="22464" y="8143"/>
                </a:lnTo>
                <a:lnTo>
                  <a:pt x="28854" y="20995"/>
                </a:lnTo>
                <a:lnTo>
                  <a:pt x="59254" y="50817"/>
                </a:lnTo>
                <a:lnTo>
                  <a:pt x="99544" y="62224"/>
                </a:lnTo>
                <a:lnTo>
                  <a:pt x="121122" y="62224"/>
                </a:lnTo>
                <a:lnTo>
                  <a:pt x="123718" y="63847"/>
                </a:lnTo>
                <a:lnTo>
                  <a:pt x="125346" y="69385"/>
                </a:lnTo>
                <a:lnTo>
                  <a:pt x="126974" y="75575"/>
                </a:lnTo>
                <a:lnTo>
                  <a:pt x="123393" y="82090"/>
                </a:lnTo>
                <a:lnTo>
                  <a:pt x="117207" y="83067"/>
                </a:lnTo>
                <a:lnTo>
                  <a:pt x="99799" y="84421"/>
                </a:lnTo>
                <a:close/>
              </a:path>
              <a:path w="127000" h="84454">
                <a:moveTo>
                  <a:pt x="121122" y="62224"/>
                </a:moveTo>
                <a:lnTo>
                  <a:pt x="99544" y="62224"/>
                </a:lnTo>
                <a:lnTo>
                  <a:pt x="113300" y="61241"/>
                </a:lnTo>
                <a:lnTo>
                  <a:pt x="118509" y="60590"/>
                </a:lnTo>
                <a:lnTo>
                  <a:pt x="121122" y="62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97163" y="4303040"/>
            <a:ext cx="97155" cy="116839"/>
          </a:xfrm>
          <a:custGeom>
            <a:avLst/>
            <a:gdLst/>
            <a:ahLst/>
            <a:cxnLst/>
            <a:rect l="l" t="t" r="r" b="b"/>
            <a:pathLst>
              <a:path w="97154" h="116839">
                <a:moveTo>
                  <a:pt x="5860" y="116620"/>
                </a:moveTo>
                <a:lnTo>
                  <a:pt x="0" y="111733"/>
                </a:lnTo>
                <a:lnTo>
                  <a:pt x="0" y="105544"/>
                </a:lnTo>
                <a:lnTo>
                  <a:pt x="12453" y="55108"/>
                </a:lnTo>
                <a:lnTo>
                  <a:pt x="49121" y="15961"/>
                </a:lnTo>
                <a:lnTo>
                  <a:pt x="88882" y="0"/>
                </a:lnTo>
                <a:lnTo>
                  <a:pt x="95068" y="4234"/>
                </a:lnTo>
                <a:lnTo>
                  <a:pt x="96044" y="10424"/>
                </a:lnTo>
                <a:lnTo>
                  <a:pt x="96696" y="15636"/>
                </a:lnTo>
                <a:lnTo>
                  <a:pt x="93114" y="20848"/>
                </a:lnTo>
                <a:lnTo>
                  <a:pt x="87579" y="22151"/>
                </a:lnTo>
                <a:lnTo>
                  <a:pt x="73880" y="26844"/>
                </a:lnTo>
                <a:lnTo>
                  <a:pt x="40045" y="52772"/>
                </a:lnTo>
                <a:lnTo>
                  <a:pt x="23105" y="90748"/>
                </a:lnTo>
                <a:lnTo>
                  <a:pt x="22139" y="104567"/>
                </a:lnTo>
                <a:lnTo>
                  <a:pt x="22139" y="110105"/>
                </a:lnTo>
                <a:lnTo>
                  <a:pt x="17906" y="114991"/>
                </a:lnTo>
                <a:lnTo>
                  <a:pt x="12371" y="115643"/>
                </a:lnTo>
                <a:lnTo>
                  <a:pt x="5860" y="116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06002" y="3880862"/>
            <a:ext cx="137795" cy="67945"/>
          </a:xfrm>
          <a:custGeom>
            <a:avLst/>
            <a:gdLst/>
            <a:ahLst/>
            <a:cxnLst/>
            <a:rect l="l" t="t" r="r" b="b"/>
            <a:pathLst>
              <a:path w="137795" h="67945">
                <a:moveTo>
                  <a:pt x="107598" y="46501"/>
                </a:moveTo>
                <a:lnTo>
                  <a:pt x="44400" y="46501"/>
                </a:lnTo>
                <a:lnTo>
                  <a:pt x="58669" y="45096"/>
                </a:lnTo>
                <a:lnTo>
                  <a:pt x="72603" y="41370"/>
                </a:lnTo>
                <a:lnTo>
                  <a:pt x="106849" y="17779"/>
                </a:lnTo>
                <a:lnTo>
                  <a:pt x="117858" y="1954"/>
                </a:lnTo>
                <a:lnTo>
                  <a:pt x="123718" y="0"/>
                </a:lnTo>
                <a:lnTo>
                  <a:pt x="128928" y="2280"/>
                </a:lnTo>
                <a:lnTo>
                  <a:pt x="135114" y="4886"/>
                </a:lnTo>
                <a:lnTo>
                  <a:pt x="137718" y="12052"/>
                </a:lnTo>
                <a:lnTo>
                  <a:pt x="134462" y="17265"/>
                </a:lnTo>
                <a:lnTo>
                  <a:pt x="124237" y="31465"/>
                </a:lnTo>
                <a:lnTo>
                  <a:pt x="111753" y="43651"/>
                </a:lnTo>
                <a:lnTo>
                  <a:pt x="107598" y="46501"/>
                </a:lnTo>
                <a:close/>
              </a:path>
              <a:path w="137795" h="67945">
                <a:moveTo>
                  <a:pt x="45336" y="67879"/>
                </a:moveTo>
                <a:lnTo>
                  <a:pt x="27266" y="66693"/>
                </a:lnTo>
                <a:lnTo>
                  <a:pt x="9441" y="62544"/>
                </a:lnTo>
                <a:lnTo>
                  <a:pt x="3255" y="60590"/>
                </a:lnTo>
                <a:lnTo>
                  <a:pt x="0" y="53749"/>
                </a:lnTo>
                <a:lnTo>
                  <a:pt x="2604" y="47885"/>
                </a:lnTo>
                <a:lnTo>
                  <a:pt x="4883" y="42999"/>
                </a:lnTo>
                <a:lnTo>
                  <a:pt x="10418" y="40719"/>
                </a:lnTo>
                <a:lnTo>
                  <a:pt x="15953" y="42348"/>
                </a:lnTo>
                <a:lnTo>
                  <a:pt x="30069" y="45585"/>
                </a:lnTo>
                <a:lnTo>
                  <a:pt x="44400" y="46501"/>
                </a:lnTo>
                <a:lnTo>
                  <a:pt x="107598" y="46501"/>
                </a:lnTo>
                <a:lnTo>
                  <a:pt x="97194" y="53637"/>
                </a:lnTo>
                <a:lnTo>
                  <a:pt x="80742" y="61241"/>
                </a:lnTo>
                <a:lnTo>
                  <a:pt x="63283" y="66072"/>
                </a:lnTo>
                <a:lnTo>
                  <a:pt x="45336" y="678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9249" y="1642064"/>
            <a:ext cx="3952875" cy="5165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7200"/>
              </a:lnSpc>
            </a:pPr>
            <a:r>
              <a:rPr sz="2400" b="1" dirty="0">
                <a:solidFill>
                  <a:srgbClr val="1D2A4F"/>
                </a:solidFill>
                <a:latin typeface="Times New Roman"/>
                <a:cs typeface="Times New Roman"/>
              </a:rPr>
              <a:t>Обязательный ассортимент  обязательный  законтрактованный  </a:t>
            </a:r>
            <a:r>
              <a:rPr sz="2400" b="1" spc="-5" dirty="0">
                <a:solidFill>
                  <a:srgbClr val="1D2A4F"/>
                </a:solidFill>
                <a:latin typeface="Times New Roman"/>
                <a:cs typeface="Times New Roman"/>
              </a:rPr>
              <a:t>ассортимент</a:t>
            </a:r>
            <a:r>
              <a:rPr sz="2400" spc="-5" dirty="0">
                <a:solidFill>
                  <a:srgbClr val="1D2A4F"/>
                </a:solidFill>
                <a:latin typeface="Century Gothic"/>
                <a:cs typeface="Century Gothic"/>
              </a:rPr>
              <a:t>, </a:t>
            </a:r>
            <a:r>
              <a:rPr sz="2400" b="1" dirty="0">
                <a:solidFill>
                  <a:srgbClr val="1D2A4F"/>
                </a:solidFill>
                <a:latin typeface="Times New Roman"/>
                <a:cs typeface="Times New Roman"/>
              </a:rPr>
              <a:t>приоритетные  </a:t>
            </a:r>
            <a:r>
              <a:rPr sz="2400" b="1" spc="-10" dirty="0">
                <a:solidFill>
                  <a:srgbClr val="1D2A4F"/>
                </a:solidFill>
                <a:latin typeface="Times New Roman"/>
                <a:cs typeface="Times New Roman"/>
              </a:rPr>
              <a:t>продажи</a:t>
            </a:r>
            <a:r>
              <a:rPr sz="2400" spc="-10" dirty="0">
                <a:solidFill>
                  <a:srgbClr val="1D2A4F"/>
                </a:solidFill>
                <a:latin typeface="Century Gothic"/>
                <a:cs typeface="Century Gothic"/>
              </a:rPr>
              <a:t>;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12700" marR="278765">
              <a:lnSpc>
                <a:spcPct val="117200"/>
              </a:lnSpc>
            </a:pPr>
            <a:r>
              <a:rPr sz="2400" b="1" dirty="0">
                <a:solidFill>
                  <a:srgbClr val="1E365C"/>
                </a:solidFill>
                <a:latin typeface="Times New Roman"/>
                <a:cs typeface="Times New Roman"/>
              </a:rPr>
              <a:t>Ассортимент категории </a:t>
            </a:r>
            <a:r>
              <a:rPr sz="24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Х  </a:t>
            </a:r>
            <a:r>
              <a:rPr sz="2400" b="1" dirty="0">
                <a:solidFill>
                  <a:srgbClr val="1E365C"/>
                </a:solidFill>
                <a:latin typeface="Times New Roman"/>
                <a:cs typeface="Times New Roman"/>
              </a:rPr>
              <a:t>выводимый ассортимент  для цели выполнения  маркетинговых  соглашений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87999" y="1642064"/>
            <a:ext cx="3681729" cy="2155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7200"/>
              </a:lnSpc>
            </a:pPr>
            <a:r>
              <a:rPr sz="2400" b="1" dirty="0">
                <a:solidFill>
                  <a:srgbClr val="1D2A4F"/>
                </a:solidFill>
                <a:latin typeface="Times New Roman"/>
                <a:cs typeface="Times New Roman"/>
              </a:rPr>
              <a:t>Дополнительный  ассортимент  маркетинговый  </a:t>
            </a:r>
            <a:r>
              <a:rPr sz="2400" b="1" spc="-5" dirty="0">
                <a:solidFill>
                  <a:srgbClr val="1D2A4F"/>
                </a:solidFill>
                <a:latin typeface="Times New Roman"/>
                <a:cs typeface="Times New Roman"/>
              </a:rPr>
              <a:t>ассортимент</a:t>
            </a:r>
            <a:r>
              <a:rPr sz="2400" spc="-5" dirty="0">
                <a:solidFill>
                  <a:srgbClr val="1D2A4F"/>
                </a:solidFill>
                <a:latin typeface="Century Gothic"/>
                <a:cs typeface="Century Gothic"/>
              </a:rPr>
              <a:t>, </a:t>
            </a:r>
            <a:r>
              <a:rPr sz="24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по </a:t>
            </a:r>
            <a:r>
              <a:rPr sz="2400" b="1" dirty="0">
                <a:solidFill>
                  <a:srgbClr val="1D2A4F"/>
                </a:solidFill>
                <a:latin typeface="Times New Roman"/>
                <a:cs typeface="Times New Roman"/>
              </a:rPr>
              <a:t>которому  нет жестких</a:t>
            </a:r>
            <a:r>
              <a:rPr sz="2400" b="1" spc="200" dirty="0">
                <a:solidFill>
                  <a:srgbClr val="1D2A4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1D2A4F"/>
                </a:solidFill>
                <a:latin typeface="Times New Roman"/>
                <a:cs typeface="Times New Roman"/>
              </a:rPr>
              <a:t>планов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78449" y="4644298"/>
            <a:ext cx="4393565" cy="261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6100"/>
              </a:lnSpc>
            </a:pPr>
            <a:r>
              <a:rPr sz="2100" b="1" dirty="0">
                <a:solidFill>
                  <a:srgbClr val="1D2A4F"/>
                </a:solidFill>
                <a:latin typeface="Times New Roman"/>
                <a:cs typeface="Times New Roman"/>
              </a:rPr>
              <a:t>Свободный ассортимент ведется  каждой аптекой </a:t>
            </a:r>
            <a:r>
              <a:rPr sz="2100" b="1" spc="-5" dirty="0">
                <a:solidFill>
                  <a:srgbClr val="1D2A4F"/>
                </a:solidFill>
                <a:latin typeface="Times New Roman"/>
                <a:cs typeface="Times New Roman"/>
              </a:rPr>
              <a:t>самостоятельно</a:t>
            </a:r>
            <a:r>
              <a:rPr sz="2100" spc="-5" dirty="0">
                <a:solidFill>
                  <a:srgbClr val="1D2A4F"/>
                </a:solidFill>
                <a:latin typeface="Century Gothic"/>
                <a:cs typeface="Century Gothic"/>
              </a:rPr>
              <a:t>.  </a:t>
            </a:r>
            <a:r>
              <a:rPr sz="21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Не </a:t>
            </a:r>
            <a:r>
              <a:rPr sz="2100" b="1" dirty="0">
                <a:solidFill>
                  <a:srgbClr val="1D2A4F"/>
                </a:solidFill>
                <a:latin typeface="Times New Roman"/>
                <a:cs typeface="Times New Roman"/>
              </a:rPr>
              <a:t>противоречит основным  правилам формирования </a:t>
            </a:r>
            <a:r>
              <a:rPr sz="2100" b="1" spc="-10" dirty="0">
                <a:solidFill>
                  <a:srgbClr val="1D2A4F"/>
                </a:solidFill>
                <a:latin typeface="Times New Roman"/>
                <a:cs typeface="Times New Roman"/>
              </a:rPr>
              <a:t>матрицы</a:t>
            </a:r>
            <a:r>
              <a:rPr sz="2100" spc="-10" dirty="0">
                <a:solidFill>
                  <a:srgbClr val="1D2A4F"/>
                </a:solidFill>
                <a:latin typeface="Century Gothic"/>
                <a:cs typeface="Century Gothic"/>
              </a:rPr>
              <a:t>,  </a:t>
            </a:r>
            <a:r>
              <a:rPr sz="21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в </a:t>
            </a:r>
            <a:r>
              <a:rPr sz="2100" b="1" spc="-35" dirty="0">
                <a:solidFill>
                  <a:srgbClr val="1D2A4F"/>
                </a:solidFill>
                <a:latin typeface="Times New Roman"/>
                <a:cs typeface="Times New Roman"/>
              </a:rPr>
              <a:t>т</a:t>
            </a:r>
            <a:r>
              <a:rPr sz="2100" spc="-35" dirty="0">
                <a:solidFill>
                  <a:srgbClr val="1D2A4F"/>
                </a:solidFill>
                <a:latin typeface="Century Gothic"/>
                <a:cs typeface="Century Gothic"/>
              </a:rPr>
              <a:t>.</a:t>
            </a:r>
            <a:r>
              <a:rPr sz="2100" b="1" spc="-35" dirty="0">
                <a:solidFill>
                  <a:srgbClr val="1D2A4F"/>
                </a:solidFill>
                <a:latin typeface="Times New Roman"/>
                <a:cs typeface="Times New Roman"/>
              </a:rPr>
              <a:t>ч</a:t>
            </a:r>
            <a:r>
              <a:rPr sz="2100" spc="-35" dirty="0">
                <a:solidFill>
                  <a:srgbClr val="1D2A4F"/>
                </a:solidFill>
                <a:latin typeface="Century Gothic"/>
                <a:cs typeface="Century Gothic"/>
              </a:rPr>
              <a:t>. </a:t>
            </a:r>
            <a:r>
              <a:rPr sz="2100" b="1" dirty="0">
                <a:solidFill>
                  <a:srgbClr val="1D2A4F"/>
                </a:solidFill>
                <a:latin typeface="Times New Roman"/>
                <a:cs typeface="Times New Roman"/>
              </a:rPr>
              <a:t>могут быть высокодоходные  для аптеки </a:t>
            </a:r>
            <a:r>
              <a:rPr sz="2100" b="1" spc="-10" dirty="0">
                <a:solidFill>
                  <a:srgbClr val="1D2A4F"/>
                </a:solidFill>
                <a:latin typeface="Times New Roman"/>
                <a:cs typeface="Times New Roman"/>
              </a:rPr>
              <a:t>товары</a:t>
            </a:r>
            <a:r>
              <a:rPr sz="2100" spc="-10" dirty="0">
                <a:solidFill>
                  <a:srgbClr val="1D2A4F"/>
                </a:solidFill>
                <a:latin typeface="Century Gothic"/>
                <a:cs typeface="Century Gothic"/>
              </a:rPr>
              <a:t>, </a:t>
            </a:r>
            <a:r>
              <a:rPr sz="2100" b="1" dirty="0">
                <a:solidFill>
                  <a:srgbClr val="1D2A4F"/>
                </a:solidFill>
                <a:latin typeface="Times New Roman"/>
                <a:cs typeface="Times New Roman"/>
              </a:rPr>
              <a:t>которые не  попали </a:t>
            </a:r>
            <a:r>
              <a:rPr sz="2100" b="1" spc="5" dirty="0">
                <a:solidFill>
                  <a:srgbClr val="1D2A4F"/>
                </a:solidFill>
                <a:latin typeface="Times New Roman"/>
                <a:cs typeface="Times New Roman"/>
              </a:rPr>
              <a:t>в</a:t>
            </a:r>
            <a:r>
              <a:rPr sz="2100" b="1" spc="150" dirty="0">
                <a:solidFill>
                  <a:srgbClr val="1D2A4F"/>
                </a:solidFill>
                <a:latin typeface="Times New Roman"/>
                <a:cs typeface="Times New Roman"/>
              </a:rPr>
              <a:t> </a:t>
            </a:r>
            <a:r>
              <a:rPr sz="2100" b="1" dirty="0">
                <a:solidFill>
                  <a:srgbClr val="1D2A4F"/>
                </a:solidFill>
                <a:latin typeface="Times New Roman"/>
                <a:cs typeface="Times New Roman"/>
              </a:rPr>
              <a:t>маркетинг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61718" y="1673070"/>
            <a:ext cx="0" cy="1412875"/>
          </a:xfrm>
          <a:custGeom>
            <a:avLst/>
            <a:gdLst/>
            <a:ahLst/>
            <a:cxnLst/>
            <a:rect l="l" t="t" r="r" b="b"/>
            <a:pathLst>
              <a:path h="1412875">
                <a:moveTo>
                  <a:pt x="0" y="0"/>
                </a:moveTo>
                <a:lnTo>
                  <a:pt x="0" y="1412806"/>
                </a:lnTo>
              </a:path>
            </a:pathLst>
          </a:custGeom>
          <a:ln w="10334">
            <a:solidFill>
              <a:srgbClr val="DF5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26546" y="1594980"/>
            <a:ext cx="70485" cy="81915"/>
          </a:xfrm>
          <a:custGeom>
            <a:avLst/>
            <a:gdLst/>
            <a:ahLst/>
            <a:cxnLst/>
            <a:rect l="l" t="t" r="r" b="b"/>
            <a:pathLst>
              <a:path w="70485" h="81914">
                <a:moveTo>
                  <a:pt x="0" y="33521"/>
                </a:moveTo>
                <a:lnTo>
                  <a:pt x="2769" y="20484"/>
                </a:lnTo>
                <a:lnTo>
                  <a:pt x="10317" y="9827"/>
                </a:lnTo>
                <a:lnTo>
                  <a:pt x="21499" y="2637"/>
                </a:lnTo>
                <a:lnTo>
                  <a:pt x="35174" y="0"/>
                </a:lnTo>
                <a:lnTo>
                  <a:pt x="48851" y="2638"/>
                </a:lnTo>
                <a:lnTo>
                  <a:pt x="60031" y="9829"/>
                </a:lnTo>
                <a:lnTo>
                  <a:pt x="67576" y="20485"/>
                </a:lnTo>
                <a:lnTo>
                  <a:pt x="70344" y="33521"/>
                </a:lnTo>
                <a:lnTo>
                  <a:pt x="68039" y="45439"/>
                </a:lnTo>
                <a:lnTo>
                  <a:pt x="61697" y="55466"/>
                </a:lnTo>
                <a:lnTo>
                  <a:pt x="60293" y="56546"/>
                </a:lnTo>
                <a:lnTo>
                  <a:pt x="60293" y="33521"/>
                </a:lnTo>
                <a:lnTo>
                  <a:pt x="58316" y="24207"/>
                </a:lnTo>
                <a:lnTo>
                  <a:pt x="52927" y="16594"/>
                </a:lnTo>
                <a:lnTo>
                  <a:pt x="44939" y="11457"/>
                </a:lnTo>
                <a:lnTo>
                  <a:pt x="35166" y="9573"/>
                </a:lnTo>
                <a:lnTo>
                  <a:pt x="25398" y="11457"/>
                </a:lnTo>
                <a:lnTo>
                  <a:pt x="17412" y="16595"/>
                </a:lnTo>
                <a:lnTo>
                  <a:pt x="12024" y="24208"/>
                </a:lnTo>
                <a:lnTo>
                  <a:pt x="10047" y="33521"/>
                </a:lnTo>
                <a:lnTo>
                  <a:pt x="10047" y="56542"/>
                </a:lnTo>
                <a:lnTo>
                  <a:pt x="8648" y="55466"/>
                </a:lnTo>
                <a:lnTo>
                  <a:pt x="2305" y="45439"/>
                </a:lnTo>
                <a:lnTo>
                  <a:pt x="0" y="33521"/>
                </a:lnTo>
                <a:close/>
              </a:path>
              <a:path w="70485" h="81914">
                <a:moveTo>
                  <a:pt x="10047" y="56542"/>
                </a:moveTo>
                <a:lnTo>
                  <a:pt x="10047" y="33521"/>
                </a:lnTo>
                <a:lnTo>
                  <a:pt x="12025" y="42822"/>
                </a:lnTo>
                <a:lnTo>
                  <a:pt x="17414" y="50426"/>
                </a:lnTo>
                <a:lnTo>
                  <a:pt x="25399" y="55557"/>
                </a:lnTo>
                <a:lnTo>
                  <a:pt x="35174" y="57440"/>
                </a:lnTo>
                <a:lnTo>
                  <a:pt x="44941" y="55557"/>
                </a:lnTo>
                <a:lnTo>
                  <a:pt x="52928" y="50424"/>
                </a:lnTo>
                <a:lnTo>
                  <a:pt x="58316" y="42819"/>
                </a:lnTo>
                <a:lnTo>
                  <a:pt x="60293" y="33521"/>
                </a:lnTo>
                <a:lnTo>
                  <a:pt x="60293" y="56546"/>
                </a:lnTo>
                <a:lnTo>
                  <a:pt x="52177" y="62792"/>
                </a:lnTo>
                <a:lnTo>
                  <a:pt x="40339" y="66609"/>
                </a:lnTo>
                <a:lnTo>
                  <a:pt x="40339" y="81650"/>
                </a:lnTo>
                <a:lnTo>
                  <a:pt x="30008" y="81650"/>
                </a:lnTo>
                <a:lnTo>
                  <a:pt x="30008" y="66609"/>
                </a:lnTo>
                <a:lnTo>
                  <a:pt x="18170" y="62792"/>
                </a:lnTo>
                <a:lnTo>
                  <a:pt x="10047" y="56542"/>
                </a:lnTo>
                <a:close/>
              </a:path>
            </a:pathLst>
          </a:custGeom>
          <a:solidFill>
            <a:srgbClr val="DF5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26542" y="3082328"/>
            <a:ext cx="70485" cy="85725"/>
          </a:xfrm>
          <a:custGeom>
            <a:avLst/>
            <a:gdLst/>
            <a:ahLst/>
            <a:cxnLst/>
            <a:rect l="l" t="t" r="r" b="b"/>
            <a:pathLst>
              <a:path w="70485" h="85725">
                <a:moveTo>
                  <a:pt x="0" y="51676"/>
                </a:moveTo>
                <a:lnTo>
                  <a:pt x="2305" y="39751"/>
                </a:lnTo>
                <a:lnTo>
                  <a:pt x="8648" y="29718"/>
                </a:lnTo>
                <a:lnTo>
                  <a:pt x="18170" y="22385"/>
                </a:lnTo>
                <a:lnTo>
                  <a:pt x="30008" y="18563"/>
                </a:lnTo>
                <a:lnTo>
                  <a:pt x="30008" y="0"/>
                </a:lnTo>
                <a:lnTo>
                  <a:pt x="40343" y="0"/>
                </a:lnTo>
                <a:lnTo>
                  <a:pt x="40347" y="18564"/>
                </a:lnTo>
                <a:lnTo>
                  <a:pt x="52181" y="22379"/>
                </a:lnTo>
                <a:lnTo>
                  <a:pt x="61700" y="29710"/>
                </a:lnTo>
                <a:lnTo>
                  <a:pt x="68043" y="39745"/>
                </a:lnTo>
                <a:lnTo>
                  <a:pt x="70348" y="51676"/>
                </a:lnTo>
                <a:lnTo>
                  <a:pt x="67579" y="64711"/>
                </a:lnTo>
                <a:lnTo>
                  <a:pt x="60307" y="74985"/>
                </a:lnTo>
                <a:lnTo>
                  <a:pt x="60307" y="51676"/>
                </a:lnTo>
                <a:lnTo>
                  <a:pt x="58790" y="43476"/>
                </a:lnTo>
                <a:lnTo>
                  <a:pt x="54597" y="36494"/>
                </a:lnTo>
                <a:lnTo>
                  <a:pt x="48269" y="31244"/>
                </a:lnTo>
                <a:lnTo>
                  <a:pt x="40347" y="28239"/>
                </a:lnTo>
                <a:lnTo>
                  <a:pt x="30008" y="28242"/>
                </a:lnTo>
                <a:lnTo>
                  <a:pt x="22092" y="31244"/>
                </a:lnTo>
                <a:lnTo>
                  <a:pt x="15763" y="36494"/>
                </a:lnTo>
                <a:lnTo>
                  <a:pt x="11569" y="43476"/>
                </a:lnTo>
                <a:lnTo>
                  <a:pt x="10051" y="51676"/>
                </a:lnTo>
                <a:lnTo>
                  <a:pt x="10051" y="75001"/>
                </a:lnTo>
                <a:lnTo>
                  <a:pt x="2768" y="64711"/>
                </a:lnTo>
                <a:lnTo>
                  <a:pt x="0" y="51676"/>
                </a:lnTo>
                <a:close/>
              </a:path>
              <a:path w="70485" h="85725">
                <a:moveTo>
                  <a:pt x="10051" y="75001"/>
                </a:moveTo>
                <a:lnTo>
                  <a:pt x="10051" y="51676"/>
                </a:lnTo>
                <a:lnTo>
                  <a:pt x="12029" y="60988"/>
                </a:lnTo>
                <a:lnTo>
                  <a:pt x="17420" y="68601"/>
                </a:lnTo>
                <a:lnTo>
                  <a:pt x="25409" y="73737"/>
                </a:lnTo>
                <a:lnTo>
                  <a:pt x="35181" y="75621"/>
                </a:lnTo>
                <a:lnTo>
                  <a:pt x="44954" y="73737"/>
                </a:lnTo>
                <a:lnTo>
                  <a:pt x="52941" y="68601"/>
                </a:lnTo>
                <a:lnTo>
                  <a:pt x="58330" y="60988"/>
                </a:lnTo>
                <a:lnTo>
                  <a:pt x="60307" y="51676"/>
                </a:lnTo>
                <a:lnTo>
                  <a:pt x="60307" y="74985"/>
                </a:lnTo>
                <a:lnTo>
                  <a:pt x="60035" y="75371"/>
                </a:lnTo>
                <a:lnTo>
                  <a:pt x="48853" y="82565"/>
                </a:lnTo>
                <a:lnTo>
                  <a:pt x="35174" y="85205"/>
                </a:lnTo>
                <a:lnTo>
                  <a:pt x="21494" y="82565"/>
                </a:lnTo>
                <a:lnTo>
                  <a:pt x="10312" y="75371"/>
                </a:lnTo>
                <a:lnTo>
                  <a:pt x="10051" y="75001"/>
                </a:lnTo>
                <a:close/>
              </a:path>
            </a:pathLst>
          </a:custGeom>
          <a:solidFill>
            <a:srgbClr val="DF5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1172" y="4202332"/>
            <a:ext cx="2919095" cy="0"/>
          </a:xfrm>
          <a:custGeom>
            <a:avLst/>
            <a:gdLst/>
            <a:ahLst/>
            <a:cxnLst/>
            <a:rect l="l" t="t" r="r" b="b"/>
            <a:pathLst>
              <a:path w="2919095">
                <a:moveTo>
                  <a:pt x="0" y="0"/>
                </a:moveTo>
                <a:lnTo>
                  <a:pt x="2918504" y="0"/>
                </a:lnTo>
              </a:path>
            </a:pathLst>
          </a:custGeom>
          <a:ln w="23253">
            <a:solidFill>
              <a:srgbClr val="DF5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0496" y="4123194"/>
            <a:ext cx="189230" cy="158750"/>
          </a:xfrm>
          <a:custGeom>
            <a:avLst/>
            <a:gdLst/>
            <a:ahLst/>
            <a:cxnLst/>
            <a:rect l="l" t="t" r="r" b="b"/>
            <a:pathLst>
              <a:path w="189229" h="158750">
                <a:moveTo>
                  <a:pt x="77553" y="158275"/>
                </a:moveTo>
                <a:lnTo>
                  <a:pt x="47390" y="152043"/>
                </a:lnTo>
                <a:lnTo>
                  <a:pt x="22736" y="135061"/>
                </a:lnTo>
                <a:lnTo>
                  <a:pt x="6102" y="109901"/>
                </a:lnTo>
                <a:lnTo>
                  <a:pt x="0" y="79133"/>
                </a:lnTo>
                <a:lnTo>
                  <a:pt x="6103" y="48359"/>
                </a:lnTo>
                <a:lnTo>
                  <a:pt x="22739" y="23202"/>
                </a:lnTo>
                <a:lnTo>
                  <a:pt x="47394" y="6228"/>
                </a:lnTo>
                <a:lnTo>
                  <a:pt x="77553" y="0"/>
                </a:lnTo>
                <a:lnTo>
                  <a:pt x="105126" y="5186"/>
                </a:lnTo>
                <a:lnTo>
                  <a:pt x="128321" y="19456"/>
                </a:lnTo>
                <a:lnTo>
                  <a:pt x="130821" y="22615"/>
                </a:lnTo>
                <a:lnTo>
                  <a:pt x="77553" y="22615"/>
                </a:lnTo>
                <a:lnTo>
                  <a:pt x="56005" y="27063"/>
                </a:lnTo>
                <a:lnTo>
                  <a:pt x="38391" y="39189"/>
                </a:lnTo>
                <a:lnTo>
                  <a:pt x="26507" y="57161"/>
                </a:lnTo>
                <a:lnTo>
                  <a:pt x="22147" y="79150"/>
                </a:lnTo>
                <a:lnTo>
                  <a:pt x="26508" y="101129"/>
                </a:lnTo>
                <a:lnTo>
                  <a:pt x="38393" y="119096"/>
                </a:lnTo>
                <a:lnTo>
                  <a:pt x="56006" y="131219"/>
                </a:lnTo>
                <a:lnTo>
                  <a:pt x="77553" y="135668"/>
                </a:lnTo>
                <a:lnTo>
                  <a:pt x="130811" y="135668"/>
                </a:lnTo>
                <a:lnTo>
                  <a:pt x="128321" y="138814"/>
                </a:lnTo>
                <a:lnTo>
                  <a:pt x="105126" y="153087"/>
                </a:lnTo>
                <a:lnTo>
                  <a:pt x="77553" y="158275"/>
                </a:lnTo>
                <a:close/>
              </a:path>
              <a:path w="189229" h="158750">
                <a:moveTo>
                  <a:pt x="130811" y="135668"/>
                </a:moveTo>
                <a:lnTo>
                  <a:pt x="77553" y="135668"/>
                </a:lnTo>
                <a:lnTo>
                  <a:pt x="99071" y="131218"/>
                </a:lnTo>
                <a:lnTo>
                  <a:pt x="116662" y="119093"/>
                </a:lnTo>
                <a:lnTo>
                  <a:pt x="128533" y="101125"/>
                </a:lnTo>
                <a:lnTo>
                  <a:pt x="132890" y="79133"/>
                </a:lnTo>
                <a:lnTo>
                  <a:pt x="128533" y="57157"/>
                </a:lnTo>
                <a:lnTo>
                  <a:pt x="116657" y="39185"/>
                </a:lnTo>
                <a:lnTo>
                  <a:pt x="99063" y="27062"/>
                </a:lnTo>
                <a:lnTo>
                  <a:pt x="77553" y="22615"/>
                </a:lnTo>
                <a:lnTo>
                  <a:pt x="130821" y="22615"/>
                </a:lnTo>
                <a:lnTo>
                  <a:pt x="145270" y="40875"/>
                </a:lnTo>
                <a:lnTo>
                  <a:pt x="154103" y="67510"/>
                </a:lnTo>
                <a:lnTo>
                  <a:pt x="188899" y="67510"/>
                </a:lnTo>
                <a:lnTo>
                  <a:pt x="188899" y="90755"/>
                </a:lnTo>
                <a:lnTo>
                  <a:pt x="154103" y="90755"/>
                </a:lnTo>
                <a:lnTo>
                  <a:pt x="145270" y="117392"/>
                </a:lnTo>
                <a:lnTo>
                  <a:pt x="130811" y="135668"/>
                </a:lnTo>
                <a:close/>
              </a:path>
            </a:pathLst>
          </a:custGeom>
          <a:solidFill>
            <a:srgbClr val="DF5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61452" y="4123194"/>
            <a:ext cx="197485" cy="158750"/>
          </a:xfrm>
          <a:custGeom>
            <a:avLst/>
            <a:gdLst/>
            <a:ahLst/>
            <a:cxnLst/>
            <a:rect l="l" t="t" r="r" b="b"/>
            <a:pathLst>
              <a:path w="197485" h="158750">
                <a:moveTo>
                  <a:pt x="119553" y="158283"/>
                </a:moveTo>
                <a:lnTo>
                  <a:pt x="91966" y="153095"/>
                </a:lnTo>
                <a:lnTo>
                  <a:pt x="68753" y="138823"/>
                </a:lnTo>
                <a:lnTo>
                  <a:pt x="51789" y="117400"/>
                </a:lnTo>
                <a:lnTo>
                  <a:pt x="42946" y="90764"/>
                </a:lnTo>
                <a:lnTo>
                  <a:pt x="0" y="90764"/>
                </a:lnTo>
                <a:lnTo>
                  <a:pt x="0" y="67510"/>
                </a:lnTo>
                <a:lnTo>
                  <a:pt x="42949" y="67502"/>
                </a:lnTo>
                <a:lnTo>
                  <a:pt x="51775" y="40875"/>
                </a:lnTo>
                <a:lnTo>
                  <a:pt x="68735" y="19456"/>
                </a:lnTo>
                <a:lnTo>
                  <a:pt x="91952" y="5186"/>
                </a:lnTo>
                <a:lnTo>
                  <a:pt x="119553" y="0"/>
                </a:lnTo>
                <a:lnTo>
                  <a:pt x="149712" y="6228"/>
                </a:lnTo>
                <a:lnTo>
                  <a:pt x="173481" y="22590"/>
                </a:lnTo>
                <a:lnTo>
                  <a:pt x="119553" y="22590"/>
                </a:lnTo>
                <a:lnTo>
                  <a:pt x="100582" y="26005"/>
                </a:lnTo>
                <a:lnTo>
                  <a:pt x="84430" y="35439"/>
                </a:lnTo>
                <a:lnTo>
                  <a:pt x="72284" y="49676"/>
                </a:lnTo>
                <a:lnTo>
                  <a:pt x="65332" y="67502"/>
                </a:lnTo>
                <a:lnTo>
                  <a:pt x="65338" y="90764"/>
                </a:lnTo>
                <a:lnTo>
                  <a:pt x="72284" y="108574"/>
                </a:lnTo>
                <a:lnTo>
                  <a:pt x="84430" y="122815"/>
                </a:lnTo>
                <a:lnTo>
                  <a:pt x="100582" y="132251"/>
                </a:lnTo>
                <a:lnTo>
                  <a:pt x="119553" y="135668"/>
                </a:lnTo>
                <a:lnTo>
                  <a:pt x="173517" y="135668"/>
                </a:lnTo>
                <a:lnTo>
                  <a:pt x="149712" y="152055"/>
                </a:lnTo>
                <a:lnTo>
                  <a:pt x="119553" y="158283"/>
                </a:lnTo>
                <a:close/>
              </a:path>
              <a:path w="197485" h="158750">
                <a:moveTo>
                  <a:pt x="173517" y="135668"/>
                </a:moveTo>
                <a:lnTo>
                  <a:pt x="119553" y="135668"/>
                </a:lnTo>
                <a:lnTo>
                  <a:pt x="141099" y="131217"/>
                </a:lnTo>
                <a:lnTo>
                  <a:pt x="158709" y="119087"/>
                </a:lnTo>
                <a:lnTo>
                  <a:pt x="170592" y="101111"/>
                </a:lnTo>
                <a:lnTo>
                  <a:pt x="174951" y="79125"/>
                </a:lnTo>
                <a:lnTo>
                  <a:pt x="170592" y="57135"/>
                </a:lnTo>
                <a:lnTo>
                  <a:pt x="158709" y="39163"/>
                </a:lnTo>
                <a:lnTo>
                  <a:pt x="141099" y="27038"/>
                </a:lnTo>
                <a:lnTo>
                  <a:pt x="119553" y="22590"/>
                </a:lnTo>
                <a:lnTo>
                  <a:pt x="173481" y="22590"/>
                </a:lnTo>
                <a:lnTo>
                  <a:pt x="174372" y="23204"/>
                </a:lnTo>
                <a:lnTo>
                  <a:pt x="191016" y="48363"/>
                </a:lnTo>
                <a:lnTo>
                  <a:pt x="197123" y="79141"/>
                </a:lnTo>
                <a:lnTo>
                  <a:pt x="191016" y="109920"/>
                </a:lnTo>
                <a:lnTo>
                  <a:pt x="174372" y="135079"/>
                </a:lnTo>
                <a:lnTo>
                  <a:pt x="173517" y="135668"/>
                </a:lnTo>
                <a:close/>
              </a:path>
            </a:pathLst>
          </a:custGeom>
          <a:solidFill>
            <a:srgbClr val="DF5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20796" y="4197868"/>
            <a:ext cx="3750945" cy="0"/>
          </a:xfrm>
          <a:custGeom>
            <a:avLst/>
            <a:gdLst/>
            <a:ahLst/>
            <a:cxnLst/>
            <a:rect l="l" t="t" r="r" b="b"/>
            <a:pathLst>
              <a:path w="3750945">
                <a:moveTo>
                  <a:pt x="0" y="0"/>
                </a:moveTo>
                <a:lnTo>
                  <a:pt x="3750516" y="0"/>
                </a:lnTo>
              </a:path>
            </a:pathLst>
          </a:custGeom>
          <a:ln w="27128">
            <a:solidFill>
              <a:srgbClr val="DF5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05716" y="4105541"/>
            <a:ext cx="225425" cy="184785"/>
          </a:xfrm>
          <a:custGeom>
            <a:avLst/>
            <a:gdLst/>
            <a:ahLst/>
            <a:cxnLst/>
            <a:rect l="l" t="t" r="r" b="b"/>
            <a:pathLst>
              <a:path w="225425" h="184785">
                <a:moveTo>
                  <a:pt x="92322" y="184654"/>
                </a:moveTo>
                <a:lnTo>
                  <a:pt x="56415" y="177383"/>
                </a:lnTo>
                <a:lnTo>
                  <a:pt x="27066" y="157571"/>
                </a:lnTo>
                <a:lnTo>
                  <a:pt x="7264" y="128218"/>
                </a:lnTo>
                <a:lnTo>
                  <a:pt x="0" y="92322"/>
                </a:lnTo>
                <a:lnTo>
                  <a:pt x="7266" y="56419"/>
                </a:lnTo>
                <a:lnTo>
                  <a:pt x="27070" y="27070"/>
                </a:lnTo>
                <a:lnTo>
                  <a:pt x="56419" y="7266"/>
                </a:lnTo>
                <a:lnTo>
                  <a:pt x="92322" y="0"/>
                </a:lnTo>
                <a:lnTo>
                  <a:pt x="125145" y="6050"/>
                </a:lnTo>
                <a:lnTo>
                  <a:pt x="152758" y="22698"/>
                </a:lnTo>
                <a:lnTo>
                  <a:pt x="155734" y="26384"/>
                </a:lnTo>
                <a:lnTo>
                  <a:pt x="92322" y="26384"/>
                </a:lnTo>
                <a:lnTo>
                  <a:pt x="66670" y="31574"/>
                </a:lnTo>
                <a:lnTo>
                  <a:pt x="45702" y="45720"/>
                </a:lnTo>
                <a:lnTo>
                  <a:pt x="31555" y="66687"/>
                </a:lnTo>
                <a:lnTo>
                  <a:pt x="26365" y="92341"/>
                </a:lnTo>
                <a:lnTo>
                  <a:pt x="31556" y="117984"/>
                </a:lnTo>
                <a:lnTo>
                  <a:pt x="45704" y="138945"/>
                </a:lnTo>
                <a:lnTo>
                  <a:pt x="66672" y="153089"/>
                </a:lnTo>
                <a:lnTo>
                  <a:pt x="92322" y="158279"/>
                </a:lnTo>
                <a:lnTo>
                  <a:pt x="155722" y="158279"/>
                </a:lnTo>
                <a:lnTo>
                  <a:pt x="152758" y="161950"/>
                </a:lnTo>
                <a:lnTo>
                  <a:pt x="125145" y="178601"/>
                </a:lnTo>
                <a:lnTo>
                  <a:pt x="92322" y="184654"/>
                </a:lnTo>
                <a:close/>
              </a:path>
              <a:path w="225425" h="184785">
                <a:moveTo>
                  <a:pt x="155722" y="158279"/>
                </a:moveTo>
                <a:lnTo>
                  <a:pt x="92322" y="158279"/>
                </a:lnTo>
                <a:lnTo>
                  <a:pt x="117937" y="153088"/>
                </a:lnTo>
                <a:lnTo>
                  <a:pt x="138878" y="138942"/>
                </a:lnTo>
                <a:lnTo>
                  <a:pt x="153010" y="117980"/>
                </a:lnTo>
                <a:lnTo>
                  <a:pt x="158196" y="92322"/>
                </a:lnTo>
                <a:lnTo>
                  <a:pt x="153010" y="66683"/>
                </a:lnTo>
                <a:lnTo>
                  <a:pt x="138873" y="45716"/>
                </a:lnTo>
                <a:lnTo>
                  <a:pt x="117928" y="31573"/>
                </a:lnTo>
                <a:lnTo>
                  <a:pt x="92322" y="26384"/>
                </a:lnTo>
                <a:lnTo>
                  <a:pt x="155734" y="26384"/>
                </a:lnTo>
                <a:lnTo>
                  <a:pt x="172935" y="47688"/>
                </a:lnTo>
                <a:lnTo>
                  <a:pt x="183449" y="78762"/>
                </a:lnTo>
                <a:lnTo>
                  <a:pt x="224872" y="78762"/>
                </a:lnTo>
                <a:lnTo>
                  <a:pt x="224872" y="105881"/>
                </a:lnTo>
                <a:lnTo>
                  <a:pt x="183449" y="105881"/>
                </a:lnTo>
                <a:lnTo>
                  <a:pt x="172935" y="136957"/>
                </a:lnTo>
                <a:lnTo>
                  <a:pt x="155722" y="158279"/>
                </a:lnTo>
                <a:close/>
              </a:path>
            </a:pathLst>
          </a:custGeom>
          <a:solidFill>
            <a:srgbClr val="DF5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61523" y="4105541"/>
            <a:ext cx="234950" cy="184785"/>
          </a:xfrm>
          <a:custGeom>
            <a:avLst/>
            <a:gdLst/>
            <a:ahLst/>
            <a:cxnLst/>
            <a:rect l="l" t="t" r="r" b="b"/>
            <a:pathLst>
              <a:path w="234950" h="184785">
                <a:moveTo>
                  <a:pt x="142321" y="184663"/>
                </a:moveTo>
                <a:lnTo>
                  <a:pt x="109479" y="178611"/>
                </a:lnTo>
                <a:lnTo>
                  <a:pt x="81846" y="161960"/>
                </a:lnTo>
                <a:lnTo>
                  <a:pt x="61651" y="136967"/>
                </a:lnTo>
                <a:lnTo>
                  <a:pt x="51124" y="105891"/>
                </a:lnTo>
                <a:lnTo>
                  <a:pt x="0" y="105891"/>
                </a:lnTo>
                <a:lnTo>
                  <a:pt x="0" y="78762"/>
                </a:lnTo>
                <a:lnTo>
                  <a:pt x="51128" y="78752"/>
                </a:lnTo>
                <a:lnTo>
                  <a:pt x="61634" y="47688"/>
                </a:lnTo>
                <a:lnTo>
                  <a:pt x="81824" y="22698"/>
                </a:lnTo>
                <a:lnTo>
                  <a:pt x="109463" y="6050"/>
                </a:lnTo>
                <a:lnTo>
                  <a:pt x="142321" y="0"/>
                </a:lnTo>
                <a:lnTo>
                  <a:pt x="178222" y="7266"/>
                </a:lnTo>
                <a:lnTo>
                  <a:pt x="206518" y="26355"/>
                </a:lnTo>
                <a:lnTo>
                  <a:pt x="142321" y="26355"/>
                </a:lnTo>
                <a:lnTo>
                  <a:pt x="119737" y="30339"/>
                </a:lnTo>
                <a:lnTo>
                  <a:pt x="100509" y="41345"/>
                </a:lnTo>
                <a:lnTo>
                  <a:pt x="86050" y="57956"/>
                </a:lnTo>
                <a:lnTo>
                  <a:pt x="77773" y="78752"/>
                </a:lnTo>
                <a:lnTo>
                  <a:pt x="77781" y="105891"/>
                </a:lnTo>
                <a:lnTo>
                  <a:pt x="86050" y="126670"/>
                </a:lnTo>
                <a:lnTo>
                  <a:pt x="100509" y="143284"/>
                </a:lnTo>
                <a:lnTo>
                  <a:pt x="119737" y="154293"/>
                </a:lnTo>
                <a:lnTo>
                  <a:pt x="142321" y="158279"/>
                </a:lnTo>
                <a:lnTo>
                  <a:pt x="206561" y="158279"/>
                </a:lnTo>
                <a:lnTo>
                  <a:pt x="178222" y="177397"/>
                </a:lnTo>
                <a:lnTo>
                  <a:pt x="142321" y="184663"/>
                </a:lnTo>
                <a:close/>
              </a:path>
              <a:path w="234950" h="184785">
                <a:moveTo>
                  <a:pt x="206561" y="158279"/>
                </a:moveTo>
                <a:lnTo>
                  <a:pt x="142321" y="158279"/>
                </a:lnTo>
                <a:lnTo>
                  <a:pt x="167969" y="153086"/>
                </a:lnTo>
                <a:lnTo>
                  <a:pt x="188933" y="138934"/>
                </a:lnTo>
                <a:lnTo>
                  <a:pt x="203078" y="117963"/>
                </a:lnTo>
                <a:lnTo>
                  <a:pt x="208268" y="92312"/>
                </a:lnTo>
                <a:lnTo>
                  <a:pt x="203078" y="66658"/>
                </a:lnTo>
                <a:lnTo>
                  <a:pt x="188933" y="45691"/>
                </a:lnTo>
                <a:lnTo>
                  <a:pt x="167969" y="31545"/>
                </a:lnTo>
                <a:lnTo>
                  <a:pt x="142321" y="26355"/>
                </a:lnTo>
                <a:lnTo>
                  <a:pt x="206518" y="26355"/>
                </a:lnTo>
                <a:lnTo>
                  <a:pt x="207579" y="27071"/>
                </a:lnTo>
                <a:lnTo>
                  <a:pt x="227392" y="56423"/>
                </a:lnTo>
                <a:lnTo>
                  <a:pt x="234662" y="92331"/>
                </a:lnTo>
                <a:lnTo>
                  <a:pt x="227392" y="128240"/>
                </a:lnTo>
                <a:lnTo>
                  <a:pt x="207579" y="157592"/>
                </a:lnTo>
                <a:lnTo>
                  <a:pt x="206561" y="158279"/>
                </a:lnTo>
                <a:close/>
              </a:path>
            </a:pathLst>
          </a:custGeom>
          <a:solidFill>
            <a:srgbClr val="DF5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69943" y="5335618"/>
            <a:ext cx="0" cy="1558925"/>
          </a:xfrm>
          <a:custGeom>
            <a:avLst/>
            <a:gdLst/>
            <a:ahLst/>
            <a:cxnLst/>
            <a:rect l="l" t="t" r="r" b="b"/>
            <a:pathLst>
              <a:path h="1558925">
                <a:moveTo>
                  <a:pt x="0" y="0"/>
                </a:moveTo>
                <a:lnTo>
                  <a:pt x="0" y="1558616"/>
                </a:lnTo>
              </a:path>
            </a:pathLst>
          </a:custGeom>
          <a:ln w="27128">
            <a:solidFill>
              <a:srgbClr val="DF5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77616" y="5120690"/>
            <a:ext cx="184785" cy="224790"/>
          </a:xfrm>
          <a:custGeom>
            <a:avLst/>
            <a:gdLst/>
            <a:ahLst/>
            <a:cxnLst/>
            <a:rect l="l" t="t" r="r" b="b"/>
            <a:pathLst>
              <a:path w="184785" h="224789">
                <a:moveTo>
                  <a:pt x="0" y="92253"/>
                </a:moveTo>
                <a:lnTo>
                  <a:pt x="7270" y="56373"/>
                </a:lnTo>
                <a:lnTo>
                  <a:pt x="27082" y="27046"/>
                </a:lnTo>
                <a:lnTo>
                  <a:pt x="56435" y="7259"/>
                </a:lnTo>
                <a:lnTo>
                  <a:pt x="92331" y="0"/>
                </a:lnTo>
                <a:lnTo>
                  <a:pt x="128234" y="7260"/>
                </a:lnTo>
                <a:lnTo>
                  <a:pt x="157584" y="27049"/>
                </a:lnTo>
                <a:lnTo>
                  <a:pt x="177387" y="56377"/>
                </a:lnTo>
                <a:lnTo>
                  <a:pt x="184654" y="92253"/>
                </a:lnTo>
                <a:lnTo>
                  <a:pt x="178603" y="125052"/>
                </a:lnTo>
                <a:lnTo>
                  <a:pt x="161955" y="152645"/>
                </a:lnTo>
                <a:lnTo>
                  <a:pt x="158269" y="155619"/>
                </a:lnTo>
                <a:lnTo>
                  <a:pt x="158269" y="92253"/>
                </a:lnTo>
                <a:lnTo>
                  <a:pt x="153079" y="66620"/>
                </a:lnTo>
                <a:lnTo>
                  <a:pt x="138933" y="45668"/>
                </a:lnTo>
                <a:lnTo>
                  <a:pt x="117966" y="31532"/>
                </a:lnTo>
                <a:lnTo>
                  <a:pt x="92312" y="26345"/>
                </a:lnTo>
                <a:lnTo>
                  <a:pt x="66669" y="31532"/>
                </a:lnTo>
                <a:lnTo>
                  <a:pt x="45708" y="45670"/>
                </a:lnTo>
                <a:lnTo>
                  <a:pt x="31564" y="66622"/>
                </a:lnTo>
                <a:lnTo>
                  <a:pt x="26374" y="92253"/>
                </a:lnTo>
                <a:lnTo>
                  <a:pt x="26374" y="155606"/>
                </a:lnTo>
                <a:lnTo>
                  <a:pt x="22703" y="152645"/>
                </a:lnTo>
                <a:lnTo>
                  <a:pt x="6052" y="125052"/>
                </a:lnTo>
                <a:lnTo>
                  <a:pt x="0" y="92253"/>
                </a:lnTo>
                <a:close/>
              </a:path>
              <a:path w="184785" h="224789">
                <a:moveTo>
                  <a:pt x="26374" y="155606"/>
                </a:moveTo>
                <a:lnTo>
                  <a:pt x="26374" y="92253"/>
                </a:lnTo>
                <a:lnTo>
                  <a:pt x="31565" y="117849"/>
                </a:lnTo>
                <a:lnTo>
                  <a:pt x="45711" y="138775"/>
                </a:lnTo>
                <a:lnTo>
                  <a:pt x="66674" y="152897"/>
                </a:lnTo>
                <a:lnTo>
                  <a:pt x="92331" y="158079"/>
                </a:lnTo>
                <a:lnTo>
                  <a:pt x="117970" y="152897"/>
                </a:lnTo>
                <a:lnTo>
                  <a:pt x="138937" y="138769"/>
                </a:lnTo>
                <a:lnTo>
                  <a:pt x="153081" y="117840"/>
                </a:lnTo>
                <a:lnTo>
                  <a:pt x="158269" y="92253"/>
                </a:lnTo>
                <a:lnTo>
                  <a:pt x="158269" y="155619"/>
                </a:lnTo>
                <a:lnTo>
                  <a:pt x="136966" y="172806"/>
                </a:lnTo>
                <a:lnTo>
                  <a:pt x="105891" y="183313"/>
                </a:lnTo>
                <a:lnTo>
                  <a:pt x="105891" y="224705"/>
                </a:lnTo>
                <a:lnTo>
                  <a:pt x="78772" y="224705"/>
                </a:lnTo>
                <a:lnTo>
                  <a:pt x="78772" y="183313"/>
                </a:lnTo>
                <a:lnTo>
                  <a:pt x="47696" y="172806"/>
                </a:lnTo>
                <a:lnTo>
                  <a:pt x="26374" y="155606"/>
                </a:lnTo>
                <a:close/>
              </a:path>
            </a:pathLst>
          </a:custGeom>
          <a:solidFill>
            <a:srgbClr val="DF5A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77606" y="6884445"/>
            <a:ext cx="184785" cy="234950"/>
          </a:xfrm>
          <a:custGeom>
            <a:avLst/>
            <a:gdLst/>
            <a:ahLst/>
            <a:cxnLst/>
            <a:rect l="l" t="t" r="r" b="b"/>
            <a:pathLst>
              <a:path w="184785" h="234950">
                <a:moveTo>
                  <a:pt x="0" y="142215"/>
                </a:moveTo>
                <a:lnTo>
                  <a:pt x="6052" y="109398"/>
                </a:lnTo>
                <a:lnTo>
                  <a:pt x="22703" y="81785"/>
                </a:lnTo>
                <a:lnTo>
                  <a:pt x="47696" y="61605"/>
                </a:lnTo>
                <a:lnTo>
                  <a:pt x="78772" y="51086"/>
                </a:lnTo>
                <a:lnTo>
                  <a:pt x="78772" y="0"/>
                </a:lnTo>
                <a:lnTo>
                  <a:pt x="105901" y="0"/>
                </a:lnTo>
                <a:lnTo>
                  <a:pt x="105911" y="51090"/>
                </a:lnTo>
                <a:lnTo>
                  <a:pt x="136975" y="61589"/>
                </a:lnTo>
                <a:lnTo>
                  <a:pt x="161965" y="81763"/>
                </a:lnTo>
                <a:lnTo>
                  <a:pt x="178613" y="109382"/>
                </a:lnTo>
                <a:lnTo>
                  <a:pt x="184663" y="142215"/>
                </a:lnTo>
                <a:lnTo>
                  <a:pt x="177397" y="178090"/>
                </a:lnTo>
                <a:lnTo>
                  <a:pt x="158308" y="206364"/>
                </a:lnTo>
                <a:lnTo>
                  <a:pt x="158308" y="142215"/>
                </a:lnTo>
                <a:lnTo>
                  <a:pt x="154324" y="119648"/>
                </a:lnTo>
                <a:lnTo>
                  <a:pt x="143318" y="100434"/>
                </a:lnTo>
                <a:lnTo>
                  <a:pt x="126707" y="85986"/>
                </a:lnTo>
                <a:lnTo>
                  <a:pt x="105911" y="77716"/>
                </a:lnTo>
                <a:lnTo>
                  <a:pt x="78772" y="77723"/>
                </a:lnTo>
                <a:lnTo>
                  <a:pt x="57993" y="85986"/>
                </a:lnTo>
                <a:lnTo>
                  <a:pt x="41379" y="100434"/>
                </a:lnTo>
                <a:lnTo>
                  <a:pt x="30370" y="119648"/>
                </a:lnTo>
                <a:lnTo>
                  <a:pt x="26384" y="142215"/>
                </a:lnTo>
                <a:lnTo>
                  <a:pt x="26384" y="206408"/>
                </a:lnTo>
                <a:lnTo>
                  <a:pt x="7266" y="178090"/>
                </a:lnTo>
                <a:lnTo>
                  <a:pt x="0" y="142215"/>
                </a:lnTo>
                <a:close/>
              </a:path>
              <a:path w="184785" h="234950">
                <a:moveTo>
                  <a:pt x="26384" y="206408"/>
                </a:moveTo>
                <a:lnTo>
                  <a:pt x="26384" y="142215"/>
                </a:lnTo>
                <a:lnTo>
                  <a:pt x="31577" y="167844"/>
                </a:lnTo>
                <a:lnTo>
                  <a:pt x="45729" y="188793"/>
                </a:lnTo>
                <a:lnTo>
                  <a:pt x="66700" y="202927"/>
                </a:lnTo>
                <a:lnTo>
                  <a:pt x="92351" y="208113"/>
                </a:lnTo>
                <a:lnTo>
                  <a:pt x="118005" y="202927"/>
                </a:lnTo>
                <a:lnTo>
                  <a:pt x="138972" y="188793"/>
                </a:lnTo>
                <a:lnTo>
                  <a:pt x="153118" y="167844"/>
                </a:lnTo>
                <a:lnTo>
                  <a:pt x="158308" y="142215"/>
                </a:lnTo>
                <a:lnTo>
                  <a:pt x="158308" y="206364"/>
                </a:lnTo>
                <a:lnTo>
                  <a:pt x="157592" y="207425"/>
                </a:lnTo>
                <a:lnTo>
                  <a:pt x="128240" y="227223"/>
                </a:lnTo>
                <a:lnTo>
                  <a:pt x="92331" y="234488"/>
                </a:lnTo>
                <a:lnTo>
                  <a:pt x="56423" y="227223"/>
                </a:lnTo>
                <a:lnTo>
                  <a:pt x="27071" y="207425"/>
                </a:lnTo>
                <a:lnTo>
                  <a:pt x="26384" y="206408"/>
                </a:lnTo>
                <a:close/>
              </a:path>
            </a:pathLst>
          </a:custGeom>
          <a:solidFill>
            <a:srgbClr val="DF5A4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599" cy="1285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9277" rIns="0" bIns="0" rtlCol="0">
            <a:spAutoFit/>
          </a:bodyPr>
          <a:lstStyle/>
          <a:p>
            <a:pPr marL="3139440">
              <a:lnSpc>
                <a:spcPct val="100000"/>
              </a:lnSpc>
            </a:pPr>
            <a:r>
              <a:rPr sz="4800" b="0" spc="10" dirty="0">
                <a:latin typeface="Arial"/>
                <a:cs typeface="Arial"/>
              </a:rPr>
              <a:t>Пример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7174" y="1285875"/>
            <a:ext cx="9496425" cy="6029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400" y="285750"/>
            <a:ext cx="6324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5" dirty="0">
                <a:latin typeface="Times New Roman" pitchFamily="18" charset="0"/>
                <a:cs typeface="Times New Roman" pitchFamily="18" charset="0"/>
              </a:rPr>
              <a:t>Конкурентоспособность</a:t>
            </a:r>
            <a:endParaRPr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48200" y="2743200"/>
            <a:ext cx="52578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10" dirty="0">
                <a:solidFill>
                  <a:srgbClr val="1D2A4F"/>
                </a:solidFill>
                <a:latin typeface="Times New Roman" pitchFamily="18" charset="0"/>
                <a:cs typeface="Times New Roman" pitchFamily="18" charset="0"/>
              </a:rPr>
              <a:t>Эффективность</a:t>
            </a:r>
            <a:endParaRPr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4400" y="5562600"/>
            <a:ext cx="529684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10" dirty="0">
                <a:solidFill>
                  <a:srgbClr val="1D2A4F"/>
                </a:solidFill>
                <a:latin typeface="Times New Roman" pitchFamily="18" charset="0"/>
                <a:cs typeface="Times New Roman" pitchFamily="18" charset="0"/>
              </a:rPr>
              <a:t>Рентабельность</a:t>
            </a:r>
            <a:endParaRPr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7165" y="290073"/>
            <a:ext cx="2987675" cy="5698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9925" marR="407034" indent="-657860">
              <a:lnSpc>
                <a:spcPct val="116100"/>
              </a:lnSpc>
            </a:pPr>
            <a:r>
              <a:rPr sz="2800" dirty="0">
                <a:solidFill>
                  <a:srgbClr val="1D2A4F"/>
                </a:solidFill>
                <a:latin typeface="Arial"/>
                <a:cs typeface="Arial"/>
              </a:rPr>
              <a:t>Автоматизация  аптек</a:t>
            </a:r>
            <a:endParaRPr sz="2800" dirty="0">
              <a:latin typeface="Arial"/>
              <a:cs typeface="Arial"/>
            </a:endParaRPr>
          </a:p>
          <a:p>
            <a:pPr marL="662305" marR="463550" indent="7620" algn="ctr">
              <a:lnSpc>
                <a:spcPct val="116100"/>
              </a:lnSpc>
              <a:spcBef>
                <a:spcPts val="975"/>
              </a:spcBef>
            </a:pPr>
            <a:r>
              <a:rPr sz="2800" dirty="0">
                <a:solidFill>
                  <a:srgbClr val="1D2A4F"/>
                </a:solidFill>
                <a:latin typeface="Arial"/>
                <a:cs typeface="Arial"/>
              </a:rPr>
              <a:t>Стандарт</a:t>
            </a:r>
            <a:r>
              <a:rPr sz="2800" spc="5" dirty="0">
                <a:solidFill>
                  <a:srgbClr val="1D2A4F"/>
                </a:solidFill>
                <a:latin typeface="Arial"/>
                <a:cs typeface="Arial"/>
              </a:rPr>
              <a:t>ы  работы</a:t>
            </a:r>
            <a:endParaRPr sz="2800" dirty="0">
              <a:latin typeface="Arial"/>
              <a:cs typeface="Arial"/>
            </a:endParaRPr>
          </a:p>
          <a:p>
            <a:pPr marL="662305" marR="466090" algn="ctr">
              <a:lnSpc>
                <a:spcPct val="116100"/>
              </a:lnSpc>
              <a:spcBef>
                <a:spcPts val="2025"/>
              </a:spcBef>
            </a:pPr>
            <a:r>
              <a:rPr sz="2800" dirty="0">
                <a:solidFill>
                  <a:srgbClr val="1D2A4F"/>
                </a:solidFill>
                <a:latin typeface="Arial"/>
                <a:cs typeface="Arial"/>
              </a:rPr>
              <a:t>Контроль</a:t>
            </a:r>
            <a:r>
              <a:rPr sz="2800" spc="-125" dirty="0">
                <a:solidFill>
                  <a:srgbClr val="1D2A4F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1D2A4F"/>
                </a:solidFill>
                <a:latin typeface="Arial"/>
                <a:cs typeface="Arial"/>
              </a:rPr>
              <a:t>и  </a:t>
            </a:r>
            <a:r>
              <a:rPr sz="2800" dirty="0">
                <a:solidFill>
                  <a:srgbClr val="1D2A4F"/>
                </a:solidFill>
                <a:latin typeface="Arial"/>
                <a:cs typeface="Arial"/>
              </a:rPr>
              <a:t>гарантии</a:t>
            </a:r>
            <a:endParaRPr sz="2800" dirty="0">
              <a:latin typeface="Arial"/>
              <a:cs typeface="Arial"/>
            </a:endParaRPr>
          </a:p>
          <a:p>
            <a:pPr marL="802005" marR="5080" indent="-322580">
              <a:lnSpc>
                <a:spcPct val="116100"/>
              </a:lnSpc>
              <a:spcBef>
                <a:spcPts val="2100"/>
              </a:spcBef>
            </a:pPr>
            <a:r>
              <a:rPr sz="2800" dirty="0">
                <a:solidFill>
                  <a:srgbClr val="1D2A4F"/>
                </a:solidFill>
                <a:latin typeface="Arial"/>
                <a:cs typeface="Arial"/>
              </a:rPr>
              <a:t>Достоверност</a:t>
            </a:r>
            <a:r>
              <a:rPr sz="2800" spc="5" dirty="0">
                <a:solidFill>
                  <a:srgbClr val="1D2A4F"/>
                </a:solidFill>
                <a:latin typeface="Arial"/>
                <a:cs typeface="Arial"/>
              </a:rPr>
              <a:t>ь  </a:t>
            </a:r>
            <a:r>
              <a:rPr sz="2800" dirty="0">
                <a:solidFill>
                  <a:srgbClr val="1D2A4F"/>
                </a:solidFill>
                <a:latin typeface="Arial"/>
                <a:cs typeface="Arial"/>
              </a:rPr>
              <a:t>отчётности</a:t>
            </a:r>
            <a:endParaRPr sz="2800" dirty="0">
              <a:latin typeface="Arial"/>
              <a:cs typeface="Arial"/>
            </a:endParaRPr>
          </a:p>
          <a:p>
            <a:pPr marL="223520" marR="25400" algn="ctr">
              <a:lnSpc>
                <a:spcPct val="116100"/>
              </a:lnSpc>
              <a:spcBef>
                <a:spcPts val="675"/>
              </a:spcBef>
            </a:pPr>
            <a:r>
              <a:rPr sz="2800" spc="5" dirty="0">
                <a:solidFill>
                  <a:srgbClr val="1D2A4F"/>
                </a:solidFill>
                <a:latin typeface="Arial"/>
                <a:cs typeface="Arial"/>
              </a:rPr>
              <a:t>Удобство  </a:t>
            </a:r>
            <a:r>
              <a:rPr sz="2800" dirty="0">
                <a:solidFill>
                  <a:srgbClr val="1D2A4F"/>
                </a:solidFill>
                <a:latin typeface="Arial"/>
                <a:cs typeface="Arial"/>
              </a:rPr>
              <a:t>взаимодействи</a:t>
            </a:r>
            <a:r>
              <a:rPr sz="2800" spc="5" dirty="0">
                <a:solidFill>
                  <a:srgbClr val="1D2A4F"/>
                </a:solidFill>
                <a:latin typeface="Arial"/>
                <a:cs typeface="Arial"/>
              </a:rPr>
              <a:t>я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29000" y="2667000"/>
            <a:ext cx="1095375" cy="1019175"/>
          </a:xfrm>
          <a:custGeom>
            <a:avLst/>
            <a:gdLst/>
            <a:ahLst/>
            <a:cxnLst/>
            <a:rect l="l" t="t" r="r" b="b"/>
            <a:pathLst>
              <a:path w="1095375" h="1019175">
                <a:moveTo>
                  <a:pt x="585952" y="1018886"/>
                </a:moveTo>
                <a:lnTo>
                  <a:pt x="577974" y="1018886"/>
                </a:lnTo>
                <a:lnTo>
                  <a:pt x="571803" y="1017371"/>
                </a:lnTo>
                <a:lnTo>
                  <a:pt x="538017" y="991404"/>
                </a:lnTo>
                <a:lnTo>
                  <a:pt x="529319" y="956927"/>
                </a:lnTo>
                <a:lnTo>
                  <a:pt x="529319" y="753850"/>
                </a:lnTo>
                <a:lnTo>
                  <a:pt x="62158" y="753850"/>
                </a:lnTo>
                <a:lnTo>
                  <a:pt x="37957" y="749169"/>
                </a:lnTo>
                <a:lnTo>
                  <a:pt x="18200" y="736303"/>
                </a:lnTo>
                <a:lnTo>
                  <a:pt x="4882" y="717019"/>
                </a:lnTo>
                <a:lnTo>
                  <a:pt x="0" y="693081"/>
                </a:lnTo>
                <a:lnTo>
                  <a:pt x="0" y="346185"/>
                </a:lnTo>
                <a:lnTo>
                  <a:pt x="4882" y="323324"/>
                </a:lnTo>
                <a:lnTo>
                  <a:pt x="18200" y="306362"/>
                </a:lnTo>
                <a:lnTo>
                  <a:pt x="37957" y="295809"/>
                </a:lnTo>
                <a:lnTo>
                  <a:pt x="62158" y="292178"/>
                </a:lnTo>
                <a:lnTo>
                  <a:pt x="529319" y="292178"/>
                </a:lnTo>
                <a:lnTo>
                  <a:pt x="529319" y="61697"/>
                </a:lnTo>
                <a:lnTo>
                  <a:pt x="548747" y="13937"/>
                </a:lnTo>
                <a:lnTo>
                  <a:pt x="581233" y="0"/>
                </a:lnTo>
                <a:lnTo>
                  <a:pt x="597977" y="876"/>
                </a:lnTo>
                <a:lnTo>
                  <a:pt x="1076792" y="462456"/>
                </a:lnTo>
                <a:lnTo>
                  <a:pt x="1095329" y="506188"/>
                </a:lnTo>
                <a:lnTo>
                  <a:pt x="1091032" y="529511"/>
                </a:lnTo>
                <a:lnTo>
                  <a:pt x="629211" y="1000593"/>
                </a:lnTo>
                <a:lnTo>
                  <a:pt x="597901" y="1017708"/>
                </a:lnTo>
                <a:lnTo>
                  <a:pt x="585952" y="1018886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0450" y="315964"/>
            <a:ext cx="114300" cy="102870"/>
          </a:xfrm>
          <a:custGeom>
            <a:avLst/>
            <a:gdLst/>
            <a:ahLst/>
            <a:cxnLst/>
            <a:rect l="l" t="t" r="r" b="b"/>
            <a:pathLst>
              <a:path w="114300" h="102870">
                <a:moveTo>
                  <a:pt x="100033" y="102571"/>
                </a:moveTo>
                <a:lnTo>
                  <a:pt x="91802" y="102571"/>
                </a:lnTo>
                <a:lnTo>
                  <a:pt x="85880" y="98829"/>
                </a:lnTo>
                <a:lnTo>
                  <a:pt x="83387" y="92659"/>
                </a:lnTo>
                <a:lnTo>
                  <a:pt x="64781" y="64141"/>
                </a:lnTo>
                <a:lnTo>
                  <a:pt x="41743" y="45769"/>
                </a:lnTo>
                <a:lnTo>
                  <a:pt x="22057" y="35906"/>
                </a:lnTo>
                <a:lnTo>
                  <a:pt x="13510" y="32914"/>
                </a:lnTo>
                <a:lnTo>
                  <a:pt x="5054" y="30715"/>
                </a:lnTo>
                <a:lnTo>
                  <a:pt x="0" y="22062"/>
                </a:lnTo>
                <a:lnTo>
                  <a:pt x="4386" y="5089"/>
                </a:lnTo>
                <a:lnTo>
                  <a:pt x="13042" y="0"/>
                </a:lnTo>
                <a:lnTo>
                  <a:pt x="21502" y="2201"/>
                </a:lnTo>
                <a:lnTo>
                  <a:pt x="58947" y="19026"/>
                </a:lnTo>
                <a:lnTo>
                  <a:pt x="112710" y="80734"/>
                </a:lnTo>
                <a:lnTo>
                  <a:pt x="113872" y="86928"/>
                </a:lnTo>
                <a:lnTo>
                  <a:pt x="112619" y="92881"/>
                </a:lnTo>
                <a:lnTo>
                  <a:pt x="109232" y="97928"/>
                </a:lnTo>
                <a:lnTo>
                  <a:pt x="103992" y="101403"/>
                </a:lnTo>
                <a:lnTo>
                  <a:pt x="102045" y="102196"/>
                </a:lnTo>
                <a:lnTo>
                  <a:pt x="100033" y="102571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3400" y="266700"/>
            <a:ext cx="352425" cy="514350"/>
          </a:xfrm>
          <a:custGeom>
            <a:avLst/>
            <a:gdLst/>
            <a:ahLst/>
            <a:cxnLst/>
            <a:rect l="l" t="t" r="r" b="b"/>
            <a:pathLst>
              <a:path w="352425" h="514350">
                <a:moveTo>
                  <a:pt x="176186" y="514352"/>
                </a:moveTo>
                <a:lnTo>
                  <a:pt x="129420" y="494950"/>
                </a:lnTo>
                <a:lnTo>
                  <a:pt x="100007" y="465443"/>
                </a:lnTo>
                <a:lnTo>
                  <a:pt x="81482" y="431342"/>
                </a:lnTo>
                <a:lnTo>
                  <a:pt x="80182" y="418166"/>
                </a:lnTo>
                <a:lnTo>
                  <a:pt x="80182" y="387901"/>
                </a:lnTo>
                <a:lnTo>
                  <a:pt x="76837" y="355503"/>
                </a:lnTo>
                <a:lnTo>
                  <a:pt x="67938" y="327895"/>
                </a:lnTo>
                <a:lnTo>
                  <a:pt x="55196" y="303261"/>
                </a:lnTo>
                <a:lnTo>
                  <a:pt x="40317" y="279788"/>
                </a:lnTo>
                <a:lnTo>
                  <a:pt x="25657" y="256669"/>
                </a:lnTo>
                <a:lnTo>
                  <a:pt x="12726" y="231905"/>
                </a:lnTo>
                <a:lnTo>
                  <a:pt x="3512" y="204243"/>
                </a:lnTo>
                <a:lnTo>
                  <a:pt x="0" y="172428"/>
                </a:lnTo>
                <a:lnTo>
                  <a:pt x="6304" y="126643"/>
                </a:lnTo>
                <a:lnTo>
                  <a:pt x="24088" y="85468"/>
                </a:lnTo>
                <a:lnTo>
                  <a:pt x="51661" y="50560"/>
                </a:lnTo>
                <a:lnTo>
                  <a:pt x="87330" y="23575"/>
                </a:lnTo>
                <a:lnTo>
                  <a:pt x="129402" y="6169"/>
                </a:lnTo>
                <a:lnTo>
                  <a:pt x="176186" y="0"/>
                </a:lnTo>
                <a:lnTo>
                  <a:pt x="222969" y="6169"/>
                </a:lnTo>
                <a:lnTo>
                  <a:pt x="265041" y="23575"/>
                </a:lnTo>
                <a:lnTo>
                  <a:pt x="275835" y="31741"/>
                </a:lnTo>
                <a:lnTo>
                  <a:pt x="176188" y="31741"/>
                </a:lnTo>
                <a:lnTo>
                  <a:pt x="130549" y="38925"/>
                </a:lnTo>
                <a:lnTo>
                  <a:pt x="90875" y="58921"/>
                </a:lnTo>
                <a:lnTo>
                  <a:pt x="59567" y="89394"/>
                </a:lnTo>
                <a:lnTo>
                  <a:pt x="39023" y="128008"/>
                </a:lnTo>
                <a:lnTo>
                  <a:pt x="31642" y="172429"/>
                </a:lnTo>
                <a:lnTo>
                  <a:pt x="34480" y="197727"/>
                </a:lnTo>
                <a:lnTo>
                  <a:pt x="42139" y="220193"/>
                </a:lnTo>
                <a:lnTo>
                  <a:pt x="53332" y="241262"/>
                </a:lnTo>
                <a:lnTo>
                  <a:pt x="66773" y="262370"/>
                </a:lnTo>
                <a:lnTo>
                  <a:pt x="77975" y="279791"/>
                </a:lnTo>
                <a:lnTo>
                  <a:pt x="88831" y="298506"/>
                </a:lnTo>
                <a:lnTo>
                  <a:pt x="98487" y="319029"/>
                </a:lnTo>
                <a:lnTo>
                  <a:pt x="106081" y="341866"/>
                </a:lnTo>
                <a:lnTo>
                  <a:pt x="279464" y="341866"/>
                </a:lnTo>
                <a:lnTo>
                  <a:pt x="274666" y="359932"/>
                </a:lnTo>
                <a:lnTo>
                  <a:pt x="274106" y="366915"/>
                </a:lnTo>
                <a:lnTo>
                  <a:pt x="273617" y="373607"/>
                </a:lnTo>
                <a:lnTo>
                  <a:pt x="111302" y="373607"/>
                </a:lnTo>
                <a:lnTo>
                  <a:pt x="111645" y="378227"/>
                </a:lnTo>
                <a:lnTo>
                  <a:pt x="111824" y="382987"/>
                </a:lnTo>
                <a:lnTo>
                  <a:pt x="111824" y="423093"/>
                </a:lnTo>
                <a:lnTo>
                  <a:pt x="112862" y="427856"/>
                </a:lnTo>
                <a:lnTo>
                  <a:pt x="114817" y="432225"/>
                </a:lnTo>
                <a:lnTo>
                  <a:pt x="270621" y="432225"/>
                </a:lnTo>
                <a:lnTo>
                  <a:pt x="267073" y="443807"/>
                </a:lnTo>
                <a:lnTo>
                  <a:pt x="260857" y="455271"/>
                </a:lnTo>
                <a:lnTo>
                  <a:pt x="253627" y="463934"/>
                </a:lnTo>
                <a:lnTo>
                  <a:pt x="143252" y="463934"/>
                </a:lnTo>
                <a:lnTo>
                  <a:pt x="151794" y="472503"/>
                </a:lnTo>
                <a:lnTo>
                  <a:pt x="163200" y="480092"/>
                </a:lnTo>
                <a:lnTo>
                  <a:pt x="176188" y="482622"/>
                </a:lnTo>
                <a:lnTo>
                  <a:pt x="235242" y="482622"/>
                </a:lnTo>
                <a:lnTo>
                  <a:pt x="222952" y="494950"/>
                </a:lnTo>
                <a:lnTo>
                  <a:pt x="212584" y="503440"/>
                </a:lnTo>
                <a:lnTo>
                  <a:pt x="201086" y="509501"/>
                </a:lnTo>
                <a:lnTo>
                  <a:pt x="188825" y="513139"/>
                </a:lnTo>
                <a:lnTo>
                  <a:pt x="176186" y="514352"/>
                </a:lnTo>
                <a:close/>
              </a:path>
              <a:path w="352425" h="514350">
                <a:moveTo>
                  <a:pt x="279464" y="341866"/>
                </a:moveTo>
                <a:lnTo>
                  <a:pt x="246238" y="341866"/>
                </a:lnTo>
                <a:lnTo>
                  <a:pt x="253894" y="318715"/>
                </a:lnTo>
                <a:lnTo>
                  <a:pt x="263656" y="297918"/>
                </a:lnTo>
                <a:lnTo>
                  <a:pt x="274604" y="279023"/>
                </a:lnTo>
                <a:lnTo>
                  <a:pt x="285819" y="261577"/>
                </a:lnTo>
                <a:lnTo>
                  <a:pt x="299178" y="240605"/>
                </a:lnTo>
                <a:lnTo>
                  <a:pt x="310302" y="219693"/>
                </a:lnTo>
                <a:lnTo>
                  <a:pt x="317912" y="197436"/>
                </a:lnTo>
                <a:lnTo>
                  <a:pt x="320733" y="172428"/>
                </a:lnTo>
                <a:lnTo>
                  <a:pt x="313352" y="128008"/>
                </a:lnTo>
                <a:lnTo>
                  <a:pt x="292807" y="89394"/>
                </a:lnTo>
                <a:lnTo>
                  <a:pt x="261499" y="58921"/>
                </a:lnTo>
                <a:lnTo>
                  <a:pt x="221826" y="38925"/>
                </a:lnTo>
                <a:lnTo>
                  <a:pt x="176188" y="31741"/>
                </a:lnTo>
                <a:lnTo>
                  <a:pt x="275835" y="31741"/>
                </a:lnTo>
                <a:lnTo>
                  <a:pt x="300710" y="50560"/>
                </a:lnTo>
                <a:lnTo>
                  <a:pt x="328283" y="85468"/>
                </a:lnTo>
                <a:lnTo>
                  <a:pt x="346068" y="126643"/>
                </a:lnTo>
                <a:lnTo>
                  <a:pt x="352372" y="172429"/>
                </a:lnTo>
                <a:lnTo>
                  <a:pt x="348879" y="203949"/>
                </a:lnTo>
                <a:lnTo>
                  <a:pt x="339714" y="231398"/>
                </a:lnTo>
                <a:lnTo>
                  <a:pt x="326853" y="256004"/>
                </a:lnTo>
                <a:lnTo>
                  <a:pt x="312270" y="278998"/>
                </a:lnTo>
                <a:lnTo>
                  <a:pt x="300339" y="297601"/>
                </a:lnTo>
                <a:lnTo>
                  <a:pt x="289555" y="316651"/>
                </a:lnTo>
                <a:lnTo>
                  <a:pt x="280728" y="337108"/>
                </a:lnTo>
                <a:lnTo>
                  <a:pt x="279464" y="341866"/>
                </a:lnTo>
                <a:close/>
              </a:path>
              <a:path w="352425" h="514350">
                <a:moveTo>
                  <a:pt x="224161" y="341866"/>
                </a:moveTo>
                <a:lnTo>
                  <a:pt x="125276" y="341866"/>
                </a:lnTo>
                <a:lnTo>
                  <a:pt x="125507" y="341730"/>
                </a:lnTo>
                <a:lnTo>
                  <a:pt x="125728" y="341583"/>
                </a:lnTo>
                <a:lnTo>
                  <a:pt x="151145" y="325611"/>
                </a:lnTo>
                <a:lnTo>
                  <a:pt x="130672" y="296453"/>
                </a:lnTo>
                <a:lnTo>
                  <a:pt x="120664" y="270654"/>
                </a:lnTo>
                <a:lnTo>
                  <a:pt x="117530" y="250855"/>
                </a:lnTo>
                <a:lnTo>
                  <a:pt x="117684" y="239697"/>
                </a:lnTo>
                <a:lnTo>
                  <a:pt x="122446" y="217735"/>
                </a:lnTo>
                <a:lnTo>
                  <a:pt x="134758" y="199817"/>
                </a:lnTo>
                <a:lnTo>
                  <a:pt x="152822" y="187745"/>
                </a:lnTo>
                <a:lnTo>
                  <a:pt x="174842" y="183320"/>
                </a:lnTo>
                <a:lnTo>
                  <a:pt x="197065" y="187831"/>
                </a:lnTo>
                <a:lnTo>
                  <a:pt x="215235" y="200124"/>
                </a:lnTo>
                <a:lnTo>
                  <a:pt x="225291" y="215064"/>
                </a:lnTo>
                <a:lnTo>
                  <a:pt x="174841" y="215064"/>
                </a:lnTo>
                <a:lnTo>
                  <a:pt x="164914" y="217079"/>
                </a:lnTo>
                <a:lnTo>
                  <a:pt x="156799" y="222572"/>
                </a:lnTo>
                <a:lnTo>
                  <a:pt x="151324" y="230713"/>
                </a:lnTo>
                <a:lnTo>
                  <a:pt x="149322" y="240634"/>
                </a:lnTo>
                <a:lnTo>
                  <a:pt x="149315" y="242071"/>
                </a:lnTo>
                <a:lnTo>
                  <a:pt x="149149" y="242980"/>
                </a:lnTo>
                <a:lnTo>
                  <a:pt x="149051" y="249180"/>
                </a:lnTo>
                <a:lnTo>
                  <a:pt x="151179" y="262670"/>
                </a:lnTo>
                <a:lnTo>
                  <a:pt x="158520" y="281498"/>
                </a:lnTo>
                <a:lnTo>
                  <a:pt x="174059" y="303713"/>
                </a:lnTo>
                <a:lnTo>
                  <a:pt x="211698" y="303713"/>
                </a:lnTo>
                <a:lnTo>
                  <a:pt x="197582" y="325036"/>
                </a:lnTo>
                <a:lnTo>
                  <a:pt x="223873" y="341678"/>
                </a:lnTo>
                <a:lnTo>
                  <a:pt x="224010" y="341778"/>
                </a:lnTo>
                <a:lnTo>
                  <a:pt x="224161" y="341866"/>
                </a:lnTo>
                <a:close/>
              </a:path>
              <a:path w="352425" h="514350">
                <a:moveTo>
                  <a:pt x="232006" y="240672"/>
                </a:moveTo>
                <a:lnTo>
                  <a:pt x="200368" y="240672"/>
                </a:lnTo>
                <a:lnTo>
                  <a:pt x="198358" y="230713"/>
                </a:lnTo>
                <a:lnTo>
                  <a:pt x="192883" y="222572"/>
                </a:lnTo>
                <a:lnTo>
                  <a:pt x="184768" y="217079"/>
                </a:lnTo>
                <a:lnTo>
                  <a:pt x="174841" y="215064"/>
                </a:lnTo>
                <a:lnTo>
                  <a:pt x="225291" y="215064"/>
                </a:lnTo>
                <a:lnTo>
                  <a:pt x="227499" y="218344"/>
                </a:lnTo>
                <a:lnTo>
                  <a:pt x="232003" y="240605"/>
                </a:lnTo>
                <a:close/>
              </a:path>
              <a:path w="352425" h="514350">
                <a:moveTo>
                  <a:pt x="200365" y="240659"/>
                </a:moveTo>
                <a:close/>
              </a:path>
              <a:path w="352425" h="514350">
                <a:moveTo>
                  <a:pt x="211698" y="303713"/>
                </a:moveTo>
                <a:lnTo>
                  <a:pt x="174059" y="303713"/>
                </a:lnTo>
                <a:lnTo>
                  <a:pt x="178959" y="297371"/>
                </a:lnTo>
                <a:lnTo>
                  <a:pt x="183408" y="290773"/>
                </a:lnTo>
                <a:lnTo>
                  <a:pt x="199009" y="251817"/>
                </a:lnTo>
                <a:lnTo>
                  <a:pt x="200366" y="240745"/>
                </a:lnTo>
                <a:lnTo>
                  <a:pt x="232006" y="240672"/>
                </a:lnTo>
                <a:lnTo>
                  <a:pt x="231396" y="249516"/>
                </a:lnTo>
                <a:lnTo>
                  <a:pt x="227498" y="268950"/>
                </a:lnTo>
                <a:lnTo>
                  <a:pt x="217249" y="295327"/>
                </a:lnTo>
                <a:lnTo>
                  <a:pt x="211698" y="303713"/>
                </a:lnTo>
                <a:close/>
              </a:path>
              <a:path w="352425" h="514350">
                <a:moveTo>
                  <a:pt x="270621" y="432225"/>
                </a:moveTo>
                <a:lnTo>
                  <a:pt x="237557" y="432225"/>
                </a:lnTo>
                <a:lnTo>
                  <a:pt x="239514" y="427855"/>
                </a:lnTo>
                <a:lnTo>
                  <a:pt x="240549" y="423093"/>
                </a:lnTo>
                <a:lnTo>
                  <a:pt x="240550" y="417100"/>
                </a:lnTo>
                <a:lnTo>
                  <a:pt x="167450" y="417100"/>
                </a:lnTo>
                <a:lnTo>
                  <a:pt x="160368" y="409993"/>
                </a:lnTo>
                <a:lnTo>
                  <a:pt x="160368" y="392465"/>
                </a:lnTo>
                <a:lnTo>
                  <a:pt x="167450" y="385359"/>
                </a:lnTo>
                <a:lnTo>
                  <a:pt x="241131" y="385359"/>
                </a:lnTo>
                <a:lnTo>
                  <a:pt x="241353" y="381420"/>
                </a:lnTo>
                <a:lnTo>
                  <a:pt x="241619" y="377378"/>
                </a:lnTo>
                <a:lnTo>
                  <a:pt x="241883" y="373607"/>
                </a:lnTo>
                <a:lnTo>
                  <a:pt x="273617" y="373607"/>
                </a:lnTo>
                <a:lnTo>
                  <a:pt x="273275" y="378300"/>
                </a:lnTo>
                <a:lnTo>
                  <a:pt x="272520" y="390826"/>
                </a:lnTo>
                <a:lnTo>
                  <a:pt x="272191" y="401233"/>
                </a:lnTo>
                <a:lnTo>
                  <a:pt x="272191" y="418166"/>
                </a:lnTo>
                <a:lnTo>
                  <a:pt x="270891" y="431343"/>
                </a:lnTo>
                <a:lnTo>
                  <a:pt x="270621" y="432225"/>
                </a:lnTo>
                <a:close/>
              </a:path>
              <a:path w="352425" h="514350">
                <a:moveTo>
                  <a:pt x="237557" y="432225"/>
                </a:moveTo>
                <a:lnTo>
                  <a:pt x="114817" y="432225"/>
                </a:lnTo>
                <a:lnTo>
                  <a:pt x="115034" y="432214"/>
                </a:lnTo>
                <a:lnTo>
                  <a:pt x="115248" y="432192"/>
                </a:lnTo>
                <a:lnTo>
                  <a:pt x="237125" y="432192"/>
                </a:lnTo>
                <a:lnTo>
                  <a:pt x="237339" y="432214"/>
                </a:lnTo>
                <a:lnTo>
                  <a:pt x="237557" y="432225"/>
                </a:lnTo>
                <a:close/>
              </a:path>
              <a:path w="352425" h="514350">
                <a:moveTo>
                  <a:pt x="235242" y="482622"/>
                </a:moveTo>
                <a:lnTo>
                  <a:pt x="176188" y="482622"/>
                </a:lnTo>
                <a:lnTo>
                  <a:pt x="189174" y="480092"/>
                </a:lnTo>
                <a:lnTo>
                  <a:pt x="200578" y="472503"/>
                </a:lnTo>
                <a:lnTo>
                  <a:pt x="209121" y="463934"/>
                </a:lnTo>
                <a:lnTo>
                  <a:pt x="253627" y="463934"/>
                </a:lnTo>
                <a:lnTo>
                  <a:pt x="252365" y="465445"/>
                </a:lnTo>
                <a:lnTo>
                  <a:pt x="235242" y="482622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7614" y="1502708"/>
            <a:ext cx="121285" cy="108585"/>
          </a:xfrm>
          <a:custGeom>
            <a:avLst/>
            <a:gdLst/>
            <a:ahLst/>
            <a:cxnLst/>
            <a:rect l="l" t="t" r="r" b="b"/>
            <a:pathLst>
              <a:path w="121284" h="108584">
                <a:moveTo>
                  <a:pt x="106138" y="108175"/>
                </a:moveTo>
                <a:lnTo>
                  <a:pt x="97241" y="108175"/>
                </a:lnTo>
                <a:lnTo>
                  <a:pt x="90839" y="104155"/>
                </a:lnTo>
                <a:lnTo>
                  <a:pt x="88144" y="97529"/>
                </a:lnTo>
                <a:lnTo>
                  <a:pt x="68031" y="66898"/>
                </a:lnTo>
                <a:lnTo>
                  <a:pt x="43127" y="47165"/>
                </a:lnTo>
                <a:lnTo>
                  <a:pt x="21848" y="36572"/>
                </a:lnTo>
                <a:lnTo>
                  <a:pt x="12608" y="33358"/>
                </a:lnTo>
                <a:lnTo>
                  <a:pt x="6507" y="30398"/>
                </a:lnTo>
                <a:lnTo>
                  <a:pt x="2174" y="25505"/>
                </a:lnTo>
                <a:lnTo>
                  <a:pt x="0" y="19346"/>
                </a:lnTo>
                <a:lnTo>
                  <a:pt x="373" y="12587"/>
                </a:lnTo>
                <a:lnTo>
                  <a:pt x="3349" y="6500"/>
                </a:lnTo>
                <a:lnTo>
                  <a:pt x="8270" y="2173"/>
                </a:lnTo>
                <a:lnTo>
                  <a:pt x="14461" y="0"/>
                </a:lnTo>
                <a:lnTo>
                  <a:pt x="21248" y="370"/>
                </a:lnTo>
                <a:lnTo>
                  <a:pt x="61725" y="18441"/>
                </a:lnTo>
                <a:lnTo>
                  <a:pt x="93690" y="44210"/>
                </a:lnTo>
                <a:lnTo>
                  <a:pt x="119842" y="84720"/>
                </a:lnTo>
                <a:lnTo>
                  <a:pt x="121098" y="91373"/>
                </a:lnTo>
                <a:lnTo>
                  <a:pt x="119744" y="97767"/>
                </a:lnTo>
                <a:lnTo>
                  <a:pt x="116083" y="103188"/>
                </a:lnTo>
                <a:lnTo>
                  <a:pt x="110418" y="106920"/>
                </a:lnTo>
                <a:lnTo>
                  <a:pt x="108313" y="107772"/>
                </a:lnTo>
                <a:lnTo>
                  <a:pt x="106138" y="108175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3419" y="1447800"/>
            <a:ext cx="381000" cy="552450"/>
          </a:xfrm>
          <a:custGeom>
            <a:avLst/>
            <a:gdLst/>
            <a:ahLst/>
            <a:cxnLst/>
            <a:rect l="l" t="t" r="r" b="b"/>
            <a:pathLst>
              <a:path w="381000" h="552450">
                <a:moveTo>
                  <a:pt x="190455" y="552452"/>
                </a:moveTo>
                <a:lnTo>
                  <a:pt x="151103" y="540730"/>
                </a:lnTo>
                <a:lnTo>
                  <a:pt x="108107" y="499921"/>
                </a:lnTo>
                <a:lnTo>
                  <a:pt x="88081" y="463293"/>
                </a:lnTo>
                <a:lnTo>
                  <a:pt x="86676" y="449141"/>
                </a:lnTo>
                <a:lnTo>
                  <a:pt x="86676" y="416635"/>
                </a:lnTo>
                <a:lnTo>
                  <a:pt x="83060" y="381837"/>
                </a:lnTo>
                <a:lnTo>
                  <a:pt x="73441" y="352183"/>
                </a:lnTo>
                <a:lnTo>
                  <a:pt x="59666" y="325725"/>
                </a:lnTo>
                <a:lnTo>
                  <a:pt x="43582" y="300514"/>
                </a:lnTo>
                <a:lnTo>
                  <a:pt x="27735" y="275682"/>
                </a:lnTo>
                <a:lnTo>
                  <a:pt x="13757" y="249083"/>
                </a:lnTo>
                <a:lnTo>
                  <a:pt x="3796" y="219372"/>
                </a:lnTo>
                <a:lnTo>
                  <a:pt x="0" y="185200"/>
                </a:lnTo>
                <a:lnTo>
                  <a:pt x="6814" y="136024"/>
                </a:lnTo>
                <a:lnTo>
                  <a:pt x="26039" y="91799"/>
                </a:lnTo>
                <a:lnTo>
                  <a:pt x="55845" y="54305"/>
                </a:lnTo>
                <a:lnTo>
                  <a:pt x="94403" y="25321"/>
                </a:lnTo>
                <a:lnTo>
                  <a:pt x="139882" y="6626"/>
                </a:lnTo>
                <a:lnTo>
                  <a:pt x="190455" y="0"/>
                </a:lnTo>
                <a:lnTo>
                  <a:pt x="241027" y="6626"/>
                </a:lnTo>
                <a:lnTo>
                  <a:pt x="286506" y="25321"/>
                </a:lnTo>
                <a:lnTo>
                  <a:pt x="298174" y="34092"/>
                </a:lnTo>
                <a:lnTo>
                  <a:pt x="190457" y="34092"/>
                </a:lnTo>
                <a:lnTo>
                  <a:pt x="141121" y="41809"/>
                </a:lnTo>
                <a:lnTo>
                  <a:pt x="98235" y="63286"/>
                </a:lnTo>
                <a:lnTo>
                  <a:pt x="64391" y="96016"/>
                </a:lnTo>
                <a:lnTo>
                  <a:pt x="42183" y="137490"/>
                </a:lnTo>
                <a:lnTo>
                  <a:pt x="34205" y="185201"/>
                </a:lnTo>
                <a:lnTo>
                  <a:pt x="37273" y="212373"/>
                </a:lnTo>
                <a:lnTo>
                  <a:pt x="45551" y="236504"/>
                </a:lnTo>
                <a:lnTo>
                  <a:pt x="57651" y="259134"/>
                </a:lnTo>
                <a:lnTo>
                  <a:pt x="72181" y="281805"/>
                </a:lnTo>
                <a:lnTo>
                  <a:pt x="84289" y="300516"/>
                </a:lnTo>
                <a:lnTo>
                  <a:pt x="96025" y="320617"/>
                </a:lnTo>
                <a:lnTo>
                  <a:pt x="106463" y="342661"/>
                </a:lnTo>
                <a:lnTo>
                  <a:pt x="114672" y="367189"/>
                </a:lnTo>
                <a:lnTo>
                  <a:pt x="302097" y="367189"/>
                </a:lnTo>
                <a:lnTo>
                  <a:pt x="296910" y="386593"/>
                </a:lnTo>
                <a:lnTo>
                  <a:pt x="296305" y="394094"/>
                </a:lnTo>
                <a:lnTo>
                  <a:pt x="295777" y="401282"/>
                </a:lnTo>
                <a:lnTo>
                  <a:pt x="120316" y="401282"/>
                </a:lnTo>
                <a:lnTo>
                  <a:pt x="120686" y="406244"/>
                </a:lnTo>
                <a:lnTo>
                  <a:pt x="120880" y="411356"/>
                </a:lnTo>
                <a:lnTo>
                  <a:pt x="120880" y="454433"/>
                </a:lnTo>
                <a:lnTo>
                  <a:pt x="122002" y="459550"/>
                </a:lnTo>
                <a:lnTo>
                  <a:pt x="124116" y="464242"/>
                </a:lnTo>
                <a:lnTo>
                  <a:pt x="292538" y="464242"/>
                </a:lnTo>
                <a:lnTo>
                  <a:pt x="288702" y="476682"/>
                </a:lnTo>
                <a:lnTo>
                  <a:pt x="281983" y="488995"/>
                </a:lnTo>
                <a:lnTo>
                  <a:pt x="274167" y="498299"/>
                </a:lnTo>
                <a:lnTo>
                  <a:pt x="154854" y="498299"/>
                </a:lnTo>
                <a:lnTo>
                  <a:pt x="164088" y="507503"/>
                </a:lnTo>
                <a:lnTo>
                  <a:pt x="176418" y="515655"/>
                </a:lnTo>
                <a:lnTo>
                  <a:pt x="190456" y="518372"/>
                </a:lnTo>
                <a:lnTo>
                  <a:pt x="254294" y="518372"/>
                </a:lnTo>
                <a:lnTo>
                  <a:pt x="241009" y="531613"/>
                </a:lnTo>
                <a:lnTo>
                  <a:pt x="229800" y="540732"/>
                </a:lnTo>
                <a:lnTo>
                  <a:pt x="217371" y="547242"/>
                </a:lnTo>
                <a:lnTo>
                  <a:pt x="204117" y="551149"/>
                </a:lnTo>
                <a:lnTo>
                  <a:pt x="190455" y="552452"/>
                </a:lnTo>
                <a:close/>
              </a:path>
              <a:path w="381000" h="552450">
                <a:moveTo>
                  <a:pt x="302097" y="367189"/>
                </a:moveTo>
                <a:lnTo>
                  <a:pt x="266180" y="367189"/>
                </a:lnTo>
                <a:lnTo>
                  <a:pt x="274456" y="342324"/>
                </a:lnTo>
                <a:lnTo>
                  <a:pt x="285009" y="319986"/>
                </a:lnTo>
                <a:lnTo>
                  <a:pt x="296843" y="299691"/>
                </a:lnTo>
                <a:lnTo>
                  <a:pt x="308966" y="280953"/>
                </a:lnTo>
                <a:lnTo>
                  <a:pt x="323408" y="258427"/>
                </a:lnTo>
                <a:lnTo>
                  <a:pt x="335432" y="235966"/>
                </a:lnTo>
                <a:lnTo>
                  <a:pt x="343659" y="212060"/>
                </a:lnTo>
                <a:lnTo>
                  <a:pt x="346708" y="185200"/>
                </a:lnTo>
                <a:lnTo>
                  <a:pt x="338729" y="137490"/>
                </a:lnTo>
                <a:lnTo>
                  <a:pt x="316521" y="96015"/>
                </a:lnTo>
                <a:lnTo>
                  <a:pt x="282677" y="63286"/>
                </a:lnTo>
                <a:lnTo>
                  <a:pt x="239791" y="41809"/>
                </a:lnTo>
                <a:lnTo>
                  <a:pt x="190457" y="34092"/>
                </a:lnTo>
                <a:lnTo>
                  <a:pt x="298174" y="34092"/>
                </a:lnTo>
                <a:lnTo>
                  <a:pt x="325064" y="54305"/>
                </a:lnTo>
                <a:lnTo>
                  <a:pt x="354870" y="91799"/>
                </a:lnTo>
                <a:lnTo>
                  <a:pt x="374095" y="136024"/>
                </a:lnTo>
                <a:lnTo>
                  <a:pt x="380910" y="185201"/>
                </a:lnTo>
                <a:lnTo>
                  <a:pt x="377133" y="219057"/>
                </a:lnTo>
                <a:lnTo>
                  <a:pt x="367226" y="248539"/>
                </a:lnTo>
                <a:lnTo>
                  <a:pt x="353324" y="274968"/>
                </a:lnTo>
                <a:lnTo>
                  <a:pt x="337560" y="299665"/>
                </a:lnTo>
                <a:lnTo>
                  <a:pt x="324662" y="319645"/>
                </a:lnTo>
                <a:lnTo>
                  <a:pt x="313005" y="340107"/>
                </a:lnTo>
                <a:lnTo>
                  <a:pt x="303463" y="362080"/>
                </a:lnTo>
                <a:lnTo>
                  <a:pt x="302097" y="367189"/>
                </a:lnTo>
                <a:close/>
              </a:path>
              <a:path w="381000" h="552450">
                <a:moveTo>
                  <a:pt x="242315" y="367189"/>
                </a:moveTo>
                <a:lnTo>
                  <a:pt x="135422" y="367189"/>
                </a:lnTo>
                <a:lnTo>
                  <a:pt x="135672" y="367044"/>
                </a:lnTo>
                <a:lnTo>
                  <a:pt x="135910" y="366886"/>
                </a:lnTo>
                <a:lnTo>
                  <a:pt x="163385" y="349730"/>
                </a:lnTo>
                <a:lnTo>
                  <a:pt x="141255" y="318412"/>
                </a:lnTo>
                <a:lnTo>
                  <a:pt x="130436" y="290703"/>
                </a:lnTo>
                <a:lnTo>
                  <a:pt x="127049" y="269437"/>
                </a:lnTo>
                <a:lnTo>
                  <a:pt x="127215" y="257453"/>
                </a:lnTo>
                <a:lnTo>
                  <a:pt x="132362" y="233864"/>
                </a:lnTo>
                <a:lnTo>
                  <a:pt x="145671" y="214618"/>
                </a:lnTo>
                <a:lnTo>
                  <a:pt x="165199" y="201652"/>
                </a:lnTo>
                <a:lnTo>
                  <a:pt x="189002" y="196899"/>
                </a:lnTo>
                <a:lnTo>
                  <a:pt x="213025" y="201744"/>
                </a:lnTo>
                <a:lnTo>
                  <a:pt x="232666" y="214948"/>
                </a:lnTo>
                <a:lnTo>
                  <a:pt x="243537" y="230994"/>
                </a:lnTo>
                <a:lnTo>
                  <a:pt x="189001" y="230994"/>
                </a:lnTo>
                <a:lnTo>
                  <a:pt x="178270" y="233159"/>
                </a:lnTo>
                <a:lnTo>
                  <a:pt x="169498" y="239059"/>
                </a:lnTo>
                <a:lnTo>
                  <a:pt x="163579" y="247803"/>
                </a:lnTo>
                <a:lnTo>
                  <a:pt x="161416" y="258458"/>
                </a:lnTo>
                <a:lnTo>
                  <a:pt x="161407" y="260003"/>
                </a:lnTo>
                <a:lnTo>
                  <a:pt x="161228" y="260979"/>
                </a:lnTo>
                <a:lnTo>
                  <a:pt x="161122" y="267638"/>
                </a:lnTo>
                <a:lnTo>
                  <a:pt x="163423" y="282127"/>
                </a:lnTo>
                <a:lnTo>
                  <a:pt x="171358" y="302349"/>
                </a:lnTo>
                <a:lnTo>
                  <a:pt x="188155" y="326211"/>
                </a:lnTo>
                <a:lnTo>
                  <a:pt x="228843" y="326211"/>
                </a:lnTo>
                <a:lnTo>
                  <a:pt x="213584" y="349113"/>
                </a:lnTo>
                <a:lnTo>
                  <a:pt x="242004" y="366988"/>
                </a:lnTo>
                <a:lnTo>
                  <a:pt x="242152" y="367095"/>
                </a:lnTo>
                <a:lnTo>
                  <a:pt x="242315" y="367189"/>
                </a:lnTo>
                <a:close/>
              </a:path>
              <a:path w="381000" h="552450">
                <a:moveTo>
                  <a:pt x="250796" y="258499"/>
                </a:moveTo>
                <a:lnTo>
                  <a:pt x="216595" y="258499"/>
                </a:lnTo>
                <a:lnTo>
                  <a:pt x="214423" y="247803"/>
                </a:lnTo>
                <a:lnTo>
                  <a:pt x="208504" y="239059"/>
                </a:lnTo>
                <a:lnTo>
                  <a:pt x="199732" y="233159"/>
                </a:lnTo>
                <a:lnTo>
                  <a:pt x="189001" y="230994"/>
                </a:lnTo>
                <a:lnTo>
                  <a:pt x="243537" y="230994"/>
                </a:lnTo>
                <a:lnTo>
                  <a:pt x="245924" y="234518"/>
                </a:lnTo>
                <a:lnTo>
                  <a:pt x="250792" y="258427"/>
                </a:lnTo>
                <a:close/>
              </a:path>
              <a:path w="381000" h="552450">
                <a:moveTo>
                  <a:pt x="216592" y="258485"/>
                </a:moveTo>
                <a:close/>
              </a:path>
              <a:path w="381000" h="552450">
                <a:moveTo>
                  <a:pt x="228843" y="326211"/>
                </a:moveTo>
                <a:lnTo>
                  <a:pt x="188155" y="326211"/>
                </a:lnTo>
                <a:lnTo>
                  <a:pt x="193452" y="319399"/>
                </a:lnTo>
                <a:lnTo>
                  <a:pt x="198261" y="312312"/>
                </a:lnTo>
                <a:lnTo>
                  <a:pt x="215127" y="270471"/>
                </a:lnTo>
                <a:lnTo>
                  <a:pt x="216594" y="258578"/>
                </a:lnTo>
                <a:lnTo>
                  <a:pt x="250796" y="258499"/>
                </a:lnTo>
                <a:lnTo>
                  <a:pt x="250136" y="267998"/>
                </a:lnTo>
                <a:lnTo>
                  <a:pt x="245922" y="288873"/>
                </a:lnTo>
                <a:lnTo>
                  <a:pt x="234844" y="317204"/>
                </a:lnTo>
                <a:lnTo>
                  <a:pt x="228843" y="326211"/>
                </a:lnTo>
                <a:close/>
              </a:path>
              <a:path w="381000" h="552450">
                <a:moveTo>
                  <a:pt x="292538" y="464242"/>
                </a:moveTo>
                <a:lnTo>
                  <a:pt x="256796" y="464242"/>
                </a:lnTo>
                <a:lnTo>
                  <a:pt x="258912" y="459548"/>
                </a:lnTo>
                <a:lnTo>
                  <a:pt x="260031" y="454433"/>
                </a:lnTo>
                <a:lnTo>
                  <a:pt x="260031" y="447997"/>
                </a:lnTo>
                <a:lnTo>
                  <a:pt x="181011" y="447997"/>
                </a:lnTo>
                <a:lnTo>
                  <a:pt x="173355" y="440363"/>
                </a:lnTo>
                <a:lnTo>
                  <a:pt x="173355" y="421536"/>
                </a:lnTo>
                <a:lnTo>
                  <a:pt x="181011" y="413904"/>
                </a:lnTo>
                <a:lnTo>
                  <a:pt x="260659" y="413904"/>
                </a:lnTo>
                <a:lnTo>
                  <a:pt x="260900" y="409673"/>
                </a:lnTo>
                <a:lnTo>
                  <a:pt x="261187" y="405332"/>
                </a:lnTo>
                <a:lnTo>
                  <a:pt x="261472" y="401282"/>
                </a:lnTo>
                <a:lnTo>
                  <a:pt x="295777" y="401282"/>
                </a:lnTo>
                <a:lnTo>
                  <a:pt x="295406" y="406323"/>
                </a:lnTo>
                <a:lnTo>
                  <a:pt x="294591" y="419776"/>
                </a:lnTo>
                <a:lnTo>
                  <a:pt x="294235" y="430954"/>
                </a:lnTo>
                <a:lnTo>
                  <a:pt x="294235" y="449141"/>
                </a:lnTo>
                <a:lnTo>
                  <a:pt x="292830" y="463294"/>
                </a:lnTo>
                <a:lnTo>
                  <a:pt x="292538" y="464242"/>
                </a:lnTo>
                <a:close/>
              </a:path>
              <a:path w="381000" h="552450">
                <a:moveTo>
                  <a:pt x="256796" y="464242"/>
                </a:moveTo>
                <a:lnTo>
                  <a:pt x="124116" y="464242"/>
                </a:lnTo>
                <a:lnTo>
                  <a:pt x="124351" y="464230"/>
                </a:lnTo>
                <a:lnTo>
                  <a:pt x="124582" y="464207"/>
                </a:lnTo>
                <a:lnTo>
                  <a:pt x="256329" y="464207"/>
                </a:lnTo>
                <a:lnTo>
                  <a:pt x="256561" y="464230"/>
                </a:lnTo>
                <a:lnTo>
                  <a:pt x="256796" y="464242"/>
                </a:lnTo>
                <a:close/>
              </a:path>
              <a:path w="381000" h="552450">
                <a:moveTo>
                  <a:pt x="254294" y="518372"/>
                </a:moveTo>
                <a:lnTo>
                  <a:pt x="190456" y="518372"/>
                </a:lnTo>
                <a:lnTo>
                  <a:pt x="204495" y="515655"/>
                </a:lnTo>
                <a:lnTo>
                  <a:pt x="216823" y="507503"/>
                </a:lnTo>
                <a:lnTo>
                  <a:pt x="226057" y="498299"/>
                </a:lnTo>
                <a:lnTo>
                  <a:pt x="274167" y="498299"/>
                </a:lnTo>
                <a:lnTo>
                  <a:pt x="272804" y="499922"/>
                </a:lnTo>
                <a:lnTo>
                  <a:pt x="254294" y="518372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9975" y="2754364"/>
            <a:ext cx="114300" cy="102870"/>
          </a:xfrm>
          <a:custGeom>
            <a:avLst/>
            <a:gdLst/>
            <a:ahLst/>
            <a:cxnLst/>
            <a:rect l="l" t="t" r="r" b="b"/>
            <a:pathLst>
              <a:path w="114300" h="102869">
                <a:moveTo>
                  <a:pt x="100033" y="102571"/>
                </a:moveTo>
                <a:lnTo>
                  <a:pt x="91802" y="102571"/>
                </a:lnTo>
                <a:lnTo>
                  <a:pt x="85880" y="98829"/>
                </a:lnTo>
                <a:lnTo>
                  <a:pt x="83387" y="92659"/>
                </a:lnTo>
                <a:lnTo>
                  <a:pt x="64781" y="64141"/>
                </a:lnTo>
                <a:lnTo>
                  <a:pt x="41743" y="45769"/>
                </a:lnTo>
                <a:lnTo>
                  <a:pt x="22057" y="35906"/>
                </a:lnTo>
                <a:lnTo>
                  <a:pt x="13510" y="32914"/>
                </a:lnTo>
                <a:lnTo>
                  <a:pt x="5054" y="30715"/>
                </a:lnTo>
                <a:lnTo>
                  <a:pt x="0" y="22062"/>
                </a:lnTo>
                <a:lnTo>
                  <a:pt x="4386" y="5089"/>
                </a:lnTo>
                <a:lnTo>
                  <a:pt x="13042" y="0"/>
                </a:lnTo>
                <a:lnTo>
                  <a:pt x="21502" y="2201"/>
                </a:lnTo>
                <a:lnTo>
                  <a:pt x="58947" y="19026"/>
                </a:lnTo>
                <a:lnTo>
                  <a:pt x="112710" y="80734"/>
                </a:lnTo>
                <a:lnTo>
                  <a:pt x="113872" y="86928"/>
                </a:lnTo>
                <a:lnTo>
                  <a:pt x="112619" y="92881"/>
                </a:lnTo>
                <a:lnTo>
                  <a:pt x="109232" y="97928"/>
                </a:lnTo>
                <a:lnTo>
                  <a:pt x="103992" y="101403"/>
                </a:lnTo>
                <a:lnTo>
                  <a:pt x="102045" y="102196"/>
                </a:lnTo>
                <a:lnTo>
                  <a:pt x="100033" y="102571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2925" y="2705100"/>
            <a:ext cx="352425" cy="514350"/>
          </a:xfrm>
          <a:custGeom>
            <a:avLst/>
            <a:gdLst/>
            <a:ahLst/>
            <a:cxnLst/>
            <a:rect l="l" t="t" r="r" b="b"/>
            <a:pathLst>
              <a:path w="352425" h="514350">
                <a:moveTo>
                  <a:pt x="176186" y="514352"/>
                </a:moveTo>
                <a:lnTo>
                  <a:pt x="129420" y="494950"/>
                </a:lnTo>
                <a:lnTo>
                  <a:pt x="100007" y="465443"/>
                </a:lnTo>
                <a:lnTo>
                  <a:pt x="81482" y="431342"/>
                </a:lnTo>
                <a:lnTo>
                  <a:pt x="80182" y="418166"/>
                </a:lnTo>
                <a:lnTo>
                  <a:pt x="80182" y="387901"/>
                </a:lnTo>
                <a:lnTo>
                  <a:pt x="76837" y="355503"/>
                </a:lnTo>
                <a:lnTo>
                  <a:pt x="67938" y="327895"/>
                </a:lnTo>
                <a:lnTo>
                  <a:pt x="55196" y="303261"/>
                </a:lnTo>
                <a:lnTo>
                  <a:pt x="40317" y="279788"/>
                </a:lnTo>
                <a:lnTo>
                  <a:pt x="25657" y="256669"/>
                </a:lnTo>
                <a:lnTo>
                  <a:pt x="12726" y="231905"/>
                </a:lnTo>
                <a:lnTo>
                  <a:pt x="3512" y="204243"/>
                </a:lnTo>
                <a:lnTo>
                  <a:pt x="0" y="172428"/>
                </a:lnTo>
                <a:lnTo>
                  <a:pt x="6304" y="126643"/>
                </a:lnTo>
                <a:lnTo>
                  <a:pt x="24088" y="85468"/>
                </a:lnTo>
                <a:lnTo>
                  <a:pt x="51661" y="50560"/>
                </a:lnTo>
                <a:lnTo>
                  <a:pt x="87330" y="23575"/>
                </a:lnTo>
                <a:lnTo>
                  <a:pt x="129402" y="6169"/>
                </a:lnTo>
                <a:lnTo>
                  <a:pt x="176186" y="0"/>
                </a:lnTo>
                <a:lnTo>
                  <a:pt x="222969" y="6169"/>
                </a:lnTo>
                <a:lnTo>
                  <a:pt x="265041" y="23575"/>
                </a:lnTo>
                <a:lnTo>
                  <a:pt x="275835" y="31741"/>
                </a:lnTo>
                <a:lnTo>
                  <a:pt x="176188" y="31741"/>
                </a:lnTo>
                <a:lnTo>
                  <a:pt x="130549" y="38925"/>
                </a:lnTo>
                <a:lnTo>
                  <a:pt x="90875" y="58921"/>
                </a:lnTo>
                <a:lnTo>
                  <a:pt x="59567" y="89394"/>
                </a:lnTo>
                <a:lnTo>
                  <a:pt x="39023" y="128008"/>
                </a:lnTo>
                <a:lnTo>
                  <a:pt x="31642" y="172429"/>
                </a:lnTo>
                <a:lnTo>
                  <a:pt x="34480" y="197727"/>
                </a:lnTo>
                <a:lnTo>
                  <a:pt x="42139" y="220193"/>
                </a:lnTo>
                <a:lnTo>
                  <a:pt x="53332" y="241262"/>
                </a:lnTo>
                <a:lnTo>
                  <a:pt x="66773" y="262370"/>
                </a:lnTo>
                <a:lnTo>
                  <a:pt x="77975" y="279791"/>
                </a:lnTo>
                <a:lnTo>
                  <a:pt x="88831" y="298506"/>
                </a:lnTo>
                <a:lnTo>
                  <a:pt x="98487" y="319029"/>
                </a:lnTo>
                <a:lnTo>
                  <a:pt x="106081" y="341866"/>
                </a:lnTo>
                <a:lnTo>
                  <a:pt x="279464" y="341866"/>
                </a:lnTo>
                <a:lnTo>
                  <a:pt x="274666" y="359932"/>
                </a:lnTo>
                <a:lnTo>
                  <a:pt x="274106" y="366915"/>
                </a:lnTo>
                <a:lnTo>
                  <a:pt x="273617" y="373607"/>
                </a:lnTo>
                <a:lnTo>
                  <a:pt x="111302" y="373607"/>
                </a:lnTo>
                <a:lnTo>
                  <a:pt x="111645" y="378227"/>
                </a:lnTo>
                <a:lnTo>
                  <a:pt x="111824" y="382987"/>
                </a:lnTo>
                <a:lnTo>
                  <a:pt x="111824" y="423093"/>
                </a:lnTo>
                <a:lnTo>
                  <a:pt x="112862" y="427856"/>
                </a:lnTo>
                <a:lnTo>
                  <a:pt x="114817" y="432225"/>
                </a:lnTo>
                <a:lnTo>
                  <a:pt x="270621" y="432225"/>
                </a:lnTo>
                <a:lnTo>
                  <a:pt x="267073" y="443807"/>
                </a:lnTo>
                <a:lnTo>
                  <a:pt x="260857" y="455271"/>
                </a:lnTo>
                <a:lnTo>
                  <a:pt x="253627" y="463934"/>
                </a:lnTo>
                <a:lnTo>
                  <a:pt x="143252" y="463934"/>
                </a:lnTo>
                <a:lnTo>
                  <a:pt x="151794" y="472503"/>
                </a:lnTo>
                <a:lnTo>
                  <a:pt x="163200" y="480092"/>
                </a:lnTo>
                <a:lnTo>
                  <a:pt x="176188" y="482622"/>
                </a:lnTo>
                <a:lnTo>
                  <a:pt x="235242" y="482622"/>
                </a:lnTo>
                <a:lnTo>
                  <a:pt x="222952" y="494950"/>
                </a:lnTo>
                <a:lnTo>
                  <a:pt x="212584" y="503440"/>
                </a:lnTo>
                <a:lnTo>
                  <a:pt x="201086" y="509501"/>
                </a:lnTo>
                <a:lnTo>
                  <a:pt x="188825" y="513139"/>
                </a:lnTo>
                <a:lnTo>
                  <a:pt x="176186" y="514352"/>
                </a:lnTo>
                <a:close/>
              </a:path>
              <a:path w="352425" h="514350">
                <a:moveTo>
                  <a:pt x="279464" y="341866"/>
                </a:moveTo>
                <a:lnTo>
                  <a:pt x="246238" y="341866"/>
                </a:lnTo>
                <a:lnTo>
                  <a:pt x="253894" y="318715"/>
                </a:lnTo>
                <a:lnTo>
                  <a:pt x="263656" y="297918"/>
                </a:lnTo>
                <a:lnTo>
                  <a:pt x="274604" y="279023"/>
                </a:lnTo>
                <a:lnTo>
                  <a:pt x="285819" y="261577"/>
                </a:lnTo>
                <a:lnTo>
                  <a:pt x="299178" y="240605"/>
                </a:lnTo>
                <a:lnTo>
                  <a:pt x="310302" y="219693"/>
                </a:lnTo>
                <a:lnTo>
                  <a:pt x="317912" y="197436"/>
                </a:lnTo>
                <a:lnTo>
                  <a:pt x="320733" y="172428"/>
                </a:lnTo>
                <a:lnTo>
                  <a:pt x="313352" y="128008"/>
                </a:lnTo>
                <a:lnTo>
                  <a:pt x="292807" y="89394"/>
                </a:lnTo>
                <a:lnTo>
                  <a:pt x="261499" y="58921"/>
                </a:lnTo>
                <a:lnTo>
                  <a:pt x="221826" y="38925"/>
                </a:lnTo>
                <a:lnTo>
                  <a:pt x="176188" y="31741"/>
                </a:lnTo>
                <a:lnTo>
                  <a:pt x="275835" y="31741"/>
                </a:lnTo>
                <a:lnTo>
                  <a:pt x="300710" y="50560"/>
                </a:lnTo>
                <a:lnTo>
                  <a:pt x="328283" y="85468"/>
                </a:lnTo>
                <a:lnTo>
                  <a:pt x="346068" y="126643"/>
                </a:lnTo>
                <a:lnTo>
                  <a:pt x="352372" y="172429"/>
                </a:lnTo>
                <a:lnTo>
                  <a:pt x="348879" y="203949"/>
                </a:lnTo>
                <a:lnTo>
                  <a:pt x="339714" y="231398"/>
                </a:lnTo>
                <a:lnTo>
                  <a:pt x="326853" y="256004"/>
                </a:lnTo>
                <a:lnTo>
                  <a:pt x="312270" y="278998"/>
                </a:lnTo>
                <a:lnTo>
                  <a:pt x="300339" y="297601"/>
                </a:lnTo>
                <a:lnTo>
                  <a:pt x="289555" y="316651"/>
                </a:lnTo>
                <a:lnTo>
                  <a:pt x="280728" y="337108"/>
                </a:lnTo>
                <a:lnTo>
                  <a:pt x="279464" y="341866"/>
                </a:lnTo>
                <a:close/>
              </a:path>
              <a:path w="352425" h="514350">
                <a:moveTo>
                  <a:pt x="224161" y="341866"/>
                </a:moveTo>
                <a:lnTo>
                  <a:pt x="125276" y="341866"/>
                </a:lnTo>
                <a:lnTo>
                  <a:pt x="125507" y="341730"/>
                </a:lnTo>
                <a:lnTo>
                  <a:pt x="125728" y="341583"/>
                </a:lnTo>
                <a:lnTo>
                  <a:pt x="151145" y="325611"/>
                </a:lnTo>
                <a:lnTo>
                  <a:pt x="130672" y="296453"/>
                </a:lnTo>
                <a:lnTo>
                  <a:pt x="120664" y="270654"/>
                </a:lnTo>
                <a:lnTo>
                  <a:pt x="117530" y="250855"/>
                </a:lnTo>
                <a:lnTo>
                  <a:pt x="117684" y="239697"/>
                </a:lnTo>
                <a:lnTo>
                  <a:pt x="122446" y="217735"/>
                </a:lnTo>
                <a:lnTo>
                  <a:pt x="134758" y="199817"/>
                </a:lnTo>
                <a:lnTo>
                  <a:pt x="152822" y="187745"/>
                </a:lnTo>
                <a:lnTo>
                  <a:pt x="174842" y="183320"/>
                </a:lnTo>
                <a:lnTo>
                  <a:pt x="197065" y="187831"/>
                </a:lnTo>
                <a:lnTo>
                  <a:pt x="215235" y="200124"/>
                </a:lnTo>
                <a:lnTo>
                  <a:pt x="225291" y="215064"/>
                </a:lnTo>
                <a:lnTo>
                  <a:pt x="174841" y="215064"/>
                </a:lnTo>
                <a:lnTo>
                  <a:pt x="164914" y="217079"/>
                </a:lnTo>
                <a:lnTo>
                  <a:pt x="156799" y="222572"/>
                </a:lnTo>
                <a:lnTo>
                  <a:pt x="151324" y="230713"/>
                </a:lnTo>
                <a:lnTo>
                  <a:pt x="149322" y="240634"/>
                </a:lnTo>
                <a:lnTo>
                  <a:pt x="149315" y="242071"/>
                </a:lnTo>
                <a:lnTo>
                  <a:pt x="149149" y="242980"/>
                </a:lnTo>
                <a:lnTo>
                  <a:pt x="149051" y="249180"/>
                </a:lnTo>
                <a:lnTo>
                  <a:pt x="151179" y="262670"/>
                </a:lnTo>
                <a:lnTo>
                  <a:pt x="158520" y="281498"/>
                </a:lnTo>
                <a:lnTo>
                  <a:pt x="174059" y="303713"/>
                </a:lnTo>
                <a:lnTo>
                  <a:pt x="211698" y="303713"/>
                </a:lnTo>
                <a:lnTo>
                  <a:pt x="197582" y="325036"/>
                </a:lnTo>
                <a:lnTo>
                  <a:pt x="223873" y="341678"/>
                </a:lnTo>
                <a:lnTo>
                  <a:pt x="224010" y="341778"/>
                </a:lnTo>
                <a:lnTo>
                  <a:pt x="224161" y="341866"/>
                </a:lnTo>
                <a:close/>
              </a:path>
              <a:path w="352425" h="514350">
                <a:moveTo>
                  <a:pt x="232006" y="240672"/>
                </a:moveTo>
                <a:lnTo>
                  <a:pt x="200368" y="240672"/>
                </a:lnTo>
                <a:lnTo>
                  <a:pt x="198358" y="230713"/>
                </a:lnTo>
                <a:lnTo>
                  <a:pt x="192883" y="222572"/>
                </a:lnTo>
                <a:lnTo>
                  <a:pt x="184768" y="217079"/>
                </a:lnTo>
                <a:lnTo>
                  <a:pt x="174841" y="215064"/>
                </a:lnTo>
                <a:lnTo>
                  <a:pt x="225291" y="215064"/>
                </a:lnTo>
                <a:lnTo>
                  <a:pt x="227499" y="218344"/>
                </a:lnTo>
                <a:lnTo>
                  <a:pt x="232003" y="240605"/>
                </a:lnTo>
                <a:close/>
              </a:path>
              <a:path w="352425" h="514350">
                <a:moveTo>
                  <a:pt x="200365" y="240659"/>
                </a:moveTo>
                <a:close/>
              </a:path>
              <a:path w="352425" h="514350">
                <a:moveTo>
                  <a:pt x="211698" y="303713"/>
                </a:moveTo>
                <a:lnTo>
                  <a:pt x="174059" y="303713"/>
                </a:lnTo>
                <a:lnTo>
                  <a:pt x="178959" y="297371"/>
                </a:lnTo>
                <a:lnTo>
                  <a:pt x="183408" y="290773"/>
                </a:lnTo>
                <a:lnTo>
                  <a:pt x="199009" y="251817"/>
                </a:lnTo>
                <a:lnTo>
                  <a:pt x="200366" y="240745"/>
                </a:lnTo>
                <a:lnTo>
                  <a:pt x="232006" y="240672"/>
                </a:lnTo>
                <a:lnTo>
                  <a:pt x="231396" y="249516"/>
                </a:lnTo>
                <a:lnTo>
                  <a:pt x="227498" y="268950"/>
                </a:lnTo>
                <a:lnTo>
                  <a:pt x="217249" y="295327"/>
                </a:lnTo>
                <a:lnTo>
                  <a:pt x="211698" y="303713"/>
                </a:lnTo>
                <a:close/>
              </a:path>
              <a:path w="352425" h="514350">
                <a:moveTo>
                  <a:pt x="270621" y="432225"/>
                </a:moveTo>
                <a:lnTo>
                  <a:pt x="237557" y="432225"/>
                </a:lnTo>
                <a:lnTo>
                  <a:pt x="239514" y="427855"/>
                </a:lnTo>
                <a:lnTo>
                  <a:pt x="240549" y="423093"/>
                </a:lnTo>
                <a:lnTo>
                  <a:pt x="240550" y="417100"/>
                </a:lnTo>
                <a:lnTo>
                  <a:pt x="167450" y="417100"/>
                </a:lnTo>
                <a:lnTo>
                  <a:pt x="160368" y="409993"/>
                </a:lnTo>
                <a:lnTo>
                  <a:pt x="160368" y="392465"/>
                </a:lnTo>
                <a:lnTo>
                  <a:pt x="167450" y="385359"/>
                </a:lnTo>
                <a:lnTo>
                  <a:pt x="241131" y="385359"/>
                </a:lnTo>
                <a:lnTo>
                  <a:pt x="241353" y="381420"/>
                </a:lnTo>
                <a:lnTo>
                  <a:pt x="241619" y="377378"/>
                </a:lnTo>
                <a:lnTo>
                  <a:pt x="241883" y="373607"/>
                </a:lnTo>
                <a:lnTo>
                  <a:pt x="273617" y="373607"/>
                </a:lnTo>
                <a:lnTo>
                  <a:pt x="273275" y="378300"/>
                </a:lnTo>
                <a:lnTo>
                  <a:pt x="272520" y="390826"/>
                </a:lnTo>
                <a:lnTo>
                  <a:pt x="272191" y="401233"/>
                </a:lnTo>
                <a:lnTo>
                  <a:pt x="272191" y="418166"/>
                </a:lnTo>
                <a:lnTo>
                  <a:pt x="270891" y="431343"/>
                </a:lnTo>
                <a:lnTo>
                  <a:pt x="270621" y="432225"/>
                </a:lnTo>
                <a:close/>
              </a:path>
              <a:path w="352425" h="514350">
                <a:moveTo>
                  <a:pt x="237557" y="432225"/>
                </a:moveTo>
                <a:lnTo>
                  <a:pt x="114817" y="432225"/>
                </a:lnTo>
                <a:lnTo>
                  <a:pt x="115034" y="432214"/>
                </a:lnTo>
                <a:lnTo>
                  <a:pt x="115248" y="432192"/>
                </a:lnTo>
                <a:lnTo>
                  <a:pt x="237125" y="432192"/>
                </a:lnTo>
                <a:lnTo>
                  <a:pt x="237339" y="432214"/>
                </a:lnTo>
                <a:lnTo>
                  <a:pt x="237557" y="432225"/>
                </a:lnTo>
                <a:close/>
              </a:path>
              <a:path w="352425" h="514350">
                <a:moveTo>
                  <a:pt x="235242" y="482622"/>
                </a:moveTo>
                <a:lnTo>
                  <a:pt x="176188" y="482622"/>
                </a:lnTo>
                <a:lnTo>
                  <a:pt x="189174" y="480092"/>
                </a:lnTo>
                <a:lnTo>
                  <a:pt x="200578" y="472503"/>
                </a:lnTo>
                <a:lnTo>
                  <a:pt x="209121" y="463934"/>
                </a:lnTo>
                <a:lnTo>
                  <a:pt x="253627" y="463934"/>
                </a:lnTo>
                <a:lnTo>
                  <a:pt x="252365" y="465445"/>
                </a:lnTo>
                <a:lnTo>
                  <a:pt x="235242" y="482622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2720" y="4009676"/>
            <a:ext cx="124460" cy="112395"/>
          </a:xfrm>
          <a:custGeom>
            <a:avLst/>
            <a:gdLst/>
            <a:ahLst/>
            <a:cxnLst/>
            <a:rect l="l" t="t" r="r" b="b"/>
            <a:pathLst>
              <a:path w="124459" h="112395">
                <a:moveTo>
                  <a:pt x="108789" y="111905"/>
                </a:moveTo>
                <a:lnTo>
                  <a:pt x="99669" y="111905"/>
                </a:lnTo>
                <a:lnTo>
                  <a:pt x="93108" y="107747"/>
                </a:lnTo>
                <a:lnTo>
                  <a:pt x="90345" y="100892"/>
                </a:lnTo>
                <a:lnTo>
                  <a:pt x="69730" y="69204"/>
                </a:lnTo>
                <a:lnTo>
                  <a:pt x="44204" y="48791"/>
                </a:lnTo>
                <a:lnTo>
                  <a:pt x="22393" y="37833"/>
                </a:lnTo>
                <a:lnTo>
                  <a:pt x="12923" y="34509"/>
                </a:lnTo>
                <a:lnTo>
                  <a:pt x="6669" y="31446"/>
                </a:lnTo>
                <a:lnTo>
                  <a:pt x="2228" y="26384"/>
                </a:lnTo>
                <a:lnTo>
                  <a:pt x="0" y="20013"/>
                </a:lnTo>
                <a:lnTo>
                  <a:pt x="382" y="13021"/>
                </a:lnTo>
                <a:lnTo>
                  <a:pt x="3433" y="6724"/>
                </a:lnTo>
                <a:lnTo>
                  <a:pt x="8477" y="2248"/>
                </a:lnTo>
                <a:lnTo>
                  <a:pt x="14822" y="0"/>
                </a:lnTo>
                <a:lnTo>
                  <a:pt x="21778" y="383"/>
                </a:lnTo>
                <a:lnTo>
                  <a:pt x="63267" y="19077"/>
                </a:lnTo>
                <a:lnTo>
                  <a:pt x="96030" y="45734"/>
                </a:lnTo>
                <a:lnTo>
                  <a:pt x="122835" y="87641"/>
                </a:lnTo>
                <a:lnTo>
                  <a:pt x="124122" y="94524"/>
                </a:lnTo>
                <a:lnTo>
                  <a:pt x="122734" y="101138"/>
                </a:lnTo>
                <a:lnTo>
                  <a:pt x="118982" y="106746"/>
                </a:lnTo>
                <a:lnTo>
                  <a:pt x="113176" y="110607"/>
                </a:lnTo>
                <a:lnTo>
                  <a:pt x="111018" y="111489"/>
                </a:lnTo>
                <a:lnTo>
                  <a:pt x="108789" y="111905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3425" y="3952875"/>
            <a:ext cx="390525" cy="571500"/>
          </a:xfrm>
          <a:custGeom>
            <a:avLst/>
            <a:gdLst/>
            <a:ahLst/>
            <a:cxnLst/>
            <a:rect l="l" t="t" r="r" b="b"/>
            <a:pathLst>
              <a:path w="390525" h="571500">
                <a:moveTo>
                  <a:pt x="195211" y="571502"/>
                </a:moveTo>
                <a:lnTo>
                  <a:pt x="154877" y="559375"/>
                </a:lnTo>
                <a:lnTo>
                  <a:pt x="110807" y="517159"/>
                </a:lnTo>
                <a:lnTo>
                  <a:pt x="90281" y="479268"/>
                </a:lnTo>
                <a:lnTo>
                  <a:pt x="88841" y="464628"/>
                </a:lnTo>
                <a:lnTo>
                  <a:pt x="88841" y="431001"/>
                </a:lnTo>
                <a:lnTo>
                  <a:pt x="85134" y="395004"/>
                </a:lnTo>
                <a:lnTo>
                  <a:pt x="75275" y="364327"/>
                </a:lnTo>
                <a:lnTo>
                  <a:pt x="61157" y="336957"/>
                </a:lnTo>
                <a:lnTo>
                  <a:pt x="44671" y="310876"/>
                </a:lnTo>
                <a:lnTo>
                  <a:pt x="28428" y="285188"/>
                </a:lnTo>
                <a:lnTo>
                  <a:pt x="14101" y="257672"/>
                </a:lnTo>
                <a:lnTo>
                  <a:pt x="3891" y="226937"/>
                </a:lnTo>
                <a:lnTo>
                  <a:pt x="0" y="191586"/>
                </a:lnTo>
                <a:lnTo>
                  <a:pt x="5164" y="147711"/>
                </a:lnTo>
                <a:lnTo>
                  <a:pt x="19871" y="107405"/>
                </a:lnTo>
                <a:lnTo>
                  <a:pt x="42939" y="71830"/>
                </a:lnTo>
                <a:lnTo>
                  <a:pt x="73188" y="42142"/>
                </a:lnTo>
                <a:lnTo>
                  <a:pt x="109437" y="19502"/>
                </a:lnTo>
                <a:lnTo>
                  <a:pt x="150505" y="5068"/>
                </a:lnTo>
                <a:lnTo>
                  <a:pt x="195211" y="0"/>
                </a:lnTo>
                <a:lnTo>
                  <a:pt x="239917" y="5068"/>
                </a:lnTo>
                <a:lnTo>
                  <a:pt x="280985" y="19502"/>
                </a:lnTo>
                <a:lnTo>
                  <a:pt x="306226" y="35268"/>
                </a:lnTo>
                <a:lnTo>
                  <a:pt x="195213" y="35268"/>
                </a:lnTo>
                <a:lnTo>
                  <a:pt x="144646" y="43250"/>
                </a:lnTo>
                <a:lnTo>
                  <a:pt x="100688" y="65468"/>
                </a:lnTo>
                <a:lnTo>
                  <a:pt x="65999" y="99327"/>
                </a:lnTo>
                <a:lnTo>
                  <a:pt x="43236" y="142231"/>
                </a:lnTo>
                <a:lnTo>
                  <a:pt x="35059" y="191587"/>
                </a:lnTo>
                <a:lnTo>
                  <a:pt x="38204" y="219696"/>
                </a:lnTo>
                <a:lnTo>
                  <a:pt x="46689" y="244659"/>
                </a:lnTo>
                <a:lnTo>
                  <a:pt x="59090" y="268069"/>
                </a:lnTo>
                <a:lnTo>
                  <a:pt x="73984" y="291522"/>
                </a:lnTo>
                <a:lnTo>
                  <a:pt x="86394" y="310879"/>
                </a:lnTo>
                <a:lnTo>
                  <a:pt x="98423" y="331673"/>
                </a:lnTo>
                <a:lnTo>
                  <a:pt x="109122" y="354476"/>
                </a:lnTo>
                <a:lnTo>
                  <a:pt x="117536" y="379850"/>
                </a:lnTo>
                <a:lnTo>
                  <a:pt x="309642" y="379850"/>
                </a:lnTo>
                <a:lnTo>
                  <a:pt x="304325" y="399924"/>
                </a:lnTo>
                <a:lnTo>
                  <a:pt x="303705" y="407684"/>
                </a:lnTo>
                <a:lnTo>
                  <a:pt x="303163" y="415119"/>
                </a:lnTo>
                <a:lnTo>
                  <a:pt x="123321" y="415119"/>
                </a:lnTo>
                <a:lnTo>
                  <a:pt x="123700" y="420253"/>
                </a:lnTo>
                <a:lnTo>
                  <a:pt x="123899" y="425540"/>
                </a:lnTo>
                <a:lnTo>
                  <a:pt x="123899" y="470103"/>
                </a:lnTo>
                <a:lnTo>
                  <a:pt x="125049" y="475396"/>
                </a:lnTo>
                <a:lnTo>
                  <a:pt x="127215" y="480250"/>
                </a:lnTo>
                <a:lnTo>
                  <a:pt x="299844" y="480250"/>
                </a:lnTo>
                <a:lnTo>
                  <a:pt x="295912" y="493119"/>
                </a:lnTo>
                <a:lnTo>
                  <a:pt x="289025" y="505856"/>
                </a:lnTo>
                <a:lnTo>
                  <a:pt x="281014" y="515482"/>
                </a:lnTo>
                <a:lnTo>
                  <a:pt x="158721" y="515482"/>
                </a:lnTo>
                <a:lnTo>
                  <a:pt x="168185" y="525003"/>
                </a:lnTo>
                <a:lnTo>
                  <a:pt x="180823" y="533435"/>
                </a:lnTo>
                <a:lnTo>
                  <a:pt x="195213" y="536246"/>
                </a:lnTo>
                <a:lnTo>
                  <a:pt x="260644" y="536246"/>
                </a:lnTo>
                <a:lnTo>
                  <a:pt x="247028" y="549944"/>
                </a:lnTo>
                <a:lnTo>
                  <a:pt x="235539" y="559378"/>
                </a:lnTo>
                <a:lnTo>
                  <a:pt x="222799" y="566112"/>
                </a:lnTo>
                <a:lnTo>
                  <a:pt x="209215" y="570154"/>
                </a:lnTo>
                <a:lnTo>
                  <a:pt x="195211" y="571502"/>
                </a:lnTo>
                <a:close/>
              </a:path>
              <a:path w="390525" h="571500">
                <a:moveTo>
                  <a:pt x="309642" y="379850"/>
                </a:moveTo>
                <a:lnTo>
                  <a:pt x="272827" y="379850"/>
                </a:lnTo>
                <a:lnTo>
                  <a:pt x="281310" y="354127"/>
                </a:lnTo>
                <a:lnTo>
                  <a:pt x="292126" y="331020"/>
                </a:lnTo>
                <a:lnTo>
                  <a:pt x="304257" y="310025"/>
                </a:lnTo>
                <a:lnTo>
                  <a:pt x="316682" y="290640"/>
                </a:lnTo>
                <a:lnTo>
                  <a:pt x="331484" y="267338"/>
                </a:lnTo>
                <a:lnTo>
                  <a:pt x="343809" y="244103"/>
                </a:lnTo>
                <a:lnTo>
                  <a:pt x="352241" y="219373"/>
                </a:lnTo>
                <a:lnTo>
                  <a:pt x="355366" y="191586"/>
                </a:lnTo>
                <a:lnTo>
                  <a:pt x="347188" y="142231"/>
                </a:lnTo>
                <a:lnTo>
                  <a:pt x="324426" y="99326"/>
                </a:lnTo>
                <a:lnTo>
                  <a:pt x="289737" y="65468"/>
                </a:lnTo>
                <a:lnTo>
                  <a:pt x="245780" y="43250"/>
                </a:lnTo>
                <a:lnTo>
                  <a:pt x="195213" y="35268"/>
                </a:lnTo>
                <a:lnTo>
                  <a:pt x="306226" y="35268"/>
                </a:lnTo>
                <a:lnTo>
                  <a:pt x="347483" y="71830"/>
                </a:lnTo>
                <a:lnTo>
                  <a:pt x="370551" y="107406"/>
                </a:lnTo>
                <a:lnTo>
                  <a:pt x="385258" y="147711"/>
                </a:lnTo>
                <a:lnTo>
                  <a:pt x="390422" y="191587"/>
                </a:lnTo>
                <a:lnTo>
                  <a:pt x="386552" y="226610"/>
                </a:lnTo>
                <a:lnTo>
                  <a:pt x="376397" y="257109"/>
                </a:lnTo>
                <a:lnTo>
                  <a:pt x="362148" y="284449"/>
                </a:lnTo>
                <a:lnTo>
                  <a:pt x="345990" y="309998"/>
                </a:lnTo>
                <a:lnTo>
                  <a:pt x="332770" y="330667"/>
                </a:lnTo>
                <a:lnTo>
                  <a:pt x="320822" y="351834"/>
                </a:lnTo>
                <a:lnTo>
                  <a:pt x="311042" y="374565"/>
                </a:lnTo>
                <a:lnTo>
                  <a:pt x="309642" y="379850"/>
                </a:lnTo>
                <a:close/>
              </a:path>
              <a:path w="390525" h="571500">
                <a:moveTo>
                  <a:pt x="248367" y="379850"/>
                </a:moveTo>
                <a:lnTo>
                  <a:pt x="138804" y="379850"/>
                </a:lnTo>
                <a:lnTo>
                  <a:pt x="139060" y="379700"/>
                </a:lnTo>
                <a:lnTo>
                  <a:pt x="139304" y="379536"/>
                </a:lnTo>
                <a:lnTo>
                  <a:pt x="167466" y="361789"/>
                </a:lnTo>
                <a:lnTo>
                  <a:pt x="144783" y="329392"/>
                </a:lnTo>
                <a:lnTo>
                  <a:pt x="133693" y="300727"/>
                </a:lnTo>
                <a:lnTo>
                  <a:pt x="130222" y="278728"/>
                </a:lnTo>
                <a:lnTo>
                  <a:pt x="130392" y="266330"/>
                </a:lnTo>
                <a:lnTo>
                  <a:pt x="135668" y="241928"/>
                </a:lnTo>
                <a:lnTo>
                  <a:pt x="149309" y="222019"/>
                </a:lnTo>
                <a:lnTo>
                  <a:pt x="169324" y="208605"/>
                </a:lnTo>
                <a:lnTo>
                  <a:pt x="193722" y="203689"/>
                </a:lnTo>
                <a:lnTo>
                  <a:pt x="218345" y="208701"/>
                </a:lnTo>
                <a:lnTo>
                  <a:pt x="238476" y="222360"/>
                </a:lnTo>
                <a:lnTo>
                  <a:pt x="249619" y="238960"/>
                </a:lnTo>
                <a:lnTo>
                  <a:pt x="193721" y="238960"/>
                </a:lnTo>
                <a:lnTo>
                  <a:pt x="182722" y="241199"/>
                </a:lnTo>
                <a:lnTo>
                  <a:pt x="173731" y="247303"/>
                </a:lnTo>
                <a:lnTo>
                  <a:pt x="167664" y="256348"/>
                </a:lnTo>
                <a:lnTo>
                  <a:pt x="165447" y="267370"/>
                </a:lnTo>
                <a:lnTo>
                  <a:pt x="165438" y="268968"/>
                </a:lnTo>
                <a:lnTo>
                  <a:pt x="165255" y="269978"/>
                </a:lnTo>
                <a:lnTo>
                  <a:pt x="165146" y="276867"/>
                </a:lnTo>
                <a:lnTo>
                  <a:pt x="167504" y="291855"/>
                </a:lnTo>
                <a:lnTo>
                  <a:pt x="175638" y="312775"/>
                </a:lnTo>
                <a:lnTo>
                  <a:pt x="192854" y="337459"/>
                </a:lnTo>
                <a:lnTo>
                  <a:pt x="234558" y="337459"/>
                </a:lnTo>
                <a:lnTo>
                  <a:pt x="218918" y="361151"/>
                </a:lnTo>
                <a:lnTo>
                  <a:pt x="248048" y="379642"/>
                </a:lnTo>
                <a:lnTo>
                  <a:pt x="248200" y="379753"/>
                </a:lnTo>
                <a:lnTo>
                  <a:pt x="248367" y="379850"/>
                </a:lnTo>
                <a:close/>
              </a:path>
              <a:path w="390525" h="571500">
                <a:moveTo>
                  <a:pt x="257059" y="267413"/>
                </a:moveTo>
                <a:lnTo>
                  <a:pt x="222004" y="267413"/>
                </a:lnTo>
                <a:lnTo>
                  <a:pt x="219778" y="256348"/>
                </a:lnTo>
                <a:lnTo>
                  <a:pt x="213711" y="247303"/>
                </a:lnTo>
                <a:lnTo>
                  <a:pt x="204720" y="241199"/>
                </a:lnTo>
                <a:lnTo>
                  <a:pt x="193721" y="238960"/>
                </a:lnTo>
                <a:lnTo>
                  <a:pt x="249619" y="238960"/>
                </a:lnTo>
                <a:lnTo>
                  <a:pt x="252066" y="242604"/>
                </a:lnTo>
                <a:lnTo>
                  <a:pt x="257056" y="267338"/>
                </a:lnTo>
                <a:close/>
              </a:path>
              <a:path w="390525" h="571500">
                <a:moveTo>
                  <a:pt x="222001" y="267398"/>
                </a:moveTo>
                <a:close/>
              </a:path>
              <a:path w="390525" h="571500">
                <a:moveTo>
                  <a:pt x="234558" y="337459"/>
                </a:moveTo>
                <a:lnTo>
                  <a:pt x="192854" y="337459"/>
                </a:lnTo>
                <a:lnTo>
                  <a:pt x="198284" y="330412"/>
                </a:lnTo>
                <a:lnTo>
                  <a:pt x="203213" y="323081"/>
                </a:lnTo>
                <a:lnTo>
                  <a:pt x="220499" y="279797"/>
                </a:lnTo>
                <a:lnTo>
                  <a:pt x="222003" y="267494"/>
                </a:lnTo>
                <a:lnTo>
                  <a:pt x="257059" y="267413"/>
                </a:lnTo>
                <a:lnTo>
                  <a:pt x="256382" y="277239"/>
                </a:lnTo>
                <a:lnTo>
                  <a:pt x="252064" y="298834"/>
                </a:lnTo>
                <a:lnTo>
                  <a:pt x="240708" y="328141"/>
                </a:lnTo>
                <a:lnTo>
                  <a:pt x="234558" y="337459"/>
                </a:lnTo>
                <a:close/>
              </a:path>
              <a:path w="390525" h="571500">
                <a:moveTo>
                  <a:pt x="299844" y="480250"/>
                </a:moveTo>
                <a:lnTo>
                  <a:pt x="263209" y="480250"/>
                </a:lnTo>
                <a:lnTo>
                  <a:pt x="265378" y="475394"/>
                </a:lnTo>
                <a:lnTo>
                  <a:pt x="266525" y="470103"/>
                </a:lnTo>
                <a:lnTo>
                  <a:pt x="266525" y="463444"/>
                </a:lnTo>
                <a:lnTo>
                  <a:pt x="185532" y="463444"/>
                </a:lnTo>
                <a:lnTo>
                  <a:pt x="177685" y="455548"/>
                </a:lnTo>
                <a:lnTo>
                  <a:pt x="177685" y="436071"/>
                </a:lnTo>
                <a:lnTo>
                  <a:pt x="185532" y="428176"/>
                </a:lnTo>
                <a:lnTo>
                  <a:pt x="267169" y="428176"/>
                </a:lnTo>
                <a:lnTo>
                  <a:pt x="267416" y="423799"/>
                </a:lnTo>
                <a:lnTo>
                  <a:pt x="267710" y="419308"/>
                </a:lnTo>
                <a:lnTo>
                  <a:pt x="268002" y="415119"/>
                </a:lnTo>
                <a:lnTo>
                  <a:pt x="303163" y="415119"/>
                </a:lnTo>
                <a:lnTo>
                  <a:pt x="302784" y="420333"/>
                </a:lnTo>
                <a:lnTo>
                  <a:pt x="301948" y="434251"/>
                </a:lnTo>
                <a:lnTo>
                  <a:pt x="301583" y="445814"/>
                </a:lnTo>
                <a:lnTo>
                  <a:pt x="301583" y="464628"/>
                </a:lnTo>
                <a:lnTo>
                  <a:pt x="300143" y="479269"/>
                </a:lnTo>
                <a:lnTo>
                  <a:pt x="299844" y="480250"/>
                </a:lnTo>
                <a:close/>
              </a:path>
              <a:path w="390525" h="571500">
                <a:moveTo>
                  <a:pt x="263209" y="480250"/>
                </a:moveTo>
                <a:lnTo>
                  <a:pt x="127215" y="480250"/>
                </a:lnTo>
                <a:lnTo>
                  <a:pt x="127456" y="480238"/>
                </a:lnTo>
                <a:lnTo>
                  <a:pt x="127693" y="480213"/>
                </a:lnTo>
                <a:lnTo>
                  <a:pt x="262731" y="480213"/>
                </a:lnTo>
                <a:lnTo>
                  <a:pt x="262968" y="480238"/>
                </a:lnTo>
                <a:lnTo>
                  <a:pt x="263209" y="480250"/>
                </a:lnTo>
                <a:close/>
              </a:path>
              <a:path w="390525" h="571500">
                <a:moveTo>
                  <a:pt x="260644" y="536246"/>
                </a:moveTo>
                <a:lnTo>
                  <a:pt x="195213" y="536246"/>
                </a:lnTo>
                <a:lnTo>
                  <a:pt x="209602" y="533435"/>
                </a:lnTo>
                <a:lnTo>
                  <a:pt x="222238" y="525003"/>
                </a:lnTo>
                <a:lnTo>
                  <a:pt x="231703" y="515482"/>
                </a:lnTo>
                <a:lnTo>
                  <a:pt x="281014" y="515482"/>
                </a:lnTo>
                <a:lnTo>
                  <a:pt x="279617" y="517160"/>
                </a:lnTo>
                <a:lnTo>
                  <a:pt x="260644" y="536246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5785" y="5355541"/>
            <a:ext cx="130810" cy="118110"/>
          </a:xfrm>
          <a:custGeom>
            <a:avLst/>
            <a:gdLst/>
            <a:ahLst/>
            <a:cxnLst/>
            <a:rect l="l" t="t" r="r" b="b"/>
            <a:pathLst>
              <a:path w="130809" h="118110">
                <a:moveTo>
                  <a:pt x="114119" y="117500"/>
                </a:moveTo>
                <a:lnTo>
                  <a:pt x="104552" y="117500"/>
                </a:lnTo>
                <a:lnTo>
                  <a:pt x="97669" y="113134"/>
                </a:lnTo>
                <a:lnTo>
                  <a:pt x="94772" y="105936"/>
                </a:lnTo>
                <a:lnTo>
                  <a:pt x="73146" y="72665"/>
                </a:lnTo>
                <a:lnTo>
                  <a:pt x="46370" y="51231"/>
                </a:lnTo>
                <a:lnTo>
                  <a:pt x="23491" y="39724"/>
                </a:lnTo>
                <a:lnTo>
                  <a:pt x="13556" y="36234"/>
                </a:lnTo>
                <a:lnTo>
                  <a:pt x="6996" y="33018"/>
                </a:lnTo>
                <a:lnTo>
                  <a:pt x="2338" y="27703"/>
                </a:lnTo>
                <a:lnTo>
                  <a:pt x="0" y="21013"/>
                </a:lnTo>
                <a:lnTo>
                  <a:pt x="401" y="13672"/>
                </a:lnTo>
                <a:lnTo>
                  <a:pt x="3601" y="7060"/>
                </a:lnTo>
                <a:lnTo>
                  <a:pt x="8892" y="2361"/>
                </a:lnTo>
                <a:lnTo>
                  <a:pt x="15549" y="0"/>
                </a:lnTo>
                <a:lnTo>
                  <a:pt x="22845" y="402"/>
                </a:lnTo>
                <a:lnTo>
                  <a:pt x="66366" y="20031"/>
                </a:lnTo>
                <a:lnTo>
                  <a:pt x="100734" y="48021"/>
                </a:lnTo>
                <a:lnTo>
                  <a:pt x="128853" y="92023"/>
                </a:lnTo>
                <a:lnTo>
                  <a:pt x="130203" y="99250"/>
                </a:lnTo>
                <a:lnTo>
                  <a:pt x="128747" y="106195"/>
                </a:lnTo>
                <a:lnTo>
                  <a:pt x="124811" y="112083"/>
                </a:lnTo>
                <a:lnTo>
                  <a:pt x="118720" y="116137"/>
                </a:lnTo>
                <a:lnTo>
                  <a:pt x="116457" y="117063"/>
                </a:lnTo>
                <a:lnTo>
                  <a:pt x="114119" y="11750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6237" y="5295900"/>
            <a:ext cx="409575" cy="600075"/>
          </a:xfrm>
          <a:custGeom>
            <a:avLst/>
            <a:gdLst/>
            <a:ahLst/>
            <a:cxnLst/>
            <a:rect l="l" t="t" r="r" b="b"/>
            <a:pathLst>
              <a:path w="409575" h="600075">
                <a:moveTo>
                  <a:pt x="204775" y="600077"/>
                </a:moveTo>
                <a:lnTo>
                  <a:pt x="162464" y="587344"/>
                </a:lnTo>
                <a:lnTo>
                  <a:pt x="116235" y="543017"/>
                </a:lnTo>
                <a:lnTo>
                  <a:pt x="94704" y="503232"/>
                </a:lnTo>
                <a:lnTo>
                  <a:pt x="93193" y="487860"/>
                </a:lnTo>
                <a:lnTo>
                  <a:pt x="93193" y="452551"/>
                </a:lnTo>
                <a:lnTo>
                  <a:pt x="89305" y="414754"/>
                </a:lnTo>
                <a:lnTo>
                  <a:pt x="78963" y="382543"/>
                </a:lnTo>
                <a:lnTo>
                  <a:pt x="64153" y="353805"/>
                </a:lnTo>
                <a:lnTo>
                  <a:pt x="46859" y="326420"/>
                </a:lnTo>
                <a:lnTo>
                  <a:pt x="29820" y="299447"/>
                </a:lnTo>
                <a:lnTo>
                  <a:pt x="14791" y="270556"/>
                </a:lnTo>
                <a:lnTo>
                  <a:pt x="4082" y="238284"/>
                </a:lnTo>
                <a:lnTo>
                  <a:pt x="0" y="201165"/>
                </a:lnTo>
                <a:lnTo>
                  <a:pt x="5417" y="155097"/>
                </a:lnTo>
                <a:lnTo>
                  <a:pt x="20845" y="112776"/>
                </a:lnTo>
                <a:lnTo>
                  <a:pt x="45043" y="75421"/>
                </a:lnTo>
                <a:lnTo>
                  <a:pt x="76774" y="44249"/>
                </a:lnTo>
                <a:lnTo>
                  <a:pt x="114799" y="20477"/>
                </a:lnTo>
                <a:lnTo>
                  <a:pt x="157878" y="5322"/>
                </a:lnTo>
                <a:lnTo>
                  <a:pt x="204775" y="0"/>
                </a:lnTo>
                <a:lnTo>
                  <a:pt x="251671" y="5322"/>
                </a:lnTo>
                <a:lnTo>
                  <a:pt x="294751" y="20478"/>
                </a:lnTo>
                <a:lnTo>
                  <a:pt x="321229" y="37031"/>
                </a:lnTo>
                <a:lnTo>
                  <a:pt x="204777" y="37031"/>
                </a:lnTo>
                <a:lnTo>
                  <a:pt x="160167" y="42904"/>
                </a:lnTo>
                <a:lnTo>
                  <a:pt x="120049" y="59473"/>
                </a:lnTo>
                <a:lnTo>
                  <a:pt x="86037" y="85160"/>
                </a:lnTo>
                <a:lnTo>
                  <a:pt x="59745" y="118389"/>
                </a:lnTo>
                <a:lnTo>
                  <a:pt x="42787" y="157583"/>
                </a:lnTo>
                <a:lnTo>
                  <a:pt x="36776" y="201167"/>
                </a:lnTo>
                <a:lnTo>
                  <a:pt x="40075" y="230681"/>
                </a:lnTo>
                <a:lnTo>
                  <a:pt x="48976" y="256892"/>
                </a:lnTo>
                <a:lnTo>
                  <a:pt x="61985" y="281473"/>
                </a:lnTo>
                <a:lnTo>
                  <a:pt x="77608" y="306098"/>
                </a:lnTo>
                <a:lnTo>
                  <a:pt x="90627" y="326423"/>
                </a:lnTo>
                <a:lnTo>
                  <a:pt x="103245" y="348256"/>
                </a:lnTo>
                <a:lnTo>
                  <a:pt x="114468" y="372200"/>
                </a:lnTo>
                <a:lnTo>
                  <a:pt x="123295" y="398843"/>
                </a:lnTo>
                <a:lnTo>
                  <a:pt x="324812" y="398843"/>
                </a:lnTo>
                <a:lnTo>
                  <a:pt x="319234" y="419920"/>
                </a:lnTo>
                <a:lnTo>
                  <a:pt x="318584" y="428068"/>
                </a:lnTo>
                <a:lnTo>
                  <a:pt x="318016" y="435875"/>
                </a:lnTo>
                <a:lnTo>
                  <a:pt x="129362" y="435875"/>
                </a:lnTo>
                <a:lnTo>
                  <a:pt x="129761" y="441265"/>
                </a:lnTo>
                <a:lnTo>
                  <a:pt x="129969" y="446818"/>
                </a:lnTo>
                <a:lnTo>
                  <a:pt x="129969" y="493608"/>
                </a:lnTo>
                <a:lnTo>
                  <a:pt x="131175" y="499165"/>
                </a:lnTo>
                <a:lnTo>
                  <a:pt x="133448" y="504262"/>
                </a:lnTo>
                <a:lnTo>
                  <a:pt x="314534" y="504262"/>
                </a:lnTo>
                <a:lnTo>
                  <a:pt x="310410" y="517775"/>
                </a:lnTo>
                <a:lnTo>
                  <a:pt x="303185" y="531149"/>
                </a:lnTo>
                <a:lnTo>
                  <a:pt x="294781" y="541256"/>
                </a:lnTo>
                <a:lnTo>
                  <a:pt x="166497" y="541256"/>
                </a:lnTo>
                <a:lnTo>
                  <a:pt x="176425" y="551253"/>
                </a:lnTo>
                <a:lnTo>
                  <a:pt x="189682" y="560107"/>
                </a:lnTo>
                <a:lnTo>
                  <a:pt x="204777" y="563059"/>
                </a:lnTo>
                <a:lnTo>
                  <a:pt x="273414" y="563059"/>
                </a:lnTo>
                <a:lnTo>
                  <a:pt x="259130" y="577442"/>
                </a:lnTo>
                <a:lnTo>
                  <a:pt x="247079" y="587347"/>
                </a:lnTo>
                <a:lnTo>
                  <a:pt x="233715" y="594417"/>
                </a:lnTo>
                <a:lnTo>
                  <a:pt x="219465" y="598661"/>
                </a:lnTo>
                <a:lnTo>
                  <a:pt x="204775" y="600077"/>
                </a:lnTo>
                <a:close/>
              </a:path>
              <a:path w="409575" h="600075">
                <a:moveTo>
                  <a:pt x="324812" y="398843"/>
                </a:moveTo>
                <a:lnTo>
                  <a:pt x="286194" y="398843"/>
                </a:lnTo>
                <a:lnTo>
                  <a:pt x="295092" y="371834"/>
                </a:lnTo>
                <a:lnTo>
                  <a:pt x="306438" y="347571"/>
                </a:lnTo>
                <a:lnTo>
                  <a:pt x="319163" y="325526"/>
                </a:lnTo>
                <a:lnTo>
                  <a:pt x="332197" y="305173"/>
                </a:lnTo>
                <a:lnTo>
                  <a:pt x="347724" y="280705"/>
                </a:lnTo>
                <a:lnTo>
                  <a:pt x="360653" y="256308"/>
                </a:lnTo>
                <a:lnTo>
                  <a:pt x="369498" y="230341"/>
                </a:lnTo>
                <a:lnTo>
                  <a:pt x="372777" y="201165"/>
                </a:lnTo>
                <a:lnTo>
                  <a:pt x="366765" y="157583"/>
                </a:lnTo>
                <a:lnTo>
                  <a:pt x="349807" y="118388"/>
                </a:lnTo>
                <a:lnTo>
                  <a:pt x="323515" y="85159"/>
                </a:lnTo>
                <a:lnTo>
                  <a:pt x="289504" y="59473"/>
                </a:lnTo>
                <a:lnTo>
                  <a:pt x="249387" y="42904"/>
                </a:lnTo>
                <a:lnTo>
                  <a:pt x="204777" y="37031"/>
                </a:lnTo>
                <a:lnTo>
                  <a:pt x="321229" y="37031"/>
                </a:lnTo>
                <a:lnTo>
                  <a:pt x="364506" y="75422"/>
                </a:lnTo>
                <a:lnTo>
                  <a:pt x="388705" y="112776"/>
                </a:lnTo>
                <a:lnTo>
                  <a:pt x="404132" y="155097"/>
                </a:lnTo>
                <a:lnTo>
                  <a:pt x="409550" y="201167"/>
                </a:lnTo>
                <a:lnTo>
                  <a:pt x="405489" y="237941"/>
                </a:lnTo>
                <a:lnTo>
                  <a:pt x="394838" y="269964"/>
                </a:lnTo>
                <a:lnTo>
                  <a:pt x="379890" y="298672"/>
                </a:lnTo>
                <a:lnTo>
                  <a:pt x="362941" y="325498"/>
                </a:lnTo>
                <a:lnTo>
                  <a:pt x="349073" y="347201"/>
                </a:lnTo>
                <a:lnTo>
                  <a:pt x="336540" y="369426"/>
                </a:lnTo>
                <a:lnTo>
                  <a:pt x="326280" y="393293"/>
                </a:lnTo>
                <a:lnTo>
                  <a:pt x="324812" y="398843"/>
                </a:lnTo>
                <a:close/>
              </a:path>
              <a:path w="409575" h="600075">
                <a:moveTo>
                  <a:pt x="260535" y="398843"/>
                </a:moveTo>
                <a:lnTo>
                  <a:pt x="145604" y="398843"/>
                </a:lnTo>
                <a:lnTo>
                  <a:pt x="145873" y="398685"/>
                </a:lnTo>
                <a:lnTo>
                  <a:pt x="146129" y="398513"/>
                </a:lnTo>
                <a:lnTo>
                  <a:pt x="175670" y="379879"/>
                </a:lnTo>
                <a:lnTo>
                  <a:pt x="151876" y="345861"/>
                </a:lnTo>
                <a:lnTo>
                  <a:pt x="140243" y="315763"/>
                </a:lnTo>
                <a:lnTo>
                  <a:pt x="136602" y="292665"/>
                </a:lnTo>
                <a:lnTo>
                  <a:pt x="136780" y="279647"/>
                </a:lnTo>
                <a:lnTo>
                  <a:pt x="142315" y="254024"/>
                </a:lnTo>
                <a:lnTo>
                  <a:pt x="156624" y="233120"/>
                </a:lnTo>
                <a:lnTo>
                  <a:pt x="177620" y="219035"/>
                </a:lnTo>
                <a:lnTo>
                  <a:pt x="203213" y="213873"/>
                </a:lnTo>
                <a:lnTo>
                  <a:pt x="229042" y="219136"/>
                </a:lnTo>
                <a:lnTo>
                  <a:pt x="250160" y="233478"/>
                </a:lnTo>
                <a:lnTo>
                  <a:pt x="261848" y="250908"/>
                </a:lnTo>
                <a:lnTo>
                  <a:pt x="203212" y="250908"/>
                </a:lnTo>
                <a:lnTo>
                  <a:pt x="191674" y="253259"/>
                </a:lnTo>
                <a:lnTo>
                  <a:pt x="182242" y="259668"/>
                </a:lnTo>
                <a:lnTo>
                  <a:pt x="175878" y="269165"/>
                </a:lnTo>
                <a:lnTo>
                  <a:pt x="173552" y="280739"/>
                </a:lnTo>
                <a:lnTo>
                  <a:pt x="173543" y="282417"/>
                </a:lnTo>
                <a:lnTo>
                  <a:pt x="173351" y="283477"/>
                </a:lnTo>
                <a:lnTo>
                  <a:pt x="173237" y="290710"/>
                </a:lnTo>
                <a:lnTo>
                  <a:pt x="175711" y="306448"/>
                </a:lnTo>
                <a:lnTo>
                  <a:pt x="184243" y="328414"/>
                </a:lnTo>
                <a:lnTo>
                  <a:pt x="202302" y="354332"/>
                </a:lnTo>
                <a:lnTo>
                  <a:pt x="246049" y="354332"/>
                </a:lnTo>
                <a:lnTo>
                  <a:pt x="229643" y="379209"/>
                </a:lnTo>
                <a:lnTo>
                  <a:pt x="260200" y="398624"/>
                </a:lnTo>
                <a:lnTo>
                  <a:pt x="260359" y="398741"/>
                </a:lnTo>
                <a:lnTo>
                  <a:pt x="260535" y="398843"/>
                </a:lnTo>
                <a:close/>
              </a:path>
              <a:path w="409575" h="600075">
                <a:moveTo>
                  <a:pt x="269653" y="280784"/>
                </a:moveTo>
                <a:lnTo>
                  <a:pt x="232880" y="280784"/>
                </a:lnTo>
                <a:lnTo>
                  <a:pt x="230545" y="269165"/>
                </a:lnTo>
                <a:lnTo>
                  <a:pt x="224181" y="259668"/>
                </a:lnTo>
                <a:lnTo>
                  <a:pt x="214749" y="253259"/>
                </a:lnTo>
                <a:lnTo>
                  <a:pt x="203212" y="250908"/>
                </a:lnTo>
                <a:lnTo>
                  <a:pt x="261848" y="250908"/>
                </a:lnTo>
                <a:lnTo>
                  <a:pt x="264415" y="254735"/>
                </a:lnTo>
                <a:lnTo>
                  <a:pt x="269649" y="280705"/>
                </a:lnTo>
                <a:close/>
              </a:path>
              <a:path w="409575" h="600075">
                <a:moveTo>
                  <a:pt x="232877" y="280768"/>
                </a:moveTo>
                <a:close/>
              </a:path>
              <a:path w="409575" h="600075">
                <a:moveTo>
                  <a:pt x="246049" y="354332"/>
                </a:moveTo>
                <a:lnTo>
                  <a:pt x="202302" y="354332"/>
                </a:lnTo>
                <a:lnTo>
                  <a:pt x="207998" y="346933"/>
                </a:lnTo>
                <a:lnTo>
                  <a:pt x="213168" y="339235"/>
                </a:lnTo>
                <a:lnTo>
                  <a:pt x="231302" y="293787"/>
                </a:lnTo>
                <a:lnTo>
                  <a:pt x="232879" y="280869"/>
                </a:lnTo>
                <a:lnTo>
                  <a:pt x="269653" y="280784"/>
                </a:lnTo>
                <a:lnTo>
                  <a:pt x="268943" y="291101"/>
                </a:lnTo>
                <a:lnTo>
                  <a:pt x="264413" y="313775"/>
                </a:lnTo>
                <a:lnTo>
                  <a:pt x="252501" y="344549"/>
                </a:lnTo>
                <a:lnTo>
                  <a:pt x="246049" y="354332"/>
                </a:lnTo>
                <a:close/>
              </a:path>
              <a:path w="409575" h="600075">
                <a:moveTo>
                  <a:pt x="314534" y="504262"/>
                </a:moveTo>
                <a:lnTo>
                  <a:pt x="276104" y="504262"/>
                </a:lnTo>
                <a:lnTo>
                  <a:pt x="278379" y="499164"/>
                </a:lnTo>
                <a:lnTo>
                  <a:pt x="279582" y="493608"/>
                </a:lnTo>
                <a:lnTo>
                  <a:pt x="279583" y="486617"/>
                </a:lnTo>
                <a:lnTo>
                  <a:pt x="204777" y="486617"/>
                </a:lnTo>
                <a:lnTo>
                  <a:pt x="197620" y="485161"/>
                </a:lnTo>
                <a:lnTo>
                  <a:pt x="191775" y="481193"/>
                </a:lnTo>
                <a:lnTo>
                  <a:pt x="187835" y="475307"/>
                </a:lnTo>
                <a:lnTo>
                  <a:pt x="186390" y="468101"/>
                </a:lnTo>
                <a:lnTo>
                  <a:pt x="187835" y="460894"/>
                </a:lnTo>
                <a:lnTo>
                  <a:pt x="191775" y="455008"/>
                </a:lnTo>
                <a:lnTo>
                  <a:pt x="197620" y="451040"/>
                </a:lnTo>
                <a:lnTo>
                  <a:pt x="204777" y="449585"/>
                </a:lnTo>
                <a:lnTo>
                  <a:pt x="280258" y="449585"/>
                </a:lnTo>
                <a:lnTo>
                  <a:pt x="280517" y="444989"/>
                </a:lnTo>
                <a:lnTo>
                  <a:pt x="280826" y="440274"/>
                </a:lnTo>
                <a:lnTo>
                  <a:pt x="281132" y="435875"/>
                </a:lnTo>
                <a:lnTo>
                  <a:pt x="318016" y="435875"/>
                </a:lnTo>
                <a:lnTo>
                  <a:pt x="317618" y="441350"/>
                </a:lnTo>
                <a:lnTo>
                  <a:pt x="316741" y="455964"/>
                </a:lnTo>
                <a:lnTo>
                  <a:pt x="316359" y="468101"/>
                </a:lnTo>
                <a:lnTo>
                  <a:pt x="316358" y="487860"/>
                </a:lnTo>
                <a:lnTo>
                  <a:pt x="314848" y="503233"/>
                </a:lnTo>
                <a:lnTo>
                  <a:pt x="314534" y="504262"/>
                </a:lnTo>
                <a:close/>
              </a:path>
              <a:path w="409575" h="600075">
                <a:moveTo>
                  <a:pt x="276104" y="504262"/>
                </a:moveTo>
                <a:lnTo>
                  <a:pt x="133448" y="504262"/>
                </a:lnTo>
                <a:lnTo>
                  <a:pt x="133701" y="504250"/>
                </a:lnTo>
                <a:lnTo>
                  <a:pt x="133949" y="504224"/>
                </a:lnTo>
                <a:lnTo>
                  <a:pt x="275602" y="504224"/>
                </a:lnTo>
                <a:lnTo>
                  <a:pt x="275851" y="504250"/>
                </a:lnTo>
                <a:lnTo>
                  <a:pt x="276104" y="504262"/>
                </a:lnTo>
                <a:close/>
              </a:path>
              <a:path w="409575" h="600075">
                <a:moveTo>
                  <a:pt x="273414" y="563059"/>
                </a:moveTo>
                <a:lnTo>
                  <a:pt x="204777" y="563059"/>
                </a:lnTo>
                <a:lnTo>
                  <a:pt x="219870" y="560107"/>
                </a:lnTo>
                <a:lnTo>
                  <a:pt x="233125" y="551253"/>
                </a:lnTo>
                <a:lnTo>
                  <a:pt x="243055" y="541256"/>
                </a:lnTo>
                <a:lnTo>
                  <a:pt x="294781" y="541256"/>
                </a:lnTo>
                <a:lnTo>
                  <a:pt x="293316" y="543018"/>
                </a:lnTo>
                <a:lnTo>
                  <a:pt x="273414" y="563059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0" y="1447800"/>
            <a:ext cx="546290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0" dirty="0"/>
              <a:t>Спасибо </a:t>
            </a:r>
            <a:r>
              <a:rPr spc="5" dirty="0"/>
              <a:t>за</a:t>
            </a:r>
            <a:r>
              <a:rPr spc="345" dirty="0"/>
              <a:t> </a:t>
            </a:r>
            <a:r>
              <a:rPr spc="30" dirty="0"/>
              <a:t>внимание</a:t>
            </a:r>
            <a:r>
              <a:rPr spc="30" dirty="0">
                <a:latin typeface="Century Gothic"/>
                <a:cs typeface="Century Gothic"/>
              </a:rPr>
              <a:t>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9200" y="2590800"/>
            <a:ext cx="6858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lvl="0" indent="-227013" defTabSz="9128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97F"/>
              </a:buClr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Генеральный директор</a:t>
            </a:r>
          </a:p>
          <a:p>
            <a:pPr marL="227013" lvl="0" indent="-227013" defTabSz="9128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397F"/>
              </a:buClr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Коротков Евгений Дмитриевич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.: +7 (9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361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87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ed_korotkov@protek.ru</a:t>
            </a:r>
            <a:endParaRPr lang="en-US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374" y="2000593"/>
            <a:ext cx="4879340" cy="3712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000"/>
              </a:lnSpc>
            </a:pPr>
            <a:r>
              <a:rPr sz="2400" b="1" spc="35" dirty="0">
                <a:solidFill>
                  <a:srgbClr val="2F4684"/>
                </a:solidFill>
                <a:latin typeface="Times New Roman"/>
                <a:cs typeface="Times New Roman"/>
              </a:rPr>
              <a:t>ПРОАПТЕКА</a:t>
            </a:r>
            <a:r>
              <a:rPr sz="2400" spc="35" dirty="0">
                <a:solidFill>
                  <a:srgbClr val="2F4684"/>
                </a:solidFill>
                <a:latin typeface="Century Gothic"/>
                <a:cs typeface="Century Gothic"/>
              </a:rPr>
              <a:t>-</a:t>
            </a:r>
            <a:r>
              <a:rPr sz="2400" b="1" spc="35" dirty="0">
                <a:solidFill>
                  <a:srgbClr val="2F4684"/>
                </a:solidFill>
                <a:latin typeface="Times New Roman"/>
                <a:cs typeface="Times New Roman"/>
              </a:rPr>
              <a:t>УСТОЙЧИВАЯ  </a:t>
            </a:r>
            <a:r>
              <a:rPr sz="2400" b="1" spc="25" dirty="0">
                <a:solidFill>
                  <a:srgbClr val="2F4684"/>
                </a:solidFill>
                <a:latin typeface="Times New Roman"/>
                <a:cs typeface="Times New Roman"/>
              </a:rPr>
              <a:t>СИСТЕМА ВЗАИМОДЕЙСТВИЯ  МЕЖДУ </a:t>
            </a:r>
            <a:r>
              <a:rPr sz="2400" b="1" spc="20" dirty="0">
                <a:solidFill>
                  <a:srgbClr val="2F4684"/>
                </a:solidFill>
                <a:latin typeface="Times New Roman"/>
                <a:cs typeface="Times New Roman"/>
              </a:rPr>
              <a:t>ЦВ </a:t>
            </a:r>
            <a:r>
              <a:rPr sz="2400" spc="65" dirty="0">
                <a:solidFill>
                  <a:srgbClr val="2F4684"/>
                </a:solidFill>
                <a:latin typeface="Century Gothic"/>
                <a:cs typeface="Century Gothic"/>
              </a:rPr>
              <a:t>«</a:t>
            </a:r>
            <a:r>
              <a:rPr sz="2400" b="1" spc="65" dirty="0">
                <a:solidFill>
                  <a:srgbClr val="2F4684"/>
                </a:solidFill>
                <a:latin typeface="Times New Roman"/>
                <a:cs typeface="Times New Roman"/>
              </a:rPr>
              <a:t>ПРОТЕК</a:t>
            </a:r>
            <a:r>
              <a:rPr sz="2400" spc="65" dirty="0">
                <a:solidFill>
                  <a:srgbClr val="2F4684"/>
                </a:solidFill>
                <a:latin typeface="Century Gothic"/>
                <a:cs typeface="Century Gothic"/>
              </a:rPr>
              <a:t>»,  </a:t>
            </a:r>
            <a:r>
              <a:rPr sz="2400" b="1" spc="25" dirty="0">
                <a:solidFill>
                  <a:srgbClr val="2F4684"/>
                </a:solidFill>
                <a:latin typeface="Times New Roman"/>
                <a:cs typeface="Times New Roman"/>
              </a:rPr>
              <a:t>АПТЕКАМИ </a:t>
            </a:r>
            <a:r>
              <a:rPr sz="2400" b="1" spc="10" dirty="0">
                <a:solidFill>
                  <a:srgbClr val="2F4684"/>
                </a:solidFill>
                <a:latin typeface="Times New Roman"/>
                <a:cs typeface="Times New Roman"/>
              </a:rPr>
              <a:t>И  </a:t>
            </a:r>
            <a:r>
              <a:rPr sz="2400" b="1" spc="25" dirty="0">
                <a:solidFill>
                  <a:srgbClr val="2F4684"/>
                </a:solidFill>
                <a:latin typeface="Times New Roman"/>
                <a:cs typeface="Times New Roman"/>
              </a:rPr>
              <a:t>ПРОИЗВОДИТЕЛЯМИ </a:t>
            </a:r>
            <a:r>
              <a:rPr sz="2400" b="1" spc="20" dirty="0">
                <a:solidFill>
                  <a:srgbClr val="2F4684"/>
                </a:solidFill>
                <a:latin typeface="Times New Roman"/>
                <a:cs typeface="Times New Roman"/>
              </a:rPr>
              <a:t>ДЛЯ  </a:t>
            </a:r>
            <a:r>
              <a:rPr sz="2400" b="1" spc="25" dirty="0">
                <a:solidFill>
                  <a:srgbClr val="2F4684"/>
                </a:solidFill>
                <a:latin typeface="Times New Roman"/>
                <a:cs typeface="Times New Roman"/>
              </a:rPr>
              <a:t>СОВМЕСТНОЙ</a:t>
            </a:r>
            <a:endParaRPr sz="2400">
              <a:latin typeface="Times New Roman"/>
              <a:cs typeface="Times New Roman"/>
            </a:endParaRPr>
          </a:p>
          <a:p>
            <a:pPr marL="12700" marR="444500">
              <a:lnSpc>
                <a:spcPct val="112000"/>
              </a:lnSpc>
            </a:pPr>
            <a:r>
              <a:rPr sz="2400" b="1" spc="25" dirty="0">
                <a:solidFill>
                  <a:srgbClr val="2F4684"/>
                </a:solidFill>
                <a:latin typeface="Times New Roman"/>
                <a:cs typeface="Times New Roman"/>
              </a:rPr>
              <a:t>РЕАЛИЗАЦИИ КОМПЛЕКСА  МАРКЕТИНГОВЫХ  </a:t>
            </a:r>
            <a:r>
              <a:rPr sz="2400" b="1" spc="20" dirty="0">
                <a:solidFill>
                  <a:srgbClr val="2F4684"/>
                </a:solidFill>
                <a:latin typeface="Times New Roman"/>
                <a:cs typeface="Times New Roman"/>
              </a:rPr>
              <a:t>МЕРОПРИЯТИЙ</a:t>
            </a:r>
            <a:r>
              <a:rPr sz="2400" spc="20" dirty="0">
                <a:solidFill>
                  <a:srgbClr val="2F4684"/>
                </a:solidFill>
                <a:latin typeface="Century Gothic"/>
                <a:cs typeface="Century Gothic"/>
              </a:rPr>
              <a:t>.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7799" y="1485900"/>
            <a:ext cx="4495800" cy="4591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97489" y="2073275"/>
            <a:ext cx="48895" cy="1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i="1" dirty="0">
                <a:solidFill>
                  <a:srgbClr val="29ABE1"/>
                </a:solidFill>
                <a:latin typeface="Elephant"/>
                <a:cs typeface="Elephant"/>
              </a:rPr>
              <a:t>.</a:t>
            </a:r>
            <a:endParaRPr sz="700">
              <a:latin typeface="Elephant"/>
              <a:cs typeface="Elephan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84242" y="1755775"/>
            <a:ext cx="2204720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b="1" dirty="0">
                <a:solidFill>
                  <a:srgbClr val="474747"/>
                </a:solidFill>
                <a:latin typeface="Times New Roman"/>
                <a:cs typeface="Times New Roman"/>
              </a:rPr>
              <a:t>ПРОИЗВОДИТЕЛИ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78351" y="5464175"/>
            <a:ext cx="1156970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b="1" spc="-5" dirty="0">
                <a:solidFill>
                  <a:srgbClr val="474747"/>
                </a:solidFill>
                <a:latin typeface="Times New Roman"/>
                <a:cs typeface="Times New Roman"/>
              </a:rPr>
              <a:t>АПТЕКИ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34092" y="3209925"/>
            <a:ext cx="1064260" cy="860425"/>
          </a:xfrm>
          <a:custGeom>
            <a:avLst/>
            <a:gdLst/>
            <a:ahLst/>
            <a:cxnLst/>
            <a:rect l="l" t="t" r="r" b="b"/>
            <a:pathLst>
              <a:path w="1064259" h="860425">
                <a:moveTo>
                  <a:pt x="1063686" y="860192"/>
                </a:moveTo>
                <a:lnTo>
                  <a:pt x="747980" y="825520"/>
                </a:lnTo>
                <a:lnTo>
                  <a:pt x="531943" y="763200"/>
                </a:lnTo>
                <a:lnTo>
                  <a:pt x="315857" y="627547"/>
                </a:lnTo>
                <a:lnTo>
                  <a:pt x="0" y="372875"/>
                </a:lnTo>
                <a:lnTo>
                  <a:pt x="302223" y="333513"/>
                </a:lnTo>
                <a:lnTo>
                  <a:pt x="151157" y="0"/>
                </a:lnTo>
                <a:lnTo>
                  <a:pt x="345028" y="196781"/>
                </a:lnTo>
                <a:lnTo>
                  <a:pt x="503124" y="311247"/>
                </a:lnTo>
                <a:lnTo>
                  <a:pt x="709569" y="387383"/>
                </a:lnTo>
                <a:lnTo>
                  <a:pt x="1048490" y="469174"/>
                </a:lnTo>
                <a:lnTo>
                  <a:pt x="1050864" y="636838"/>
                </a:lnTo>
                <a:lnTo>
                  <a:pt x="1056088" y="759410"/>
                </a:lnTo>
                <a:lnTo>
                  <a:pt x="1061312" y="834618"/>
                </a:lnTo>
                <a:lnTo>
                  <a:pt x="1063686" y="860192"/>
                </a:lnTo>
                <a:close/>
              </a:path>
            </a:pathLst>
          </a:custGeom>
          <a:solidFill>
            <a:srgbClr val="A8A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61274" y="3209925"/>
            <a:ext cx="1064260" cy="860425"/>
          </a:xfrm>
          <a:custGeom>
            <a:avLst/>
            <a:gdLst/>
            <a:ahLst/>
            <a:cxnLst/>
            <a:rect l="l" t="t" r="r" b="b"/>
            <a:pathLst>
              <a:path w="1064259" h="860425">
                <a:moveTo>
                  <a:pt x="0" y="860192"/>
                </a:moveTo>
                <a:lnTo>
                  <a:pt x="2374" y="834618"/>
                </a:lnTo>
                <a:lnTo>
                  <a:pt x="7601" y="759410"/>
                </a:lnTo>
                <a:lnTo>
                  <a:pt x="12832" y="636838"/>
                </a:lnTo>
                <a:lnTo>
                  <a:pt x="15221" y="469174"/>
                </a:lnTo>
                <a:lnTo>
                  <a:pt x="354086" y="387383"/>
                </a:lnTo>
                <a:lnTo>
                  <a:pt x="560518" y="311247"/>
                </a:lnTo>
                <a:lnTo>
                  <a:pt x="718648" y="196781"/>
                </a:lnTo>
                <a:lnTo>
                  <a:pt x="912604" y="0"/>
                </a:lnTo>
                <a:lnTo>
                  <a:pt x="761522" y="333513"/>
                </a:lnTo>
                <a:lnTo>
                  <a:pt x="1063711" y="372875"/>
                </a:lnTo>
                <a:lnTo>
                  <a:pt x="747849" y="627547"/>
                </a:lnTo>
                <a:lnTo>
                  <a:pt x="531758" y="763200"/>
                </a:lnTo>
                <a:lnTo>
                  <a:pt x="315716" y="825520"/>
                </a:lnTo>
                <a:lnTo>
                  <a:pt x="0" y="860192"/>
                </a:lnTo>
                <a:close/>
              </a:path>
            </a:pathLst>
          </a:custGeom>
          <a:solidFill>
            <a:srgbClr val="A8A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8412" y="3621645"/>
            <a:ext cx="279400" cy="448945"/>
          </a:xfrm>
          <a:custGeom>
            <a:avLst/>
            <a:gdLst/>
            <a:ahLst/>
            <a:cxnLst/>
            <a:rect l="l" t="t" r="r" b="b"/>
            <a:pathLst>
              <a:path w="279400" h="448945">
                <a:moveTo>
                  <a:pt x="279349" y="448480"/>
                </a:moveTo>
                <a:lnTo>
                  <a:pt x="172862" y="355770"/>
                </a:lnTo>
                <a:lnTo>
                  <a:pt x="108268" y="278150"/>
                </a:lnTo>
                <a:lnTo>
                  <a:pt x="59376" y="173575"/>
                </a:lnTo>
                <a:lnTo>
                  <a:pt x="0" y="0"/>
                </a:lnTo>
                <a:lnTo>
                  <a:pt x="279349" y="0"/>
                </a:lnTo>
                <a:lnTo>
                  <a:pt x="279349" y="44848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61274" y="3621645"/>
            <a:ext cx="280035" cy="448945"/>
          </a:xfrm>
          <a:custGeom>
            <a:avLst/>
            <a:gdLst/>
            <a:ahLst/>
            <a:cxnLst/>
            <a:rect l="l" t="t" r="r" b="b"/>
            <a:pathLst>
              <a:path w="280034" h="448945">
                <a:moveTo>
                  <a:pt x="0" y="448480"/>
                </a:moveTo>
                <a:lnTo>
                  <a:pt x="0" y="0"/>
                </a:lnTo>
                <a:lnTo>
                  <a:pt x="279424" y="0"/>
                </a:lnTo>
                <a:lnTo>
                  <a:pt x="220070" y="173575"/>
                </a:lnTo>
                <a:lnTo>
                  <a:pt x="171178" y="278150"/>
                </a:lnTo>
                <a:lnTo>
                  <a:pt x="106554" y="355770"/>
                </a:lnTo>
                <a:lnTo>
                  <a:pt x="0" y="448480"/>
                </a:lnTo>
                <a:close/>
              </a:path>
            </a:pathLst>
          </a:custGeom>
          <a:solidFill>
            <a:srgbClr val="4747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18412" y="3243932"/>
            <a:ext cx="2625090" cy="777875"/>
          </a:xfrm>
          <a:custGeom>
            <a:avLst/>
            <a:gdLst/>
            <a:ahLst/>
            <a:cxnLst/>
            <a:rect l="l" t="t" r="r" b="b"/>
            <a:pathLst>
              <a:path w="2625090" h="777875">
                <a:moveTo>
                  <a:pt x="1312874" y="777566"/>
                </a:moveTo>
                <a:lnTo>
                  <a:pt x="1259555" y="777541"/>
                </a:lnTo>
                <a:lnTo>
                  <a:pt x="1206375" y="776654"/>
                </a:lnTo>
                <a:lnTo>
                  <a:pt x="1153397" y="774911"/>
                </a:lnTo>
                <a:lnTo>
                  <a:pt x="1100689" y="772318"/>
                </a:lnTo>
                <a:lnTo>
                  <a:pt x="1048316" y="768880"/>
                </a:lnTo>
                <a:lnTo>
                  <a:pt x="996343" y="764603"/>
                </a:lnTo>
                <a:lnTo>
                  <a:pt x="944835" y="759493"/>
                </a:lnTo>
                <a:lnTo>
                  <a:pt x="893858" y="753556"/>
                </a:lnTo>
                <a:lnTo>
                  <a:pt x="843478" y="746797"/>
                </a:lnTo>
                <a:lnTo>
                  <a:pt x="793760" y="739222"/>
                </a:lnTo>
                <a:lnTo>
                  <a:pt x="744770" y="730837"/>
                </a:lnTo>
                <a:lnTo>
                  <a:pt x="696573" y="721647"/>
                </a:lnTo>
                <a:lnTo>
                  <a:pt x="649234" y="711658"/>
                </a:lnTo>
                <a:lnTo>
                  <a:pt x="602819" y="700877"/>
                </a:lnTo>
                <a:lnTo>
                  <a:pt x="557393" y="689308"/>
                </a:lnTo>
                <a:lnTo>
                  <a:pt x="513023" y="676957"/>
                </a:lnTo>
                <a:lnTo>
                  <a:pt x="469773" y="663830"/>
                </a:lnTo>
                <a:lnTo>
                  <a:pt x="427708" y="649934"/>
                </a:lnTo>
                <a:lnTo>
                  <a:pt x="386896" y="635272"/>
                </a:lnTo>
                <a:lnTo>
                  <a:pt x="347400" y="619852"/>
                </a:lnTo>
                <a:lnTo>
                  <a:pt x="309286" y="603679"/>
                </a:lnTo>
                <a:lnTo>
                  <a:pt x="272620" y="586759"/>
                </a:lnTo>
                <a:lnTo>
                  <a:pt x="237468" y="569097"/>
                </a:lnTo>
                <a:lnTo>
                  <a:pt x="203894" y="550700"/>
                </a:lnTo>
                <a:lnTo>
                  <a:pt x="141745" y="511719"/>
                </a:lnTo>
                <a:lnTo>
                  <a:pt x="86697" y="469864"/>
                </a:lnTo>
                <a:lnTo>
                  <a:pt x="39274" y="425180"/>
                </a:lnTo>
                <a:lnTo>
                  <a:pt x="0" y="377713"/>
                </a:lnTo>
                <a:lnTo>
                  <a:pt x="100514" y="0"/>
                </a:lnTo>
                <a:lnTo>
                  <a:pt x="123047" y="26873"/>
                </a:lnTo>
                <a:lnTo>
                  <a:pt x="147810" y="52677"/>
                </a:lnTo>
                <a:lnTo>
                  <a:pt x="203698" y="101101"/>
                </a:lnTo>
                <a:lnTo>
                  <a:pt x="234657" y="123732"/>
                </a:lnTo>
                <a:lnTo>
                  <a:pt x="267516" y="145317"/>
                </a:lnTo>
                <a:lnTo>
                  <a:pt x="302191" y="165863"/>
                </a:lnTo>
                <a:lnTo>
                  <a:pt x="338602" y="185376"/>
                </a:lnTo>
                <a:lnTo>
                  <a:pt x="376663" y="203861"/>
                </a:lnTo>
                <a:lnTo>
                  <a:pt x="416294" y="221324"/>
                </a:lnTo>
                <a:lnTo>
                  <a:pt x="457411" y="237771"/>
                </a:lnTo>
                <a:lnTo>
                  <a:pt x="499931" y="253209"/>
                </a:lnTo>
                <a:lnTo>
                  <a:pt x="543772" y="267643"/>
                </a:lnTo>
                <a:lnTo>
                  <a:pt x="588850" y="281079"/>
                </a:lnTo>
                <a:lnTo>
                  <a:pt x="635084" y="293523"/>
                </a:lnTo>
                <a:lnTo>
                  <a:pt x="682390" y="304982"/>
                </a:lnTo>
                <a:lnTo>
                  <a:pt x="730686" y="315461"/>
                </a:lnTo>
                <a:lnTo>
                  <a:pt x="779889" y="324967"/>
                </a:lnTo>
                <a:lnTo>
                  <a:pt x="829916" y="333504"/>
                </a:lnTo>
                <a:lnTo>
                  <a:pt x="880685" y="341080"/>
                </a:lnTo>
                <a:lnTo>
                  <a:pt x="932112" y="347700"/>
                </a:lnTo>
                <a:lnTo>
                  <a:pt x="984116" y="353370"/>
                </a:lnTo>
                <a:lnTo>
                  <a:pt x="1036612" y="358097"/>
                </a:lnTo>
                <a:lnTo>
                  <a:pt x="1089520" y="361885"/>
                </a:lnTo>
                <a:lnTo>
                  <a:pt x="1142755" y="364742"/>
                </a:lnTo>
                <a:lnTo>
                  <a:pt x="1196235" y="366673"/>
                </a:lnTo>
                <a:lnTo>
                  <a:pt x="1249877" y="367684"/>
                </a:lnTo>
                <a:lnTo>
                  <a:pt x="2622821" y="367781"/>
                </a:lnTo>
                <a:lnTo>
                  <a:pt x="2624901" y="377713"/>
                </a:lnTo>
                <a:lnTo>
                  <a:pt x="2596059" y="405168"/>
                </a:lnTo>
                <a:lnTo>
                  <a:pt x="2565456" y="431595"/>
                </a:lnTo>
                <a:lnTo>
                  <a:pt x="2533158" y="457000"/>
                </a:lnTo>
                <a:lnTo>
                  <a:pt x="2499230" y="481389"/>
                </a:lnTo>
                <a:lnTo>
                  <a:pt x="2463738" y="504768"/>
                </a:lnTo>
                <a:lnTo>
                  <a:pt x="2426747" y="527141"/>
                </a:lnTo>
                <a:lnTo>
                  <a:pt x="2388322" y="548516"/>
                </a:lnTo>
                <a:lnTo>
                  <a:pt x="2348529" y="568897"/>
                </a:lnTo>
                <a:lnTo>
                  <a:pt x="2307435" y="588290"/>
                </a:lnTo>
                <a:lnTo>
                  <a:pt x="2265103" y="606702"/>
                </a:lnTo>
                <a:lnTo>
                  <a:pt x="2221600" y="624137"/>
                </a:lnTo>
                <a:lnTo>
                  <a:pt x="2176990" y="640602"/>
                </a:lnTo>
                <a:lnTo>
                  <a:pt x="2131341" y="656102"/>
                </a:lnTo>
                <a:lnTo>
                  <a:pt x="2084716" y="670643"/>
                </a:lnTo>
                <a:lnTo>
                  <a:pt x="2037182" y="684231"/>
                </a:lnTo>
                <a:lnTo>
                  <a:pt x="1988804" y="696871"/>
                </a:lnTo>
                <a:lnTo>
                  <a:pt x="1939647" y="708569"/>
                </a:lnTo>
                <a:lnTo>
                  <a:pt x="1889777" y="719331"/>
                </a:lnTo>
                <a:lnTo>
                  <a:pt x="1839260" y="729163"/>
                </a:lnTo>
                <a:lnTo>
                  <a:pt x="1788160" y="738070"/>
                </a:lnTo>
                <a:lnTo>
                  <a:pt x="1736544" y="746058"/>
                </a:lnTo>
                <a:lnTo>
                  <a:pt x="1684477" y="753133"/>
                </a:lnTo>
                <a:lnTo>
                  <a:pt x="1632024" y="759300"/>
                </a:lnTo>
                <a:lnTo>
                  <a:pt x="1579251" y="764566"/>
                </a:lnTo>
                <a:lnTo>
                  <a:pt x="1526223" y="768935"/>
                </a:lnTo>
                <a:lnTo>
                  <a:pt x="1473006" y="772414"/>
                </a:lnTo>
                <a:lnTo>
                  <a:pt x="1419665" y="775008"/>
                </a:lnTo>
                <a:lnTo>
                  <a:pt x="1366266" y="776724"/>
                </a:lnTo>
                <a:lnTo>
                  <a:pt x="1312874" y="777566"/>
                </a:lnTo>
                <a:close/>
              </a:path>
              <a:path w="2625090" h="777875">
                <a:moveTo>
                  <a:pt x="2622821" y="367781"/>
                </a:moveTo>
                <a:lnTo>
                  <a:pt x="1303599" y="367781"/>
                </a:lnTo>
                <a:lnTo>
                  <a:pt x="1357318" y="366971"/>
                </a:lnTo>
                <a:lnTo>
                  <a:pt x="1410951" y="365258"/>
                </a:lnTo>
                <a:lnTo>
                  <a:pt x="1464415" y="362650"/>
                </a:lnTo>
                <a:lnTo>
                  <a:pt x="1517628" y="359152"/>
                </a:lnTo>
                <a:lnTo>
                  <a:pt x="1570507" y="354769"/>
                </a:lnTo>
                <a:lnTo>
                  <a:pt x="1622969" y="349509"/>
                </a:lnTo>
                <a:lnTo>
                  <a:pt x="1674932" y="343377"/>
                </a:lnTo>
                <a:lnTo>
                  <a:pt x="1726312" y="336379"/>
                </a:lnTo>
                <a:lnTo>
                  <a:pt x="1777027" y="328522"/>
                </a:lnTo>
                <a:lnTo>
                  <a:pt x="1826995" y="319810"/>
                </a:lnTo>
                <a:lnTo>
                  <a:pt x="1876132" y="310250"/>
                </a:lnTo>
                <a:lnTo>
                  <a:pt x="1924355" y="299848"/>
                </a:lnTo>
                <a:lnTo>
                  <a:pt x="1971583" y="288610"/>
                </a:lnTo>
                <a:lnTo>
                  <a:pt x="2017732" y="276543"/>
                </a:lnTo>
                <a:lnTo>
                  <a:pt x="2062720" y="263651"/>
                </a:lnTo>
                <a:lnTo>
                  <a:pt x="2106463" y="249941"/>
                </a:lnTo>
                <a:lnTo>
                  <a:pt x="2148879" y="235419"/>
                </a:lnTo>
                <a:lnTo>
                  <a:pt x="2189886" y="220091"/>
                </a:lnTo>
                <a:lnTo>
                  <a:pt x="2229401" y="203963"/>
                </a:lnTo>
                <a:lnTo>
                  <a:pt x="2267340" y="187042"/>
                </a:lnTo>
                <a:lnTo>
                  <a:pt x="2303621" y="169331"/>
                </a:lnTo>
                <a:lnTo>
                  <a:pt x="2338162" y="150839"/>
                </a:lnTo>
                <a:lnTo>
                  <a:pt x="2401691" y="111533"/>
                </a:lnTo>
                <a:lnTo>
                  <a:pt x="2457264" y="69170"/>
                </a:lnTo>
                <a:lnTo>
                  <a:pt x="2504221" y="23798"/>
                </a:lnTo>
                <a:lnTo>
                  <a:pt x="2524261" y="0"/>
                </a:lnTo>
                <a:lnTo>
                  <a:pt x="2540456" y="59223"/>
                </a:lnTo>
                <a:lnTo>
                  <a:pt x="2555157" y="110638"/>
                </a:lnTo>
                <a:lnTo>
                  <a:pt x="2580996" y="198797"/>
                </a:lnTo>
                <a:lnTo>
                  <a:pt x="2592598" y="239918"/>
                </a:lnTo>
                <a:lnTo>
                  <a:pt x="2603628" y="281986"/>
                </a:lnTo>
                <a:lnTo>
                  <a:pt x="2614319" y="327188"/>
                </a:lnTo>
                <a:lnTo>
                  <a:pt x="2622821" y="367781"/>
                </a:lnTo>
                <a:close/>
              </a:path>
            </a:pathLst>
          </a:custGeom>
          <a:solidFill>
            <a:srgbClr val="A8A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04533" y="3613150"/>
            <a:ext cx="1444625" cy="271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15" dirty="0">
                <a:solidFill>
                  <a:srgbClr val="2F4684"/>
                </a:solidFill>
                <a:latin typeface="Times New Roman"/>
                <a:cs typeface="Times New Roman"/>
              </a:rPr>
              <a:t>ПРОАПТЕК</a:t>
            </a:r>
            <a:r>
              <a:rPr sz="1700" b="1" spc="20" dirty="0">
                <a:solidFill>
                  <a:srgbClr val="2F4684"/>
                </a:solidFill>
                <a:latin typeface="Times New Roman"/>
                <a:cs typeface="Times New Roman"/>
              </a:rPr>
              <a:t>А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258047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21458" y="1106582"/>
            <a:ext cx="6274435" cy="3817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8105" marR="5080" indent="-1140460" algn="r">
              <a:lnSpc>
                <a:spcPts val="4280"/>
              </a:lnSpc>
              <a:tabLst>
                <a:tab pos="2597150" algn="l"/>
                <a:tab pos="4530090" algn="l"/>
                <a:tab pos="5996305" algn="l"/>
              </a:tabLst>
            </a:pP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Синерги</a:t>
            </a:r>
            <a:r>
              <a:rPr sz="36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я</a:t>
            </a:r>
            <a:r>
              <a:rPr sz="3600" b="1" dirty="0">
                <a:solidFill>
                  <a:srgbClr val="1E365C"/>
                </a:solidFill>
                <a:latin typeface="Times New Roman"/>
                <a:cs typeface="Times New Roman"/>
              </a:rPr>
              <a:t>	</a:t>
            </a: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взаимодействи</a:t>
            </a:r>
            <a:r>
              <a:rPr sz="3600" b="1" spc="5" dirty="0">
                <a:solidFill>
                  <a:srgbClr val="1E365C"/>
                </a:solidFill>
                <a:latin typeface="Times New Roman"/>
                <a:cs typeface="Times New Roman"/>
              </a:rPr>
              <a:t>я  </a:t>
            </a: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независимы</a:t>
            </a:r>
            <a:r>
              <a:rPr sz="36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х</a:t>
            </a:r>
            <a:r>
              <a:rPr sz="3600" b="1" dirty="0">
                <a:solidFill>
                  <a:srgbClr val="1E365C"/>
                </a:solidFill>
                <a:latin typeface="Times New Roman"/>
                <a:cs typeface="Times New Roman"/>
              </a:rPr>
              <a:t>	</a:t>
            </a: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апте</a:t>
            </a:r>
            <a:r>
              <a:rPr sz="36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к</a:t>
            </a:r>
            <a:r>
              <a:rPr sz="3600" b="1" dirty="0">
                <a:solidFill>
                  <a:srgbClr val="1E365C"/>
                </a:solidFill>
                <a:latin typeface="Times New Roman"/>
                <a:cs typeface="Times New Roman"/>
              </a:rPr>
              <a:t>	</a:t>
            </a:r>
            <a:r>
              <a:rPr sz="3600" b="1" spc="5" dirty="0">
                <a:solidFill>
                  <a:srgbClr val="1E365C"/>
                </a:solidFill>
                <a:latin typeface="Times New Roman"/>
                <a:cs typeface="Times New Roman"/>
              </a:rPr>
              <a:t>и  </a:t>
            </a: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производителе</a:t>
            </a:r>
            <a:r>
              <a:rPr sz="36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й</a:t>
            </a:r>
            <a:endParaRPr sz="3600">
              <a:latin typeface="Times New Roman"/>
              <a:cs typeface="Times New Roman"/>
            </a:endParaRPr>
          </a:p>
          <a:p>
            <a:pPr marR="5080" algn="r">
              <a:lnSpc>
                <a:spcPts val="4115"/>
              </a:lnSpc>
              <a:tabLst>
                <a:tab pos="969010" algn="l"/>
              </a:tabLst>
            </a:pP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дл</a:t>
            </a:r>
            <a:r>
              <a:rPr sz="36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я</a:t>
            </a:r>
            <a:r>
              <a:rPr sz="3600" b="1" dirty="0">
                <a:solidFill>
                  <a:srgbClr val="1E365C"/>
                </a:solidFill>
                <a:latin typeface="Times New Roman"/>
                <a:cs typeface="Times New Roman"/>
              </a:rPr>
              <a:t>	</a:t>
            </a: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наиболе</a:t>
            </a:r>
            <a:r>
              <a:rPr sz="36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е</a:t>
            </a:r>
            <a:endParaRPr sz="3600">
              <a:latin typeface="Times New Roman"/>
              <a:cs typeface="Times New Roman"/>
            </a:endParaRPr>
          </a:p>
          <a:p>
            <a:pPr marL="12700" marR="5080" indent="2933065" algn="r">
              <a:lnSpc>
                <a:spcPts val="4280"/>
              </a:lnSpc>
              <a:spcBef>
                <a:spcPts val="150"/>
              </a:spcBef>
              <a:tabLst>
                <a:tab pos="3253740" algn="l"/>
              </a:tabLst>
            </a:pP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качественног</a:t>
            </a:r>
            <a:r>
              <a:rPr sz="3600" b="1" spc="5" dirty="0">
                <a:solidFill>
                  <a:srgbClr val="1E365C"/>
                </a:solidFill>
                <a:latin typeface="Times New Roman"/>
                <a:cs typeface="Times New Roman"/>
              </a:rPr>
              <a:t>о  </a:t>
            </a: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удовлетворени</a:t>
            </a:r>
            <a:r>
              <a:rPr sz="3600" b="1" spc="5" dirty="0">
                <a:solidFill>
                  <a:srgbClr val="1E365C"/>
                </a:solidFill>
                <a:latin typeface="Times New Roman"/>
                <a:cs typeface="Times New Roman"/>
              </a:rPr>
              <a:t>я  </a:t>
            </a: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потребносте</a:t>
            </a:r>
            <a:r>
              <a:rPr sz="36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й</a:t>
            </a:r>
            <a:r>
              <a:rPr sz="3600" b="1" dirty="0">
                <a:solidFill>
                  <a:srgbClr val="1E365C"/>
                </a:solidFill>
                <a:latin typeface="Times New Roman"/>
                <a:cs typeface="Times New Roman"/>
              </a:rPr>
              <a:t>	</a:t>
            </a:r>
            <a:r>
              <a:rPr sz="3600" b="1" spc="190" dirty="0">
                <a:solidFill>
                  <a:srgbClr val="1E365C"/>
                </a:solidFill>
                <a:latin typeface="Times New Roman"/>
                <a:cs typeface="Times New Roman"/>
              </a:rPr>
              <a:t>покупателей</a:t>
            </a:r>
            <a:r>
              <a:rPr sz="3600" spc="-114" dirty="0">
                <a:solidFill>
                  <a:srgbClr val="1E365C"/>
                </a:solidFill>
                <a:latin typeface="Century Gothic"/>
                <a:cs typeface="Century Gothic"/>
              </a:rPr>
              <a:t>.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505449" cy="6257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5443855" cy="7001509"/>
          </a:xfrm>
          <a:custGeom>
            <a:avLst/>
            <a:gdLst/>
            <a:ahLst/>
            <a:cxnLst/>
            <a:rect l="l" t="t" r="r" b="b"/>
            <a:pathLst>
              <a:path w="5443855" h="7001509">
                <a:moveTo>
                  <a:pt x="5443562" y="603693"/>
                </a:moveTo>
                <a:lnTo>
                  <a:pt x="4495947" y="7001371"/>
                </a:lnTo>
                <a:lnTo>
                  <a:pt x="0" y="6335438"/>
                </a:lnTo>
                <a:lnTo>
                  <a:pt x="0" y="4330914"/>
                </a:lnTo>
                <a:lnTo>
                  <a:pt x="641488" y="0"/>
                </a:lnTo>
                <a:lnTo>
                  <a:pt x="1367816" y="0"/>
                </a:lnTo>
                <a:lnTo>
                  <a:pt x="5443562" y="603693"/>
                </a:lnTo>
                <a:close/>
              </a:path>
            </a:pathLst>
          </a:custGeom>
          <a:solidFill>
            <a:srgbClr val="DFE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05632" y="219075"/>
            <a:ext cx="2628900" cy="4770120"/>
          </a:xfrm>
          <a:custGeom>
            <a:avLst/>
            <a:gdLst/>
            <a:ahLst/>
            <a:cxnLst/>
            <a:rect l="l" t="t" r="r" b="b"/>
            <a:pathLst>
              <a:path w="2628900" h="4770120">
                <a:moveTo>
                  <a:pt x="1650136" y="23847"/>
                </a:moveTo>
                <a:lnTo>
                  <a:pt x="978592" y="23847"/>
                </a:lnTo>
                <a:lnTo>
                  <a:pt x="1085235" y="0"/>
                </a:lnTo>
                <a:lnTo>
                  <a:pt x="1543487" y="0"/>
                </a:lnTo>
                <a:lnTo>
                  <a:pt x="1650136" y="23847"/>
                </a:lnTo>
                <a:close/>
              </a:path>
              <a:path w="2628900" h="4770120">
                <a:moveTo>
                  <a:pt x="1314352" y="4769520"/>
                </a:moveTo>
                <a:lnTo>
                  <a:pt x="1182202" y="4542968"/>
                </a:lnTo>
                <a:lnTo>
                  <a:pt x="1173398" y="4531044"/>
                </a:lnTo>
                <a:lnTo>
                  <a:pt x="1167463" y="4519120"/>
                </a:lnTo>
                <a:lnTo>
                  <a:pt x="1160545" y="4507196"/>
                </a:lnTo>
                <a:lnTo>
                  <a:pt x="1152674" y="4495273"/>
                </a:lnTo>
                <a:lnTo>
                  <a:pt x="1143879" y="4483349"/>
                </a:lnTo>
                <a:lnTo>
                  <a:pt x="1134190" y="4471425"/>
                </a:lnTo>
                <a:lnTo>
                  <a:pt x="1123637" y="4447577"/>
                </a:lnTo>
                <a:lnTo>
                  <a:pt x="1112249" y="4423730"/>
                </a:lnTo>
                <a:lnTo>
                  <a:pt x="1100056" y="4411806"/>
                </a:lnTo>
                <a:lnTo>
                  <a:pt x="1087088" y="4387958"/>
                </a:lnTo>
                <a:lnTo>
                  <a:pt x="1073374" y="4364111"/>
                </a:lnTo>
                <a:lnTo>
                  <a:pt x="1058943" y="4340263"/>
                </a:lnTo>
                <a:lnTo>
                  <a:pt x="1043827" y="4304492"/>
                </a:lnTo>
                <a:lnTo>
                  <a:pt x="1028053" y="4280644"/>
                </a:lnTo>
                <a:lnTo>
                  <a:pt x="1011652" y="4244873"/>
                </a:lnTo>
                <a:lnTo>
                  <a:pt x="994653" y="4221025"/>
                </a:lnTo>
                <a:lnTo>
                  <a:pt x="977087" y="4185254"/>
                </a:lnTo>
                <a:lnTo>
                  <a:pt x="958981" y="4149482"/>
                </a:lnTo>
                <a:lnTo>
                  <a:pt x="940368" y="4113711"/>
                </a:lnTo>
                <a:lnTo>
                  <a:pt x="921275" y="4077940"/>
                </a:lnTo>
                <a:lnTo>
                  <a:pt x="901732" y="4042168"/>
                </a:lnTo>
                <a:lnTo>
                  <a:pt x="881770" y="4006397"/>
                </a:lnTo>
                <a:lnTo>
                  <a:pt x="861417" y="3970625"/>
                </a:lnTo>
                <a:lnTo>
                  <a:pt x="840704" y="3922930"/>
                </a:lnTo>
                <a:lnTo>
                  <a:pt x="819659" y="3887159"/>
                </a:lnTo>
                <a:lnTo>
                  <a:pt x="798313" y="3839464"/>
                </a:lnTo>
                <a:lnTo>
                  <a:pt x="776696" y="3803692"/>
                </a:lnTo>
                <a:lnTo>
                  <a:pt x="754836" y="3755997"/>
                </a:lnTo>
                <a:lnTo>
                  <a:pt x="732764" y="3708302"/>
                </a:lnTo>
                <a:lnTo>
                  <a:pt x="710509" y="3660607"/>
                </a:lnTo>
                <a:lnTo>
                  <a:pt x="688101" y="3624835"/>
                </a:lnTo>
                <a:lnTo>
                  <a:pt x="665569" y="3577140"/>
                </a:lnTo>
                <a:lnTo>
                  <a:pt x="642943" y="3517521"/>
                </a:lnTo>
                <a:lnTo>
                  <a:pt x="552093" y="3326740"/>
                </a:lnTo>
                <a:lnTo>
                  <a:pt x="529441" y="3267121"/>
                </a:lnTo>
                <a:lnTo>
                  <a:pt x="506874" y="3219426"/>
                </a:lnTo>
                <a:lnTo>
                  <a:pt x="484420" y="3171731"/>
                </a:lnTo>
                <a:lnTo>
                  <a:pt x="462109" y="3112112"/>
                </a:lnTo>
                <a:lnTo>
                  <a:pt x="439970" y="3064416"/>
                </a:lnTo>
                <a:lnTo>
                  <a:pt x="418034" y="3004797"/>
                </a:lnTo>
                <a:lnTo>
                  <a:pt x="396330" y="2957102"/>
                </a:lnTo>
                <a:lnTo>
                  <a:pt x="374887" y="2897483"/>
                </a:lnTo>
                <a:lnTo>
                  <a:pt x="353735" y="2837864"/>
                </a:lnTo>
                <a:lnTo>
                  <a:pt x="332905" y="2790169"/>
                </a:lnTo>
                <a:lnTo>
                  <a:pt x="312424" y="2730550"/>
                </a:lnTo>
                <a:lnTo>
                  <a:pt x="292324" y="2670931"/>
                </a:lnTo>
                <a:lnTo>
                  <a:pt x="272634" y="2623236"/>
                </a:lnTo>
                <a:lnTo>
                  <a:pt x="253383" y="2563617"/>
                </a:lnTo>
                <a:lnTo>
                  <a:pt x="234600" y="2503998"/>
                </a:lnTo>
                <a:lnTo>
                  <a:pt x="216317" y="2444379"/>
                </a:lnTo>
                <a:lnTo>
                  <a:pt x="198561" y="2384760"/>
                </a:lnTo>
                <a:lnTo>
                  <a:pt x="181363" y="2337065"/>
                </a:lnTo>
                <a:lnTo>
                  <a:pt x="164753" y="2277446"/>
                </a:lnTo>
                <a:lnTo>
                  <a:pt x="148760" y="2217827"/>
                </a:lnTo>
                <a:lnTo>
                  <a:pt x="133414" y="2158208"/>
                </a:lnTo>
                <a:lnTo>
                  <a:pt x="118743" y="2110512"/>
                </a:lnTo>
                <a:lnTo>
                  <a:pt x="104779" y="2050893"/>
                </a:lnTo>
                <a:lnTo>
                  <a:pt x="91551" y="1991274"/>
                </a:lnTo>
                <a:lnTo>
                  <a:pt x="79087" y="1931655"/>
                </a:lnTo>
                <a:lnTo>
                  <a:pt x="67419" y="1883960"/>
                </a:lnTo>
                <a:lnTo>
                  <a:pt x="56575" y="1824341"/>
                </a:lnTo>
                <a:lnTo>
                  <a:pt x="46585" y="1764722"/>
                </a:lnTo>
                <a:lnTo>
                  <a:pt x="37479" y="1717027"/>
                </a:lnTo>
                <a:lnTo>
                  <a:pt x="29286" y="1657408"/>
                </a:lnTo>
                <a:lnTo>
                  <a:pt x="22036" y="1597789"/>
                </a:lnTo>
                <a:lnTo>
                  <a:pt x="15759" y="1550094"/>
                </a:lnTo>
                <a:lnTo>
                  <a:pt x="10484" y="1490475"/>
                </a:lnTo>
                <a:lnTo>
                  <a:pt x="6241" y="1442779"/>
                </a:lnTo>
                <a:lnTo>
                  <a:pt x="3060" y="1383160"/>
                </a:lnTo>
                <a:lnTo>
                  <a:pt x="969" y="1335465"/>
                </a:lnTo>
                <a:lnTo>
                  <a:pt x="0" y="1275846"/>
                </a:lnTo>
                <a:lnTo>
                  <a:pt x="180" y="1228151"/>
                </a:lnTo>
                <a:lnTo>
                  <a:pt x="1541" y="1180456"/>
                </a:lnTo>
                <a:lnTo>
                  <a:pt x="4111" y="1132761"/>
                </a:lnTo>
                <a:lnTo>
                  <a:pt x="7921" y="1073142"/>
                </a:lnTo>
                <a:lnTo>
                  <a:pt x="12999" y="1025446"/>
                </a:lnTo>
                <a:lnTo>
                  <a:pt x="19376" y="977751"/>
                </a:lnTo>
                <a:lnTo>
                  <a:pt x="27082" y="930056"/>
                </a:lnTo>
                <a:lnTo>
                  <a:pt x="36145" y="882361"/>
                </a:lnTo>
                <a:lnTo>
                  <a:pt x="46595" y="846589"/>
                </a:lnTo>
                <a:lnTo>
                  <a:pt x="58462" y="798894"/>
                </a:lnTo>
                <a:lnTo>
                  <a:pt x="71776" y="751199"/>
                </a:lnTo>
                <a:lnTo>
                  <a:pt x="86567" y="703504"/>
                </a:lnTo>
                <a:lnTo>
                  <a:pt x="102863" y="667732"/>
                </a:lnTo>
                <a:lnTo>
                  <a:pt x="120695" y="620037"/>
                </a:lnTo>
                <a:lnTo>
                  <a:pt x="140092" y="584266"/>
                </a:lnTo>
                <a:lnTo>
                  <a:pt x="161084" y="548494"/>
                </a:lnTo>
                <a:lnTo>
                  <a:pt x="183862" y="512723"/>
                </a:lnTo>
                <a:lnTo>
                  <a:pt x="208030" y="465028"/>
                </a:lnTo>
                <a:lnTo>
                  <a:pt x="233584" y="429256"/>
                </a:lnTo>
                <a:lnTo>
                  <a:pt x="260522" y="405409"/>
                </a:lnTo>
                <a:lnTo>
                  <a:pt x="288840" y="369637"/>
                </a:lnTo>
                <a:lnTo>
                  <a:pt x="318536" y="333866"/>
                </a:lnTo>
                <a:lnTo>
                  <a:pt x="349606" y="310018"/>
                </a:lnTo>
                <a:lnTo>
                  <a:pt x="382048" y="274247"/>
                </a:lnTo>
                <a:lnTo>
                  <a:pt x="415859" y="250399"/>
                </a:lnTo>
                <a:lnTo>
                  <a:pt x="451035" y="226552"/>
                </a:lnTo>
                <a:lnTo>
                  <a:pt x="487574" y="202704"/>
                </a:lnTo>
                <a:lnTo>
                  <a:pt x="525473" y="178857"/>
                </a:lnTo>
                <a:lnTo>
                  <a:pt x="564728" y="155009"/>
                </a:lnTo>
                <a:lnTo>
                  <a:pt x="605337" y="131161"/>
                </a:lnTo>
                <a:lnTo>
                  <a:pt x="647297" y="119238"/>
                </a:lnTo>
                <a:lnTo>
                  <a:pt x="690605" y="95390"/>
                </a:lnTo>
                <a:lnTo>
                  <a:pt x="735258" y="83466"/>
                </a:lnTo>
                <a:lnTo>
                  <a:pt x="781253" y="59619"/>
                </a:lnTo>
                <a:lnTo>
                  <a:pt x="828587" y="47695"/>
                </a:lnTo>
                <a:lnTo>
                  <a:pt x="927259" y="23847"/>
                </a:lnTo>
                <a:lnTo>
                  <a:pt x="1701470" y="23847"/>
                </a:lnTo>
                <a:lnTo>
                  <a:pt x="1800145" y="47695"/>
                </a:lnTo>
                <a:lnTo>
                  <a:pt x="1847479" y="59619"/>
                </a:lnTo>
                <a:lnTo>
                  <a:pt x="1893475" y="83466"/>
                </a:lnTo>
                <a:lnTo>
                  <a:pt x="1938128" y="95390"/>
                </a:lnTo>
                <a:lnTo>
                  <a:pt x="1981436" y="119238"/>
                </a:lnTo>
                <a:lnTo>
                  <a:pt x="2023396" y="131161"/>
                </a:lnTo>
                <a:lnTo>
                  <a:pt x="2064005" y="155009"/>
                </a:lnTo>
                <a:lnTo>
                  <a:pt x="2103261" y="178857"/>
                </a:lnTo>
                <a:lnTo>
                  <a:pt x="2141160" y="202704"/>
                </a:lnTo>
                <a:lnTo>
                  <a:pt x="2177699" y="226552"/>
                </a:lnTo>
                <a:lnTo>
                  <a:pt x="2212876" y="250399"/>
                </a:lnTo>
                <a:lnTo>
                  <a:pt x="2246688" y="274247"/>
                </a:lnTo>
                <a:lnTo>
                  <a:pt x="2268316" y="298095"/>
                </a:lnTo>
                <a:lnTo>
                  <a:pt x="1190593" y="298095"/>
                </a:lnTo>
                <a:lnTo>
                  <a:pt x="1131891" y="310018"/>
                </a:lnTo>
                <a:lnTo>
                  <a:pt x="1075293" y="310018"/>
                </a:lnTo>
                <a:lnTo>
                  <a:pt x="968368" y="333866"/>
                </a:lnTo>
                <a:lnTo>
                  <a:pt x="918018" y="345790"/>
                </a:lnTo>
                <a:lnTo>
                  <a:pt x="869730" y="357714"/>
                </a:lnTo>
                <a:lnTo>
                  <a:pt x="823492" y="369637"/>
                </a:lnTo>
                <a:lnTo>
                  <a:pt x="779294" y="381561"/>
                </a:lnTo>
                <a:lnTo>
                  <a:pt x="737124" y="405409"/>
                </a:lnTo>
                <a:lnTo>
                  <a:pt x="696973" y="429256"/>
                </a:lnTo>
                <a:lnTo>
                  <a:pt x="658829" y="453104"/>
                </a:lnTo>
                <a:lnTo>
                  <a:pt x="622682" y="476952"/>
                </a:lnTo>
                <a:lnTo>
                  <a:pt x="588520" y="500799"/>
                </a:lnTo>
                <a:lnTo>
                  <a:pt x="556334" y="524647"/>
                </a:lnTo>
                <a:lnTo>
                  <a:pt x="526112" y="560418"/>
                </a:lnTo>
                <a:lnTo>
                  <a:pt x="497844" y="584266"/>
                </a:lnTo>
                <a:lnTo>
                  <a:pt x="471518" y="620037"/>
                </a:lnTo>
                <a:lnTo>
                  <a:pt x="447125" y="655809"/>
                </a:lnTo>
                <a:lnTo>
                  <a:pt x="424652" y="691580"/>
                </a:lnTo>
                <a:lnTo>
                  <a:pt x="408101" y="727351"/>
                </a:lnTo>
                <a:lnTo>
                  <a:pt x="392826" y="763123"/>
                </a:lnTo>
                <a:lnTo>
                  <a:pt x="378806" y="786970"/>
                </a:lnTo>
                <a:lnTo>
                  <a:pt x="354443" y="858513"/>
                </a:lnTo>
                <a:lnTo>
                  <a:pt x="334841" y="930056"/>
                </a:lnTo>
                <a:lnTo>
                  <a:pt x="319828" y="1013523"/>
                </a:lnTo>
                <a:lnTo>
                  <a:pt x="313989" y="1049294"/>
                </a:lnTo>
                <a:lnTo>
                  <a:pt x="305539" y="1132761"/>
                </a:lnTo>
                <a:lnTo>
                  <a:pt x="301249" y="1216227"/>
                </a:lnTo>
                <a:lnTo>
                  <a:pt x="300610" y="1251999"/>
                </a:lnTo>
                <a:lnTo>
                  <a:pt x="300947" y="1299694"/>
                </a:lnTo>
                <a:lnTo>
                  <a:pt x="302239" y="1347389"/>
                </a:lnTo>
                <a:lnTo>
                  <a:pt x="307598" y="1430856"/>
                </a:lnTo>
                <a:lnTo>
                  <a:pt x="311623" y="1478551"/>
                </a:lnTo>
                <a:lnTo>
                  <a:pt x="316516" y="1526246"/>
                </a:lnTo>
                <a:lnTo>
                  <a:pt x="322257" y="1573941"/>
                </a:lnTo>
                <a:lnTo>
                  <a:pt x="328822" y="1621636"/>
                </a:lnTo>
                <a:lnTo>
                  <a:pt x="336192" y="1669332"/>
                </a:lnTo>
                <a:lnTo>
                  <a:pt x="344345" y="1717027"/>
                </a:lnTo>
                <a:lnTo>
                  <a:pt x="353258" y="1764722"/>
                </a:lnTo>
                <a:lnTo>
                  <a:pt x="362911" y="1812417"/>
                </a:lnTo>
                <a:lnTo>
                  <a:pt x="373282" y="1860113"/>
                </a:lnTo>
                <a:lnTo>
                  <a:pt x="384350" y="1919732"/>
                </a:lnTo>
                <a:lnTo>
                  <a:pt x="396093" y="1967427"/>
                </a:lnTo>
                <a:lnTo>
                  <a:pt x="408490" y="2015122"/>
                </a:lnTo>
                <a:lnTo>
                  <a:pt x="421519" y="2062817"/>
                </a:lnTo>
                <a:lnTo>
                  <a:pt x="435159" y="2122436"/>
                </a:lnTo>
                <a:lnTo>
                  <a:pt x="449389" y="2170131"/>
                </a:lnTo>
                <a:lnTo>
                  <a:pt x="464186" y="2217827"/>
                </a:lnTo>
                <a:lnTo>
                  <a:pt x="479530" y="2265522"/>
                </a:lnTo>
                <a:lnTo>
                  <a:pt x="495399" y="2325141"/>
                </a:lnTo>
                <a:lnTo>
                  <a:pt x="511771" y="2372836"/>
                </a:lnTo>
                <a:lnTo>
                  <a:pt x="528626" y="2420531"/>
                </a:lnTo>
                <a:lnTo>
                  <a:pt x="545941" y="2480150"/>
                </a:lnTo>
                <a:lnTo>
                  <a:pt x="563695" y="2527845"/>
                </a:lnTo>
                <a:lnTo>
                  <a:pt x="581868" y="2575541"/>
                </a:lnTo>
                <a:lnTo>
                  <a:pt x="600436" y="2635160"/>
                </a:lnTo>
                <a:lnTo>
                  <a:pt x="619379" y="2682855"/>
                </a:lnTo>
                <a:lnTo>
                  <a:pt x="638676" y="2730550"/>
                </a:lnTo>
                <a:lnTo>
                  <a:pt x="658304" y="2790169"/>
                </a:lnTo>
                <a:lnTo>
                  <a:pt x="678243" y="2837864"/>
                </a:lnTo>
                <a:lnTo>
                  <a:pt x="698471" y="2885559"/>
                </a:lnTo>
                <a:lnTo>
                  <a:pt x="718966" y="2945178"/>
                </a:lnTo>
                <a:lnTo>
                  <a:pt x="739707" y="2992874"/>
                </a:lnTo>
                <a:lnTo>
                  <a:pt x="760673" y="3040569"/>
                </a:lnTo>
                <a:lnTo>
                  <a:pt x="781842" y="3088264"/>
                </a:lnTo>
                <a:lnTo>
                  <a:pt x="803193" y="3135959"/>
                </a:lnTo>
                <a:lnTo>
                  <a:pt x="824704" y="3195578"/>
                </a:lnTo>
                <a:lnTo>
                  <a:pt x="846353" y="3243273"/>
                </a:lnTo>
                <a:lnTo>
                  <a:pt x="889983" y="3338664"/>
                </a:lnTo>
                <a:lnTo>
                  <a:pt x="977963" y="3529445"/>
                </a:lnTo>
                <a:lnTo>
                  <a:pt x="999983" y="3565216"/>
                </a:lnTo>
                <a:lnTo>
                  <a:pt x="1043903" y="3660607"/>
                </a:lnTo>
                <a:lnTo>
                  <a:pt x="1065760" y="3708302"/>
                </a:lnTo>
                <a:lnTo>
                  <a:pt x="1087520" y="3744073"/>
                </a:lnTo>
                <a:lnTo>
                  <a:pt x="1109161" y="3791768"/>
                </a:lnTo>
                <a:lnTo>
                  <a:pt x="1130661" y="3827540"/>
                </a:lnTo>
                <a:lnTo>
                  <a:pt x="1152000" y="3875235"/>
                </a:lnTo>
                <a:lnTo>
                  <a:pt x="1173156" y="3911006"/>
                </a:lnTo>
                <a:lnTo>
                  <a:pt x="1194107" y="3958702"/>
                </a:lnTo>
                <a:lnTo>
                  <a:pt x="1214832" y="3994473"/>
                </a:lnTo>
                <a:lnTo>
                  <a:pt x="1235310" y="4030244"/>
                </a:lnTo>
                <a:lnTo>
                  <a:pt x="1255518" y="4066016"/>
                </a:lnTo>
                <a:lnTo>
                  <a:pt x="1275437" y="4101787"/>
                </a:lnTo>
                <a:lnTo>
                  <a:pt x="1295043" y="4137559"/>
                </a:lnTo>
                <a:lnTo>
                  <a:pt x="1314316" y="4173330"/>
                </a:lnTo>
                <a:lnTo>
                  <a:pt x="1657654" y="4173330"/>
                </a:lnTo>
                <a:lnTo>
                  <a:pt x="1651619" y="4185254"/>
                </a:lnTo>
                <a:lnTo>
                  <a:pt x="1634052" y="4221025"/>
                </a:lnTo>
                <a:lnTo>
                  <a:pt x="1617054" y="4244873"/>
                </a:lnTo>
                <a:lnTo>
                  <a:pt x="1600653" y="4280644"/>
                </a:lnTo>
                <a:lnTo>
                  <a:pt x="1584880" y="4304492"/>
                </a:lnTo>
                <a:lnTo>
                  <a:pt x="1569763" y="4340263"/>
                </a:lnTo>
                <a:lnTo>
                  <a:pt x="1555334" y="4364111"/>
                </a:lnTo>
                <a:lnTo>
                  <a:pt x="1541620" y="4387958"/>
                </a:lnTo>
                <a:lnTo>
                  <a:pt x="1528652" y="4411806"/>
                </a:lnTo>
                <a:lnTo>
                  <a:pt x="1516460" y="4423730"/>
                </a:lnTo>
                <a:lnTo>
                  <a:pt x="1505073" y="4447577"/>
                </a:lnTo>
                <a:lnTo>
                  <a:pt x="1494520" y="4471425"/>
                </a:lnTo>
                <a:lnTo>
                  <a:pt x="1484832" y="4483349"/>
                </a:lnTo>
                <a:lnTo>
                  <a:pt x="1476037" y="4495273"/>
                </a:lnTo>
                <a:lnTo>
                  <a:pt x="1468167" y="4507196"/>
                </a:lnTo>
                <a:lnTo>
                  <a:pt x="1461249" y="4519120"/>
                </a:lnTo>
                <a:lnTo>
                  <a:pt x="1450393" y="4542968"/>
                </a:lnTo>
                <a:lnTo>
                  <a:pt x="1443704" y="4554892"/>
                </a:lnTo>
                <a:lnTo>
                  <a:pt x="1314352" y="4769520"/>
                </a:lnTo>
                <a:close/>
              </a:path>
              <a:path w="2628900" h="4770120">
                <a:moveTo>
                  <a:pt x="1657654" y="4173330"/>
                </a:moveTo>
                <a:lnTo>
                  <a:pt x="1314316" y="4173330"/>
                </a:lnTo>
                <a:lnTo>
                  <a:pt x="1333587" y="4137559"/>
                </a:lnTo>
                <a:lnTo>
                  <a:pt x="1353191" y="4101787"/>
                </a:lnTo>
                <a:lnTo>
                  <a:pt x="1373107" y="4066016"/>
                </a:lnTo>
                <a:lnTo>
                  <a:pt x="1393314" y="4030244"/>
                </a:lnTo>
                <a:lnTo>
                  <a:pt x="1413790" y="3994473"/>
                </a:lnTo>
                <a:lnTo>
                  <a:pt x="1434513" y="3958702"/>
                </a:lnTo>
                <a:lnTo>
                  <a:pt x="1455462" y="3911006"/>
                </a:lnTo>
                <a:lnTo>
                  <a:pt x="1476615" y="3875235"/>
                </a:lnTo>
                <a:lnTo>
                  <a:pt x="1497952" y="3827540"/>
                </a:lnTo>
                <a:lnTo>
                  <a:pt x="1519450" y="3791768"/>
                </a:lnTo>
                <a:lnTo>
                  <a:pt x="1541089" y="3744073"/>
                </a:lnTo>
                <a:lnTo>
                  <a:pt x="1562846" y="3708302"/>
                </a:lnTo>
                <a:lnTo>
                  <a:pt x="1584701" y="3660607"/>
                </a:lnTo>
                <a:lnTo>
                  <a:pt x="1628616" y="3565216"/>
                </a:lnTo>
                <a:lnTo>
                  <a:pt x="1650634" y="3529445"/>
                </a:lnTo>
                <a:lnTo>
                  <a:pt x="1738606" y="3338664"/>
                </a:lnTo>
                <a:lnTo>
                  <a:pt x="1782231" y="3243273"/>
                </a:lnTo>
                <a:lnTo>
                  <a:pt x="1803879" y="3183654"/>
                </a:lnTo>
                <a:lnTo>
                  <a:pt x="1825388" y="3135959"/>
                </a:lnTo>
                <a:lnTo>
                  <a:pt x="1846737" y="3088264"/>
                </a:lnTo>
                <a:lnTo>
                  <a:pt x="1867904" y="3040569"/>
                </a:lnTo>
                <a:lnTo>
                  <a:pt x="1888868" y="2992874"/>
                </a:lnTo>
                <a:lnTo>
                  <a:pt x="1909607" y="2945178"/>
                </a:lnTo>
                <a:lnTo>
                  <a:pt x="1930101" y="2885559"/>
                </a:lnTo>
                <a:lnTo>
                  <a:pt x="1950327" y="2837864"/>
                </a:lnTo>
                <a:lnTo>
                  <a:pt x="1970265" y="2790169"/>
                </a:lnTo>
                <a:lnTo>
                  <a:pt x="1989892" y="2730550"/>
                </a:lnTo>
                <a:lnTo>
                  <a:pt x="2009187" y="2682855"/>
                </a:lnTo>
                <a:lnTo>
                  <a:pt x="2028129" y="2635160"/>
                </a:lnTo>
                <a:lnTo>
                  <a:pt x="2046696" y="2575541"/>
                </a:lnTo>
                <a:lnTo>
                  <a:pt x="2064867" y="2527845"/>
                </a:lnTo>
                <a:lnTo>
                  <a:pt x="2082620" y="2480150"/>
                </a:lnTo>
                <a:lnTo>
                  <a:pt x="2099935" y="2420531"/>
                </a:lnTo>
                <a:lnTo>
                  <a:pt x="2116789" y="2372836"/>
                </a:lnTo>
                <a:lnTo>
                  <a:pt x="2133160" y="2325141"/>
                </a:lnTo>
                <a:lnTo>
                  <a:pt x="2149029" y="2265522"/>
                </a:lnTo>
                <a:lnTo>
                  <a:pt x="2164372" y="2217827"/>
                </a:lnTo>
                <a:lnTo>
                  <a:pt x="2179170" y="2170131"/>
                </a:lnTo>
                <a:lnTo>
                  <a:pt x="2193399" y="2122436"/>
                </a:lnTo>
                <a:lnTo>
                  <a:pt x="2207039" y="2062817"/>
                </a:lnTo>
                <a:lnTo>
                  <a:pt x="2220069" y="2015122"/>
                </a:lnTo>
                <a:lnTo>
                  <a:pt x="2232466" y="1967427"/>
                </a:lnTo>
                <a:lnTo>
                  <a:pt x="2244210" y="1919732"/>
                </a:lnTo>
                <a:lnTo>
                  <a:pt x="2255278" y="1860113"/>
                </a:lnTo>
                <a:lnTo>
                  <a:pt x="2265650" y="1812417"/>
                </a:lnTo>
                <a:lnTo>
                  <a:pt x="2275304" y="1764722"/>
                </a:lnTo>
                <a:lnTo>
                  <a:pt x="2284219" y="1717027"/>
                </a:lnTo>
                <a:lnTo>
                  <a:pt x="2292373" y="1669332"/>
                </a:lnTo>
                <a:lnTo>
                  <a:pt x="2299744" y="1621636"/>
                </a:lnTo>
                <a:lnTo>
                  <a:pt x="2306312" y="1573941"/>
                </a:lnTo>
                <a:lnTo>
                  <a:pt x="2312054" y="1526246"/>
                </a:lnTo>
                <a:lnTo>
                  <a:pt x="2316950" y="1478551"/>
                </a:lnTo>
                <a:lnTo>
                  <a:pt x="2320978" y="1430856"/>
                </a:lnTo>
                <a:lnTo>
                  <a:pt x="2324116" y="1383160"/>
                </a:lnTo>
                <a:lnTo>
                  <a:pt x="2327637" y="1299694"/>
                </a:lnTo>
                <a:lnTo>
                  <a:pt x="2327977" y="1251999"/>
                </a:lnTo>
                <a:lnTo>
                  <a:pt x="2327342" y="1216227"/>
                </a:lnTo>
                <a:lnTo>
                  <a:pt x="2325710" y="1168532"/>
                </a:lnTo>
                <a:lnTo>
                  <a:pt x="2319369" y="1085065"/>
                </a:lnTo>
                <a:lnTo>
                  <a:pt x="2308784" y="1013523"/>
                </a:lnTo>
                <a:lnTo>
                  <a:pt x="2301846" y="965827"/>
                </a:lnTo>
                <a:lnTo>
                  <a:pt x="2284571" y="894285"/>
                </a:lnTo>
                <a:lnTo>
                  <a:pt x="2262622" y="822742"/>
                </a:lnTo>
                <a:lnTo>
                  <a:pt x="2235827" y="763123"/>
                </a:lnTo>
                <a:lnTo>
                  <a:pt x="2220559" y="727351"/>
                </a:lnTo>
                <a:lnTo>
                  <a:pt x="2204015" y="691580"/>
                </a:lnTo>
                <a:lnTo>
                  <a:pt x="2181537" y="655809"/>
                </a:lnTo>
                <a:lnTo>
                  <a:pt x="2157138" y="620037"/>
                </a:lnTo>
                <a:lnTo>
                  <a:pt x="2130809" y="584266"/>
                </a:lnTo>
                <a:lnTo>
                  <a:pt x="2102538" y="560418"/>
                </a:lnTo>
                <a:lnTo>
                  <a:pt x="2072314" y="524647"/>
                </a:lnTo>
                <a:lnTo>
                  <a:pt x="2040127" y="500799"/>
                </a:lnTo>
                <a:lnTo>
                  <a:pt x="2005966" y="476952"/>
                </a:lnTo>
                <a:lnTo>
                  <a:pt x="1969820" y="453104"/>
                </a:lnTo>
                <a:lnTo>
                  <a:pt x="1931677" y="429256"/>
                </a:lnTo>
                <a:lnTo>
                  <a:pt x="1891529" y="405409"/>
                </a:lnTo>
                <a:lnTo>
                  <a:pt x="1849362" y="381561"/>
                </a:lnTo>
                <a:lnTo>
                  <a:pt x="1805167" y="369637"/>
                </a:lnTo>
                <a:lnTo>
                  <a:pt x="1758933" y="357714"/>
                </a:lnTo>
                <a:lnTo>
                  <a:pt x="1710649" y="345790"/>
                </a:lnTo>
                <a:lnTo>
                  <a:pt x="1660305" y="333866"/>
                </a:lnTo>
                <a:lnTo>
                  <a:pt x="1553389" y="310018"/>
                </a:lnTo>
                <a:lnTo>
                  <a:pt x="1496797" y="310018"/>
                </a:lnTo>
                <a:lnTo>
                  <a:pt x="1438100" y="298095"/>
                </a:lnTo>
                <a:lnTo>
                  <a:pt x="2268316" y="298095"/>
                </a:lnTo>
                <a:lnTo>
                  <a:pt x="2279131" y="310018"/>
                </a:lnTo>
                <a:lnTo>
                  <a:pt x="2310203" y="333866"/>
                </a:lnTo>
                <a:lnTo>
                  <a:pt x="2339901" y="369637"/>
                </a:lnTo>
                <a:lnTo>
                  <a:pt x="2368222" y="405409"/>
                </a:lnTo>
                <a:lnTo>
                  <a:pt x="2395164" y="429256"/>
                </a:lnTo>
                <a:lnTo>
                  <a:pt x="2420722" y="465028"/>
                </a:lnTo>
                <a:lnTo>
                  <a:pt x="2444895" y="512723"/>
                </a:lnTo>
                <a:lnTo>
                  <a:pt x="2467679" y="548494"/>
                </a:lnTo>
                <a:lnTo>
                  <a:pt x="2488669" y="584266"/>
                </a:lnTo>
                <a:lnTo>
                  <a:pt x="2508064" y="620037"/>
                </a:lnTo>
                <a:lnTo>
                  <a:pt x="2525894" y="667732"/>
                </a:lnTo>
                <a:lnTo>
                  <a:pt x="2542189" y="703504"/>
                </a:lnTo>
                <a:lnTo>
                  <a:pt x="2556977" y="751199"/>
                </a:lnTo>
                <a:lnTo>
                  <a:pt x="2570289" y="798894"/>
                </a:lnTo>
                <a:lnTo>
                  <a:pt x="2582155" y="846589"/>
                </a:lnTo>
                <a:lnTo>
                  <a:pt x="2592604" y="882361"/>
                </a:lnTo>
                <a:lnTo>
                  <a:pt x="2601665" y="930056"/>
                </a:lnTo>
                <a:lnTo>
                  <a:pt x="2609369" y="977751"/>
                </a:lnTo>
                <a:lnTo>
                  <a:pt x="2615744" y="1025446"/>
                </a:lnTo>
                <a:lnTo>
                  <a:pt x="2620821" y="1073142"/>
                </a:lnTo>
                <a:lnTo>
                  <a:pt x="2624629" y="1132761"/>
                </a:lnTo>
                <a:lnTo>
                  <a:pt x="2627198" y="1180456"/>
                </a:lnTo>
                <a:lnTo>
                  <a:pt x="2628557" y="1228151"/>
                </a:lnTo>
                <a:lnTo>
                  <a:pt x="2628737" y="1275846"/>
                </a:lnTo>
                <a:lnTo>
                  <a:pt x="2627765" y="1335465"/>
                </a:lnTo>
                <a:lnTo>
                  <a:pt x="2625674" y="1383160"/>
                </a:lnTo>
                <a:lnTo>
                  <a:pt x="2622491" y="1442779"/>
                </a:lnTo>
                <a:lnTo>
                  <a:pt x="2618246" y="1490475"/>
                </a:lnTo>
                <a:lnTo>
                  <a:pt x="2612970" y="1550094"/>
                </a:lnTo>
                <a:lnTo>
                  <a:pt x="2606692" y="1597789"/>
                </a:lnTo>
                <a:lnTo>
                  <a:pt x="2599441" y="1657408"/>
                </a:lnTo>
                <a:lnTo>
                  <a:pt x="2591247" y="1717027"/>
                </a:lnTo>
                <a:lnTo>
                  <a:pt x="2582140" y="1764722"/>
                </a:lnTo>
                <a:lnTo>
                  <a:pt x="2572149" y="1824341"/>
                </a:lnTo>
                <a:lnTo>
                  <a:pt x="2561303" y="1883960"/>
                </a:lnTo>
                <a:lnTo>
                  <a:pt x="2549634" y="1931655"/>
                </a:lnTo>
                <a:lnTo>
                  <a:pt x="2537170" y="1991274"/>
                </a:lnTo>
                <a:lnTo>
                  <a:pt x="2523940" y="2050893"/>
                </a:lnTo>
                <a:lnTo>
                  <a:pt x="2509975" y="2110512"/>
                </a:lnTo>
                <a:lnTo>
                  <a:pt x="2495304" y="2158208"/>
                </a:lnTo>
                <a:lnTo>
                  <a:pt x="2479957" y="2217827"/>
                </a:lnTo>
                <a:lnTo>
                  <a:pt x="2463963" y="2277446"/>
                </a:lnTo>
                <a:lnTo>
                  <a:pt x="2447352" y="2337065"/>
                </a:lnTo>
                <a:lnTo>
                  <a:pt x="2430153" y="2384760"/>
                </a:lnTo>
                <a:lnTo>
                  <a:pt x="2412397" y="2444379"/>
                </a:lnTo>
                <a:lnTo>
                  <a:pt x="2394112" y="2503998"/>
                </a:lnTo>
                <a:lnTo>
                  <a:pt x="2375329" y="2563617"/>
                </a:lnTo>
                <a:lnTo>
                  <a:pt x="2356077" y="2623236"/>
                </a:lnTo>
                <a:lnTo>
                  <a:pt x="2336386" y="2670931"/>
                </a:lnTo>
                <a:lnTo>
                  <a:pt x="2316285" y="2730550"/>
                </a:lnTo>
                <a:lnTo>
                  <a:pt x="2295805" y="2790169"/>
                </a:lnTo>
                <a:lnTo>
                  <a:pt x="2274973" y="2837864"/>
                </a:lnTo>
                <a:lnTo>
                  <a:pt x="2253821" y="2897483"/>
                </a:lnTo>
                <a:lnTo>
                  <a:pt x="2232378" y="2957102"/>
                </a:lnTo>
                <a:lnTo>
                  <a:pt x="2210673" y="3004797"/>
                </a:lnTo>
                <a:lnTo>
                  <a:pt x="2188737" y="3064416"/>
                </a:lnTo>
                <a:lnTo>
                  <a:pt x="2166598" y="3112112"/>
                </a:lnTo>
                <a:lnTo>
                  <a:pt x="2144286" y="3171731"/>
                </a:lnTo>
                <a:lnTo>
                  <a:pt x="2121832" y="3219426"/>
                </a:lnTo>
                <a:lnTo>
                  <a:pt x="2099264" y="3267121"/>
                </a:lnTo>
                <a:lnTo>
                  <a:pt x="2076612" y="3326740"/>
                </a:lnTo>
                <a:lnTo>
                  <a:pt x="1985761" y="3517521"/>
                </a:lnTo>
                <a:lnTo>
                  <a:pt x="1963135" y="3577140"/>
                </a:lnTo>
                <a:lnTo>
                  <a:pt x="1940603" y="3624835"/>
                </a:lnTo>
                <a:lnTo>
                  <a:pt x="1918195" y="3660607"/>
                </a:lnTo>
                <a:lnTo>
                  <a:pt x="1895940" y="3708302"/>
                </a:lnTo>
                <a:lnTo>
                  <a:pt x="1873867" y="3755997"/>
                </a:lnTo>
                <a:lnTo>
                  <a:pt x="1852008" y="3803692"/>
                </a:lnTo>
                <a:lnTo>
                  <a:pt x="1830390" y="3839464"/>
                </a:lnTo>
                <a:lnTo>
                  <a:pt x="1809045" y="3887159"/>
                </a:lnTo>
                <a:lnTo>
                  <a:pt x="1788000" y="3922930"/>
                </a:lnTo>
                <a:lnTo>
                  <a:pt x="1767287" y="3970625"/>
                </a:lnTo>
                <a:lnTo>
                  <a:pt x="1746935" y="4006397"/>
                </a:lnTo>
                <a:lnTo>
                  <a:pt x="1726972" y="4042168"/>
                </a:lnTo>
                <a:lnTo>
                  <a:pt x="1707430" y="4077940"/>
                </a:lnTo>
                <a:lnTo>
                  <a:pt x="1688337" y="4113711"/>
                </a:lnTo>
                <a:lnTo>
                  <a:pt x="1669723" y="4149482"/>
                </a:lnTo>
                <a:lnTo>
                  <a:pt x="1657654" y="4173330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83294" y="1038840"/>
            <a:ext cx="1134745" cy="1135380"/>
          </a:xfrm>
          <a:custGeom>
            <a:avLst/>
            <a:gdLst/>
            <a:ahLst/>
            <a:cxnLst/>
            <a:rect l="l" t="t" r="r" b="b"/>
            <a:pathLst>
              <a:path w="1134745" h="1135380">
                <a:moveTo>
                  <a:pt x="617162" y="1135102"/>
                </a:moveTo>
                <a:lnTo>
                  <a:pt x="567419" y="1134891"/>
                </a:lnTo>
                <a:lnTo>
                  <a:pt x="520988" y="1130610"/>
                </a:lnTo>
                <a:lnTo>
                  <a:pt x="474901" y="1122858"/>
                </a:lnTo>
                <a:lnTo>
                  <a:pt x="429421" y="1111744"/>
                </a:lnTo>
                <a:lnTo>
                  <a:pt x="384815" y="1097381"/>
                </a:lnTo>
                <a:lnTo>
                  <a:pt x="341345" y="1079880"/>
                </a:lnTo>
                <a:lnTo>
                  <a:pt x="299277" y="1059351"/>
                </a:lnTo>
                <a:lnTo>
                  <a:pt x="258874" y="1035907"/>
                </a:lnTo>
                <a:lnTo>
                  <a:pt x="220402" y="1009657"/>
                </a:lnTo>
                <a:lnTo>
                  <a:pt x="184124" y="980714"/>
                </a:lnTo>
                <a:lnTo>
                  <a:pt x="150305" y="949189"/>
                </a:lnTo>
                <a:lnTo>
                  <a:pt x="119209" y="915192"/>
                </a:lnTo>
                <a:lnTo>
                  <a:pt x="91101" y="878835"/>
                </a:lnTo>
                <a:lnTo>
                  <a:pt x="66245" y="840229"/>
                </a:lnTo>
                <a:lnTo>
                  <a:pt x="44905" y="799486"/>
                </a:lnTo>
                <a:lnTo>
                  <a:pt x="27347" y="756715"/>
                </a:lnTo>
                <a:lnTo>
                  <a:pt x="13833" y="712030"/>
                </a:lnTo>
                <a:lnTo>
                  <a:pt x="4629" y="665540"/>
                </a:lnTo>
                <a:lnTo>
                  <a:pt x="0" y="617357"/>
                </a:lnTo>
                <a:lnTo>
                  <a:pt x="208" y="567592"/>
                </a:lnTo>
                <a:lnTo>
                  <a:pt x="4488" y="521142"/>
                </a:lnTo>
                <a:lnTo>
                  <a:pt x="12239" y="475036"/>
                </a:lnTo>
                <a:lnTo>
                  <a:pt x="23351" y="429540"/>
                </a:lnTo>
                <a:lnTo>
                  <a:pt x="37712" y="384917"/>
                </a:lnTo>
                <a:lnTo>
                  <a:pt x="55211" y="341432"/>
                </a:lnTo>
                <a:lnTo>
                  <a:pt x="75737" y="299350"/>
                </a:lnTo>
                <a:lnTo>
                  <a:pt x="99179" y="258935"/>
                </a:lnTo>
                <a:lnTo>
                  <a:pt x="125425" y="220451"/>
                </a:lnTo>
                <a:lnTo>
                  <a:pt x="154364" y="184162"/>
                </a:lnTo>
                <a:lnTo>
                  <a:pt x="185886" y="150334"/>
                </a:lnTo>
                <a:lnTo>
                  <a:pt x="219878" y="119230"/>
                </a:lnTo>
                <a:lnTo>
                  <a:pt x="256229" y="91116"/>
                </a:lnTo>
                <a:lnTo>
                  <a:pt x="294829" y="66254"/>
                </a:lnTo>
                <a:lnTo>
                  <a:pt x="335567" y="44910"/>
                </a:lnTo>
                <a:lnTo>
                  <a:pt x="378330" y="27348"/>
                </a:lnTo>
                <a:lnTo>
                  <a:pt x="423008" y="13833"/>
                </a:lnTo>
                <a:lnTo>
                  <a:pt x="469490" y="4629"/>
                </a:lnTo>
                <a:lnTo>
                  <a:pt x="517664" y="0"/>
                </a:lnTo>
                <a:lnTo>
                  <a:pt x="567419" y="210"/>
                </a:lnTo>
                <a:lnTo>
                  <a:pt x="617256" y="4681"/>
                </a:lnTo>
                <a:lnTo>
                  <a:pt x="665471" y="12573"/>
                </a:lnTo>
                <a:lnTo>
                  <a:pt x="711958" y="23780"/>
                </a:lnTo>
                <a:lnTo>
                  <a:pt x="756612" y="38198"/>
                </a:lnTo>
                <a:lnTo>
                  <a:pt x="799327" y="55719"/>
                </a:lnTo>
                <a:lnTo>
                  <a:pt x="839998" y="76239"/>
                </a:lnTo>
                <a:lnTo>
                  <a:pt x="878518" y="99650"/>
                </a:lnTo>
                <a:lnTo>
                  <a:pt x="914782" y="125847"/>
                </a:lnTo>
                <a:lnTo>
                  <a:pt x="948684" y="154724"/>
                </a:lnTo>
                <a:lnTo>
                  <a:pt x="980119" y="186176"/>
                </a:lnTo>
                <a:lnTo>
                  <a:pt x="1008981" y="220095"/>
                </a:lnTo>
                <a:lnTo>
                  <a:pt x="1035164" y="256377"/>
                </a:lnTo>
                <a:lnTo>
                  <a:pt x="1058563" y="294915"/>
                </a:lnTo>
                <a:lnTo>
                  <a:pt x="1063584" y="304877"/>
                </a:lnTo>
                <a:lnTo>
                  <a:pt x="536858" y="304877"/>
                </a:lnTo>
                <a:lnTo>
                  <a:pt x="504562" y="308190"/>
                </a:lnTo>
                <a:lnTo>
                  <a:pt x="442819" y="324930"/>
                </a:lnTo>
                <a:lnTo>
                  <a:pt x="387664" y="355172"/>
                </a:lnTo>
                <a:lnTo>
                  <a:pt x="342447" y="398932"/>
                </a:lnTo>
                <a:lnTo>
                  <a:pt x="310517" y="456229"/>
                </a:lnTo>
                <a:lnTo>
                  <a:pt x="295224" y="527079"/>
                </a:lnTo>
                <a:lnTo>
                  <a:pt x="294863" y="567592"/>
                </a:lnTo>
                <a:lnTo>
                  <a:pt x="299702" y="609692"/>
                </a:lnTo>
                <a:lnTo>
                  <a:pt x="309202" y="648131"/>
                </a:lnTo>
                <a:lnTo>
                  <a:pt x="340492" y="714027"/>
                </a:lnTo>
                <a:lnTo>
                  <a:pt x="385344" y="765278"/>
                </a:lnTo>
                <a:lnTo>
                  <a:pt x="440367" y="801887"/>
                </a:lnTo>
                <a:lnTo>
                  <a:pt x="502171" y="823852"/>
                </a:lnTo>
                <a:lnTo>
                  <a:pt x="567366" y="831174"/>
                </a:lnTo>
                <a:lnTo>
                  <a:pt x="1061286" y="831174"/>
                </a:lnTo>
                <a:lnTo>
                  <a:pt x="1059030" y="835799"/>
                </a:lnTo>
                <a:lnTo>
                  <a:pt x="1035589" y="876208"/>
                </a:lnTo>
                <a:lnTo>
                  <a:pt x="1009344" y="914687"/>
                </a:lnTo>
                <a:lnTo>
                  <a:pt x="980406" y="950970"/>
                </a:lnTo>
                <a:lnTo>
                  <a:pt x="948887" y="984793"/>
                </a:lnTo>
                <a:lnTo>
                  <a:pt x="914898" y="1015892"/>
                </a:lnTo>
                <a:lnTo>
                  <a:pt x="878551" y="1044002"/>
                </a:lnTo>
                <a:lnTo>
                  <a:pt x="839955" y="1068860"/>
                </a:lnTo>
                <a:lnTo>
                  <a:pt x="799224" y="1090200"/>
                </a:lnTo>
                <a:lnTo>
                  <a:pt x="756468" y="1107759"/>
                </a:lnTo>
                <a:lnTo>
                  <a:pt x="711798" y="1121272"/>
                </a:lnTo>
                <a:lnTo>
                  <a:pt x="665326" y="1130474"/>
                </a:lnTo>
                <a:lnTo>
                  <a:pt x="617162" y="1135102"/>
                </a:lnTo>
                <a:close/>
              </a:path>
              <a:path w="1134745" h="1135380">
                <a:moveTo>
                  <a:pt x="839868" y="567592"/>
                </a:moveTo>
                <a:lnTo>
                  <a:pt x="835153" y="527308"/>
                </a:lnTo>
                <a:lnTo>
                  <a:pt x="825797" y="490308"/>
                </a:lnTo>
                <a:lnTo>
                  <a:pt x="794866" y="426404"/>
                </a:lnTo>
                <a:lnTo>
                  <a:pt x="750426" y="375897"/>
                </a:lnTo>
                <a:lnTo>
                  <a:pt x="695825" y="338805"/>
                </a:lnTo>
                <a:lnTo>
                  <a:pt x="634415" y="315145"/>
                </a:lnTo>
                <a:lnTo>
                  <a:pt x="569544" y="304934"/>
                </a:lnTo>
                <a:lnTo>
                  <a:pt x="536858" y="304877"/>
                </a:lnTo>
                <a:lnTo>
                  <a:pt x="1063584" y="304877"/>
                </a:lnTo>
                <a:lnTo>
                  <a:pt x="1079071" y="335603"/>
                </a:lnTo>
                <a:lnTo>
                  <a:pt x="1096583" y="378336"/>
                </a:lnTo>
                <a:lnTo>
                  <a:pt x="1110994" y="423007"/>
                </a:lnTo>
                <a:lnTo>
                  <a:pt x="1111778" y="426264"/>
                </a:lnTo>
                <a:lnTo>
                  <a:pt x="1011782" y="426264"/>
                </a:lnTo>
                <a:lnTo>
                  <a:pt x="977842" y="426319"/>
                </a:lnTo>
                <a:lnTo>
                  <a:pt x="912902" y="446596"/>
                </a:lnTo>
                <a:lnTo>
                  <a:pt x="862617" y="493708"/>
                </a:lnTo>
                <a:lnTo>
                  <a:pt x="846996" y="527308"/>
                </a:lnTo>
                <a:lnTo>
                  <a:pt x="839868" y="567592"/>
                </a:lnTo>
                <a:close/>
              </a:path>
              <a:path w="1134745" h="1135380">
                <a:moveTo>
                  <a:pt x="1011790" y="708921"/>
                </a:moveTo>
                <a:lnTo>
                  <a:pt x="944356" y="702086"/>
                </a:lnTo>
                <a:lnTo>
                  <a:pt x="885133" y="668383"/>
                </a:lnTo>
                <a:lnTo>
                  <a:pt x="847000" y="607877"/>
                </a:lnTo>
                <a:lnTo>
                  <a:pt x="839868" y="567592"/>
                </a:lnTo>
                <a:lnTo>
                  <a:pt x="846996" y="527308"/>
                </a:lnTo>
                <a:lnTo>
                  <a:pt x="885123" y="466801"/>
                </a:lnTo>
                <a:lnTo>
                  <a:pt x="944346" y="433099"/>
                </a:lnTo>
                <a:lnTo>
                  <a:pt x="1011782" y="426264"/>
                </a:lnTo>
                <a:lnTo>
                  <a:pt x="1044555" y="432941"/>
                </a:lnTo>
                <a:lnTo>
                  <a:pt x="1100159" y="466524"/>
                </a:lnTo>
                <a:lnTo>
                  <a:pt x="1130646" y="523969"/>
                </a:lnTo>
                <a:lnTo>
                  <a:pt x="1134559" y="567592"/>
                </a:lnTo>
                <a:lnTo>
                  <a:pt x="1130502" y="611621"/>
                </a:lnTo>
                <a:lnTo>
                  <a:pt x="1100162" y="668660"/>
                </a:lnTo>
                <a:lnTo>
                  <a:pt x="1044561" y="702244"/>
                </a:lnTo>
                <a:lnTo>
                  <a:pt x="1011790" y="708921"/>
                </a:lnTo>
                <a:close/>
              </a:path>
              <a:path w="1134745" h="1135380">
                <a:moveTo>
                  <a:pt x="1130646" y="523969"/>
                </a:moveTo>
                <a:lnTo>
                  <a:pt x="1100159" y="466524"/>
                </a:lnTo>
                <a:lnTo>
                  <a:pt x="1044555" y="432941"/>
                </a:lnTo>
                <a:lnTo>
                  <a:pt x="1011782" y="426264"/>
                </a:lnTo>
                <a:lnTo>
                  <a:pt x="1111778" y="426264"/>
                </a:lnTo>
                <a:lnTo>
                  <a:pt x="1122197" y="469511"/>
                </a:lnTo>
                <a:lnTo>
                  <a:pt x="1130088" y="517741"/>
                </a:lnTo>
                <a:lnTo>
                  <a:pt x="1130646" y="523969"/>
                </a:lnTo>
                <a:close/>
              </a:path>
              <a:path w="1134745" h="1135380">
                <a:moveTo>
                  <a:pt x="1134559" y="567592"/>
                </a:moveTo>
                <a:lnTo>
                  <a:pt x="1130646" y="523969"/>
                </a:lnTo>
                <a:lnTo>
                  <a:pt x="1131754" y="527079"/>
                </a:lnTo>
                <a:lnTo>
                  <a:pt x="1131786" y="527308"/>
                </a:lnTo>
                <a:lnTo>
                  <a:pt x="1134559" y="567592"/>
                </a:lnTo>
                <a:close/>
              </a:path>
              <a:path w="1134745" h="1135380">
                <a:moveTo>
                  <a:pt x="1061286" y="831174"/>
                </a:moveTo>
                <a:lnTo>
                  <a:pt x="567366" y="831174"/>
                </a:lnTo>
                <a:lnTo>
                  <a:pt x="600175" y="829343"/>
                </a:lnTo>
                <a:lnTo>
                  <a:pt x="632560" y="823852"/>
                </a:lnTo>
                <a:lnTo>
                  <a:pt x="694364" y="801887"/>
                </a:lnTo>
                <a:lnTo>
                  <a:pt x="749388" y="765278"/>
                </a:lnTo>
                <a:lnTo>
                  <a:pt x="794240" y="714027"/>
                </a:lnTo>
                <a:lnTo>
                  <a:pt x="825530" y="648131"/>
                </a:lnTo>
                <a:lnTo>
                  <a:pt x="835030" y="609692"/>
                </a:lnTo>
                <a:lnTo>
                  <a:pt x="839868" y="567592"/>
                </a:lnTo>
                <a:lnTo>
                  <a:pt x="847000" y="607877"/>
                </a:lnTo>
                <a:lnTo>
                  <a:pt x="885133" y="668383"/>
                </a:lnTo>
                <a:lnTo>
                  <a:pt x="944356" y="702086"/>
                </a:lnTo>
                <a:lnTo>
                  <a:pt x="1110356" y="708921"/>
                </a:lnTo>
                <a:lnTo>
                  <a:pt x="1097055" y="750244"/>
                </a:lnTo>
                <a:lnTo>
                  <a:pt x="1079555" y="793723"/>
                </a:lnTo>
                <a:lnTo>
                  <a:pt x="1061286" y="831174"/>
                </a:lnTo>
                <a:close/>
              </a:path>
              <a:path w="1134745" h="1135380">
                <a:moveTo>
                  <a:pt x="1130502" y="611621"/>
                </a:moveTo>
                <a:lnTo>
                  <a:pt x="1134559" y="567592"/>
                </a:lnTo>
                <a:lnTo>
                  <a:pt x="1131774" y="608051"/>
                </a:lnTo>
                <a:lnTo>
                  <a:pt x="1130502" y="611621"/>
                </a:lnTo>
                <a:close/>
              </a:path>
              <a:path w="1134745" h="1135380">
                <a:moveTo>
                  <a:pt x="1110356" y="708921"/>
                </a:moveTo>
                <a:lnTo>
                  <a:pt x="1011790" y="708921"/>
                </a:lnTo>
                <a:lnTo>
                  <a:pt x="1044561" y="702244"/>
                </a:lnTo>
                <a:lnTo>
                  <a:pt x="1074555" y="688826"/>
                </a:lnTo>
                <a:lnTo>
                  <a:pt x="1100162" y="668660"/>
                </a:lnTo>
                <a:lnTo>
                  <a:pt x="1119772" y="641738"/>
                </a:lnTo>
                <a:lnTo>
                  <a:pt x="1130502" y="611621"/>
                </a:lnTo>
                <a:lnTo>
                  <a:pt x="1130279" y="614037"/>
                </a:lnTo>
                <a:lnTo>
                  <a:pt x="1122528" y="660137"/>
                </a:lnTo>
                <a:lnTo>
                  <a:pt x="1111416" y="705627"/>
                </a:lnTo>
                <a:lnTo>
                  <a:pt x="1110356" y="708921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7295" y="493303"/>
            <a:ext cx="4300855" cy="515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10489" algn="ctr">
              <a:lnSpc>
                <a:spcPct val="117200"/>
              </a:lnSpc>
            </a:pPr>
            <a:r>
              <a:rPr sz="4800" spc="10" dirty="0">
                <a:solidFill>
                  <a:srgbClr val="212121"/>
                </a:solidFill>
                <a:latin typeface="Times New Roman"/>
                <a:cs typeface="Times New Roman"/>
              </a:rPr>
              <a:t>За </a:t>
            </a:r>
            <a:r>
              <a:rPr sz="4800" b="1" spc="-45" dirty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sz="48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4800" spc="10" dirty="0">
                <a:solidFill>
                  <a:srgbClr val="212121"/>
                </a:solidFill>
                <a:latin typeface="Times New Roman"/>
                <a:cs typeface="Times New Roman"/>
              </a:rPr>
              <a:t>месяцев к  союзу  </a:t>
            </a:r>
            <a:r>
              <a:rPr sz="4800" spc="-10" dirty="0">
                <a:solidFill>
                  <a:srgbClr val="212121"/>
                </a:solidFill>
                <a:latin typeface="Arial"/>
                <a:cs typeface="Arial"/>
              </a:rPr>
              <a:t>"</a:t>
            </a:r>
            <a:r>
              <a:rPr sz="4800" spc="-10" dirty="0">
                <a:solidFill>
                  <a:srgbClr val="212121"/>
                </a:solidFill>
                <a:latin typeface="Times New Roman"/>
                <a:cs typeface="Times New Roman"/>
              </a:rPr>
              <a:t>ПроАптека</a:t>
            </a:r>
            <a:r>
              <a:rPr sz="4800" spc="-10" dirty="0">
                <a:solidFill>
                  <a:srgbClr val="212121"/>
                </a:solidFill>
                <a:latin typeface="Arial"/>
                <a:cs typeface="Arial"/>
              </a:rPr>
              <a:t>"  </a:t>
            </a:r>
            <a:r>
              <a:rPr sz="4800" spc="10" dirty="0" err="1">
                <a:solidFill>
                  <a:srgbClr val="212121"/>
                </a:solidFill>
                <a:latin typeface="Times New Roman"/>
                <a:cs typeface="Times New Roman"/>
              </a:rPr>
              <a:t>присоединилос</a:t>
            </a:r>
            <a:r>
              <a:rPr sz="4800" spc="5" dirty="0" err="1">
                <a:solidFill>
                  <a:srgbClr val="212121"/>
                </a:solidFill>
                <a:latin typeface="Times New Roman"/>
                <a:cs typeface="Times New Roman"/>
              </a:rPr>
              <a:t>ь</a:t>
            </a:r>
            <a:r>
              <a:rPr sz="4800" spc="5" dirty="0">
                <a:solidFill>
                  <a:srgbClr val="212121"/>
                </a:solidFill>
                <a:latin typeface="Times New Roman"/>
                <a:cs typeface="Times New Roman"/>
              </a:rPr>
              <a:t>  </a:t>
            </a:r>
            <a:r>
              <a:rPr lang="ru-RU" sz="4800" b="1" spc="95" dirty="0" smtClean="0">
                <a:solidFill>
                  <a:srgbClr val="C00000"/>
                </a:solidFill>
                <a:latin typeface="Arial"/>
                <a:cs typeface="Arial"/>
              </a:rPr>
              <a:t>1</a:t>
            </a:r>
            <a:r>
              <a:rPr lang="en-US" sz="4800" b="1" spc="95" dirty="0" smtClean="0">
                <a:solidFill>
                  <a:srgbClr val="C00000"/>
                </a:solidFill>
                <a:latin typeface="Arial"/>
                <a:cs typeface="Arial"/>
              </a:rPr>
              <a:t>5</a:t>
            </a:r>
            <a:r>
              <a:rPr sz="4800" b="1" spc="95" dirty="0" smtClean="0">
                <a:solidFill>
                  <a:srgbClr val="C00000"/>
                </a:solidFill>
                <a:latin typeface="Arial"/>
                <a:cs typeface="Arial"/>
              </a:rPr>
              <a:t>00</a:t>
            </a:r>
            <a:r>
              <a:rPr sz="4800" b="1" spc="-57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4800" spc="10" dirty="0">
                <a:solidFill>
                  <a:srgbClr val="212121"/>
                </a:solidFill>
                <a:latin typeface="Times New Roman"/>
                <a:cs typeface="Times New Roman"/>
              </a:rPr>
              <a:t>аптек</a:t>
            </a:r>
            <a:endParaRPr sz="4800" dirty="0">
              <a:latin typeface="Times New Roman"/>
              <a:cs typeface="Times New Roman"/>
            </a:endParaRPr>
          </a:p>
          <a:p>
            <a:pPr marR="102235" algn="ctr">
              <a:lnSpc>
                <a:spcPct val="100000"/>
              </a:lnSpc>
              <a:spcBef>
                <a:spcPts val="990"/>
              </a:spcBef>
            </a:pPr>
            <a:r>
              <a:rPr sz="4800" spc="10" dirty="0">
                <a:solidFill>
                  <a:srgbClr val="212121"/>
                </a:solidFill>
                <a:latin typeface="Times New Roman"/>
                <a:cs typeface="Times New Roman"/>
              </a:rPr>
              <a:t>по всей</a:t>
            </a:r>
            <a:r>
              <a:rPr sz="4800" spc="-77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4800" spc="10" dirty="0">
                <a:solidFill>
                  <a:srgbClr val="212121"/>
                </a:solidFill>
                <a:latin typeface="Times New Roman"/>
                <a:cs typeface="Times New Roman"/>
              </a:rPr>
              <a:t>России</a:t>
            </a:r>
            <a:endParaRPr sz="4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600" cy="7266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15100" y="5086350"/>
            <a:ext cx="3238500" cy="2228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53149" y="1333500"/>
            <a:ext cx="3533775" cy="3533775"/>
          </a:xfrm>
          <a:custGeom>
            <a:avLst/>
            <a:gdLst/>
            <a:ahLst/>
            <a:cxnLst/>
            <a:rect l="l" t="t" r="r" b="b"/>
            <a:pathLst>
              <a:path w="3533775" h="3533775">
                <a:moveTo>
                  <a:pt x="1917513" y="3526609"/>
                </a:moveTo>
                <a:lnTo>
                  <a:pt x="1616263" y="3526609"/>
                </a:lnTo>
                <a:lnTo>
                  <a:pt x="1419499" y="3497937"/>
                </a:lnTo>
                <a:lnTo>
                  <a:pt x="1371183" y="3483601"/>
                </a:lnTo>
                <a:lnTo>
                  <a:pt x="1323263" y="3476434"/>
                </a:lnTo>
                <a:lnTo>
                  <a:pt x="1182093" y="3433426"/>
                </a:lnTo>
                <a:lnTo>
                  <a:pt x="1135975" y="3411922"/>
                </a:lnTo>
                <a:lnTo>
                  <a:pt x="1090364" y="3397587"/>
                </a:lnTo>
                <a:lnTo>
                  <a:pt x="956794" y="3333075"/>
                </a:lnTo>
                <a:lnTo>
                  <a:pt x="870690" y="3290068"/>
                </a:lnTo>
                <a:lnTo>
                  <a:pt x="828588" y="3261396"/>
                </a:lnTo>
                <a:lnTo>
                  <a:pt x="787148" y="3232725"/>
                </a:lnTo>
                <a:lnTo>
                  <a:pt x="746394" y="3204053"/>
                </a:lnTo>
                <a:lnTo>
                  <a:pt x="706348" y="3175382"/>
                </a:lnTo>
                <a:lnTo>
                  <a:pt x="667032" y="3146710"/>
                </a:lnTo>
                <a:lnTo>
                  <a:pt x="628468" y="3118038"/>
                </a:lnTo>
                <a:lnTo>
                  <a:pt x="590679" y="3082199"/>
                </a:lnTo>
                <a:lnTo>
                  <a:pt x="553688" y="3046359"/>
                </a:lnTo>
                <a:lnTo>
                  <a:pt x="517515" y="3010520"/>
                </a:lnTo>
                <a:lnTo>
                  <a:pt x="482335" y="2974680"/>
                </a:lnTo>
                <a:lnTo>
                  <a:pt x="448311" y="2938841"/>
                </a:lnTo>
                <a:lnTo>
                  <a:pt x="415454" y="2903001"/>
                </a:lnTo>
                <a:lnTo>
                  <a:pt x="383771" y="2859994"/>
                </a:lnTo>
                <a:lnTo>
                  <a:pt x="353273" y="2824154"/>
                </a:lnTo>
                <a:lnTo>
                  <a:pt x="323968" y="2781147"/>
                </a:lnTo>
                <a:lnTo>
                  <a:pt x="295867" y="2745307"/>
                </a:lnTo>
                <a:lnTo>
                  <a:pt x="268977" y="2702300"/>
                </a:lnTo>
                <a:lnTo>
                  <a:pt x="243309" y="2659292"/>
                </a:lnTo>
                <a:lnTo>
                  <a:pt x="218872" y="2616285"/>
                </a:lnTo>
                <a:lnTo>
                  <a:pt x="195674" y="2573277"/>
                </a:lnTo>
                <a:lnTo>
                  <a:pt x="173726" y="2530270"/>
                </a:lnTo>
                <a:lnTo>
                  <a:pt x="153036" y="2487263"/>
                </a:lnTo>
                <a:lnTo>
                  <a:pt x="133614" y="2437087"/>
                </a:lnTo>
                <a:lnTo>
                  <a:pt x="115469" y="2394080"/>
                </a:lnTo>
                <a:lnTo>
                  <a:pt x="98610" y="2351072"/>
                </a:lnTo>
                <a:lnTo>
                  <a:pt x="83046" y="2300897"/>
                </a:lnTo>
                <a:lnTo>
                  <a:pt x="68787" y="2257890"/>
                </a:lnTo>
                <a:lnTo>
                  <a:pt x="55843" y="2207714"/>
                </a:lnTo>
                <a:lnTo>
                  <a:pt x="44221" y="2157539"/>
                </a:lnTo>
                <a:lnTo>
                  <a:pt x="33932" y="2107364"/>
                </a:lnTo>
                <a:lnTo>
                  <a:pt x="24985" y="2064356"/>
                </a:lnTo>
                <a:lnTo>
                  <a:pt x="17389" y="2014181"/>
                </a:lnTo>
                <a:lnTo>
                  <a:pt x="11154" y="1964006"/>
                </a:lnTo>
                <a:lnTo>
                  <a:pt x="6288" y="1913830"/>
                </a:lnTo>
                <a:lnTo>
                  <a:pt x="2800" y="1863655"/>
                </a:lnTo>
                <a:lnTo>
                  <a:pt x="701" y="1813480"/>
                </a:lnTo>
                <a:lnTo>
                  <a:pt x="0" y="1763304"/>
                </a:lnTo>
                <a:lnTo>
                  <a:pt x="701" y="1713129"/>
                </a:lnTo>
                <a:lnTo>
                  <a:pt x="2800" y="1662954"/>
                </a:lnTo>
                <a:lnTo>
                  <a:pt x="6287" y="1612778"/>
                </a:lnTo>
                <a:lnTo>
                  <a:pt x="11153" y="1562603"/>
                </a:lnTo>
                <a:lnTo>
                  <a:pt x="17389" y="1512427"/>
                </a:lnTo>
                <a:lnTo>
                  <a:pt x="24985" y="1462252"/>
                </a:lnTo>
                <a:lnTo>
                  <a:pt x="33931" y="1419245"/>
                </a:lnTo>
                <a:lnTo>
                  <a:pt x="44220" y="1369069"/>
                </a:lnTo>
                <a:lnTo>
                  <a:pt x="55841" y="1318894"/>
                </a:lnTo>
                <a:lnTo>
                  <a:pt x="68785" y="1268719"/>
                </a:lnTo>
                <a:lnTo>
                  <a:pt x="83044" y="1225711"/>
                </a:lnTo>
                <a:lnTo>
                  <a:pt x="98607" y="1175536"/>
                </a:lnTo>
                <a:lnTo>
                  <a:pt x="115465" y="1132529"/>
                </a:lnTo>
                <a:lnTo>
                  <a:pt x="133610" y="1089521"/>
                </a:lnTo>
                <a:lnTo>
                  <a:pt x="153032" y="1039346"/>
                </a:lnTo>
                <a:lnTo>
                  <a:pt x="173721" y="996338"/>
                </a:lnTo>
                <a:lnTo>
                  <a:pt x="195669" y="953331"/>
                </a:lnTo>
                <a:lnTo>
                  <a:pt x="218867" y="910323"/>
                </a:lnTo>
                <a:lnTo>
                  <a:pt x="243304" y="867316"/>
                </a:lnTo>
                <a:lnTo>
                  <a:pt x="268971" y="824309"/>
                </a:lnTo>
                <a:lnTo>
                  <a:pt x="295861" y="781301"/>
                </a:lnTo>
                <a:lnTo>
                  <a:pt x="323962" y="745462"/>
                </a:lnTo>
                <a:lnTo>
                  <a:pt x="353266" y="702454"/>
                </a:lnTo>
                <a:lnTo>
                  <a:pt x="383764" y="666615"/>
                </a:lnTo>
                <a:lnTo>
                  <a:pt x="415447" y="623607"/>
                </a:lnTo>
                <a:lnTo>
                  <a:pt x="448304" y="587768"/>
                </a:lnTo>
                <a:lnTo>
                  <a:pt x="482328" y="551928"/>
                </a:lnTo>
                <a:lnTo>
                  <a:pt x="517508" y="516089"/>
                </a:lnTo>
                <a:lnTo>
                  <a:pt x="553680" y="480249"/>
                </a:lnTo>
                <a:lnTo>
                  <a:pt x="590672" y="444410"/>
                </a:lnTo>
                <a:lnTo>
                  <a:pt x="628461" y="408570"/>
                </a:lnTo>
                <a:lnTo>
                  <a:pt x="667025" y="379898"/>
                </a:lnTo>
                <a:lnTo>
                  <a:pt x="706341" y="351227"/>
                </a:lnTo>
                <a:lnTo>
                  <a:pt x="746387" y="322555"/>
                </a:lnTo>
                <a:lnTo>
                  <a:pt x="787141" y="293884"/>
                </a:lnTo>
                <a:lnTo>
                  <a:pt x="828581" y="265212"/>
                </a:lnTo>
                <a:lnTo>
                  <a:pt x="870683" y="236540"/>
                </a:lnTo>
                <a:lnTo>
                  <a:pt x="956787" y="193533"/>
                </a:lnTo>
                <a:lnTo>
                  <a:pt x="1090358" y="129022"/>
                </a:lnTo>
                <a:lnTo>
                  <a:pt x="1135969" y="114686"/>
                </a:lnTo>
                <a:lnTo>
                  <a:pt x="1182087" y="93182"/>
                </a:lnTo>
                <a:lnTo>
                  <a:pt x="1323258" y="50175"/>
                </a:lnTo>
                <a:lnTo>
                  <a:pt x="1371179" y="43007"/>
                </a:lnTo>
                <a:lnTo>
                  <a:pt x="1419495" y="28671"/>
                </a:lnTo>
                <a:lnTo>
                  <a:pt x="1616261" y="0"/>
                </a:lnTo>
                <a:lnTo>
                  <a:pt x="1917515" y="0"/>
                </a:lnTo>
                <a:lnTo>
                  <a:pt x="2016554" y="14335"/>
                </a:lnTo>
                <a:lnTo>
                  <a:pt x="1617483" y="14335"/>
                </a:lnTo>
                <a:lnTo>
                  <a:pt x="1422313" y="43007"/>
                </a:lnTo>
                <a:lnTo>
                  <a:pt x="1374389" y="57343"/>
                </a:lnTo>
                <a:lnTo>
                  <a:pt x="1326857" y="64511"/>
                </a:lnTo>
                <a:lnTo>
                  <a:pt x="1141089" y="121854"/>
                </a:lnTo>
                <a:lnTo>
                  <a:pt x="1006962" y="186365"/>
                </a:lnTo>
                <a:lnTo>
                  <a:pt x="920351" y="229372"/>
                </a:lnTo>
                <a:lnTo>
                  <a:pt x="877955" y="250876"/>
                </a:lnTo>
                <a:lnTo>
                  <a:pt x="836194" y="279548"/>
                </a:lnTo>
                <a:lnTo>
                  <a:pt x="795091" y="301052"/>
                </a:lnTo>
                <a:lnTo>
                  <a:pt x="754668" y="329723"/>
                </a:lnTo>
                <a:lnTo>
                  <a:pt x="714946" y="358395"/>
                </a:lnTo>
                <a:lnTo>
                  <a:pt x="675949" y="394234"/>
                </a:lnTo>
                <a:lnTo>
                  <a:pt x="637698" y="422906"/>
                </a:lnTo>
                <a:lnTo>
                  <a:pt x="600215" y="458745"/>
                </a:lnTo>
                <a:lnTo>
                  <a:pt x="563523" y="487417"/>
                </a:lnTo>
                <a:lnTo>
                  <a:pt x="527643" y="523257"/>
                </a:lnTo>
                <a:lnTo>
                  <a:pt x="492749" y="559096"/>
                </a:lnTo>
                <a:lnTo>
                  <a:pt x="459002" y="594936"/>
                </a:lnTo>
                <a:lnTo>
                  <a:pt x="426411" y="630775"/>
                </a:lnTo>
                <a:lnTo>
                  <a:pt x="394986" y="673783"/>
                </a:lnTo>
                <a:lnTo>
                  <a:pt x="364735" y="709622"/>
                </a:lnTo>
                <a:lnTo>
                  <a:pt x="335669" y="752630"/>
                </a:lnTo>
                <a:lnTo>
                  <a:pt x="307796" y="788469"/>
                </a:lnTo>
                <a:lnTo>
                  <a:pt x="281125" y="831477"/>
                </a:lnTo>
                <a:lnTo>
                  <a:pt x="255665" y="874484"/>
                </a:lnTo>
                <a:lnTo>
                  <a:pt x="231426" y="917491"/>
                </a:lnTo>
                <a:lnTo>
                  <a:pt x="208417" y="960499"/>
                </a:lnTo>
                <a:lnTo>
                  <a:pt x="186648" y="1003506"/>
                </a:lnTo>
                <a:lnTo>
                  <a:pt x="166126" y="1046514"/>
                </a:lnTo>
                <a:lnTo>
                  <a:pt x="146862" y="1089521"/>
                </a:lnTo>
                <a:lnTo>
                  <a:pt x="128864" y="1139696"/>
                </a:lnTo>
                <a:lnTo>
                  <a:pt x="112142" y="1182704"/>
                </a:lnTo>
                <a:lnTo>
                  <a:pt x="96706" y="1232879"/>
                </a:lnTo>
                <a:lnTo>
                  <a:pt x="82563" y="1275887"/>
                </a:lnTo>
                <a:lnTo>
                  <a:pt x="69724" y="1326062"/>
                </a:lnTo>
                <a:lnTo>
                  <a:pt x="58197" y="1369069"/>
                </a:lnTo>
                <a:lnTo>
                  <a:pt x="47992" y="1419245"/>
                </a:lnTo>
                <a:lnTo>
                  <a:pt x="39118" y="1469420"/>
                </a:lnTo>
                <a:lnTo>
                  <a:pt x="31584" y="1512427"/>
                </a:lnTo>
                <a:lnTo>
                  <a:pt x="25399" y="1562603"/>
                </a:lnTo>
                <a:lnTo>
                  <a:pt x="20572" y="1612778"/>
                </a:lnTo>
                <a:lnTo>
                  <a:pt x="17113" y="1662954"/>
                </a:lnTo>
                <a:lnTo>
                  <a:pt x="15031" y="1713129"/>
                </a:lnTo>
                <a:lnTo>
                  <a:pt x="14335" y="1763304"/>
                </a:lnTo>
                <a:lnTo>
                  <a:pt x="15031" y="1813480"/>
                </a:lnTo>
                <a:lnTo>
                  <a:pt x="17113" y="1863655"/>
                </a:lnTo>
                <a:lnTo>
                  <a:pt x="20572" y="1913830"/>
                </a:lnTo>
                <a:lnTo>
                  <a:pt x="25399" y="1964006"/>
                </a:lnTo>
                <a:lnTo>
                  <a:pt x="31584" y="2014181"/>
                </a:lnTo>
                <a:lnTo>
                  <a:pt x="39118" y="2057188"/>
                </a:lnTo>
                <a:lnTo>
                  <a:pt x="47992" y="2107364"/>
                </a:lnTo>
                <a:lnTo>
                  <a:pt x="58197" y="2157539"/>
                </a:lnTo>
                <a:lnTo>
                  <a:pt x="69724" y="2200546"/>
                </a:lnTo>
                <a:lnTo>
                  <a:pt x="82563" y="2250722"/>
                </a:lnTo>
                <a:lnTo>
                  <a:pt x="96706" y="2293729"/>
                </a:lnTo>
                <a:lnTo>
                  <a:pt x="112142" y="2343905"/>
                </a:lnTo>
                <a:lnTo>
                  <a:pt x="128864" y="2386912"/>
                </a:lnTo>
                <a:lnTo>
                  <a:pt x="146862" y="2437087"/>
                </a:lnTo>
                <a:lnTo>
                  <a:pt x="166126" y="2480095"/>
                </a:lnTo>
                <a:lnTo>
                  <a:pt x="186648" y="2523102"/>
                </a:lnTo>
                <a:lnTo>
                  <a:pt x="208417" y="2566110"/>
                </a:lnTo>
                <a:lnTo>
                  <a:pt x="231426" y="2609117"/>
                </a:lnTo>
                <a:lnTo>
                  <a:pt x="255665" y="2652124"/>
                </a:lnTo>
                <a:lnTo>
                  <a:pt x="281125" y="2695132"/>
                </a:lnTo>
                <a:lnTo>
                  <a:pt x="307796" y="2738139"/>
                </a:lnTo>
                <a:lnTo>
                  <a:pt x="335669" y="2773979"/>
                </a:lnTo>
                <a:lnTo>
                  <a:pt x="364735" y="2816986"/>
                </a:lnTo>
                <a:lnTo>
                  <a:pt x="394986" y="2852826"/>
                </a:lnTo>
                <a:lnTo>
                  <a:pt x="426411" y="2895833"/>
                </a:lnTo>
                <a:lnTo>
                  <a:pt x="459002" y="2931673"/>
                </a:lnTo>
                <a:lnTo>
                  <a:pt x="492749" y="2967512"/>
                </a:lnTo>
                <a:lnTo>
                  <a:pt x="527643" y="3003352"/>
                </a:lnTo>
                <a:lnTo>
                  <a:pt x="563522" y="3039191"/>
                </a:lnTo>
                <a:lnTo>
                  <a:pt x="600214" y="3067863"/>
                </a:lnTo>
                <a:lnTo>
                  <a:pt x="637696" y="3103702"/>
                </a:lnTo>
                <a:lnTo>
                  <a:pt x="675947" y="3132374"/>
                </a:lnTo>
                <a:lnTo>
                  <a:pt x="714944" y="3168214"/>
                </a:lnTo>
                <a:lnTo>
                  <a:pt x="754665" y="3196885"/>
                </a:lnTo>
                <a:lnTo>
                  <a:pt x="795088" y="3225557"/>
                </a:lnTo>
                <a:lnTo>
                  <a:pt x="836191" y="3247061"/>
                </a:lnTo>
                <a:lnTo>
                  <a:pt x="877952" y="3275732"/>
                </a:lnTo>
                <a:lnTo>
                  <a:pt x="963358" y="3318740"/>
                </a:lnTo>
                <a:lnTo>
                  <a:pt x="1095845" y="3383251"/>
                </a:lnTo>
                <a:lnTo>
                  <a:pt x="1141086" y="3404754"/>
                </a:lnTo>
                <a:lnTo>
                  <a:pt x="1326856" y="3462098"/>
                </a:lnTo>
                <a:lnTo>
                  <a:pt x="1374388" y="3469266"/>
                </a:lnTo>
                <a:lnTo>
                  <a:pt x="1422312" y="3483601"/>
                </a:lnTo>
                <a:lnTo>
                  <a:pt x="1617483" y="3512273"/>
                </a:lnTo>
                <a:lnTo>
                  <a:pt x="1716842" y="3512273"/>
                </a:lnTo>
                <a:lnTo>
                  <a:pt x="1766888" y="3519441"/>
                </a:lnTo>
                <a:lnTo>
                  <a:pt x="1967185" y="3519441"/>
                </a:lnTo>
                <a:lnTo>
                  <a:pt x="1917513" y="3526609"/>
                </a:lnTo>
                <a:close/>
              </a:path>
              <a:path w="3533775" h="3533775">
                <a:moveTo>
                  <a:pt x="1967185" y="3519441"/>
                </a:moveTo>
                <a:lnTo>
                  <a:pt x="1766888" y="3519441"/>
                </a:lnTo>
                <a:lnTo>
                  <a:pt x="1816934" y="3512273"/>
                </a:lnTo>
                <a:lnTo>
                  <a:pt x="1916293" y="3512273"/>
                </a:lnTo>
                <a:lnTo>
                  <a:pt x="2111463" y="3483601"/>
                </a:lnTo>
                <a:lnTo>
                  <a:pt x="2159387" y="3469266"/>
                </a:lnTo>
                <a:lnTo>
                  <a:pt x="2206919" y="3462098"/>
                </a:lnTo>
                <a:lnTo>
                  <a:pt x="2392687" y="3404754"/>
                </a:lnTo>
                <a:lnTo>
                  <a:pt x="2437929" y="3383251"/>
                </a:lnTo>
                <a:lnTo>
                  <a:pt x="2570415" y="3318740"/>
                </a:lnTo>
                <a:lnTo>
                  <a:pt x="2655821" y="3275732"/>
                </a:lnTo>
                <a:lnTo>
                  <a:pt x="2697582" y="3247061"/>
                </a:lnTo>
                <a:lnTo>
                  <a:pt x="2738685" y="3225557"/>
                </a:lnTo>
                <a:lnTo>
                  <a:pt x="2779108" y="3196885"/>
                </a:lnTo>
                <a:lnTo>
                  <a:pt x="2818830" y="3168214"/>
                </a:lnTo>
                <a:lnTo>
                  <a:pt x="2857827" y="3132374"/>
                </a:lnTo>
                <a:lnTo>
                  <a:pt x="2896078" y="3103702"/>
                </a:lnTo>
                <a:lnTo>
                  <a:pt x="2933561" y="3067863"/>
                </a:lnTo>
                <a:lnTo>
                  <a:pt x="2970253" y="3039191"/>
                </a:lnTo>
                <a:lnTo>
                  <a:pt x="3006133" y="3003352"/>
                </a:lnTo>
                <a:lnTo>
                  <a:pt x="3041028" y="2967512"/>
                </a:lnTo>
                <a:lnTo>
                  <a:pt x="3074776" y="2931673"/>
                </a:lnTo>
                <a:lnTo>
                  <a:pt x="3107367" y="2895833"/>
                </a:lnTo>
                <a:lnTo>
                  <a:pt x="3138793" y="2852826"/>
                </a:lnTo>
                <a:lnTo>
                  <a:pt x="3169044" y="2816986"/>
                </a:lnTo>
                <a:lnTo>
                  <a:pt x="3198110" y="2773979"/>
                </a:lnTo>
                <a:lnTo>
                  <a:pt x="3225984" y="2738139"/>
                </a:lnTo>
                <a:lnTo>
                  <a:pt x="3252655" y="2695132"/>
                </a:lnTo>
                <a:lnTo>
                  <a:pt x="3278114" y="2652124"/>
                </a:lnTo>
                <a:lnTo>
                  <a:pt x="3302353" y="2609117"/>
                </a:lnTo>
                <a:lnTo>
                  <a:pt x="3325362" y="2566110"/>
                </a:lnTo>
                <a:lnTo>
                  <a:pt x="3347132" y="2523102"/>
                </a:lnTo>
                <a:lnTo>
                  <a:pt x="3367653" y="2480095"/>
                </a:lnTo>
                <a:lnTo>
                  <a:pt x="3386917" y="2437087"/>
                </a:lnTo>
                <a:lnTo>
                  <a:pt x="3404914" y="2386912"/>
                </a:lnTo>
                <a:lnTo>
                  <a:pt x="3421636" y="2343905"/>
                </a:lnTo>
                <a:lnTo>
                  <a:pt x="3437073" y="2293729"/>
                </a:lnTo>
                <a:lnTo>
                  <a:pt x="3451215" y="2250722"/>
                </a:lnTo>
                <a:lnTo>
                  <a:pt x="3464054" y="2200546"/>
                </a:lnTo>
                <a:lnTo>
                  <a:pt x="3475581" y="2157539"/>
                </a:lnTo>
                <a:lnTo>
                  <a:pt x="3485785" y="2107364"/>
                </a:lnTo>
                <a:lnTo>
                  <a:pt x="3494659" y="2057188"/>
                </a:lnTo>
                <a:lnTo>
                  <a:pt x="3502193" y="2014181"/>
                </a:lnTo>
                <a:lnTo>
                  <a:pt x="3508378" y="1964006"/>
                </a:lnTo>
                <a:lnTo>
                  <a:pt x="3513204" y="1913830"/>
                </a:lnTo>
                <a:lnTo>
                  <a:pt x="3516663" y="1863655"/>
                </a:lnTo>
                <a:lnTo>
                  <a:pt x="3518745" y="1813480"/>
                </a:lnTo>
                <a:lnTo>
                  <a:pt x="3519441" y="1763304"/>
                </a:lnTo>
                <a:lnTo>
                  <a:pt x="3518745" y="1713129"/>
                </a:lnTo>
                <a:lnTo>
                  <a:pt x="3516663" y="1662954"/>
                </a:lnTo>
                <a:lnTo>
                  <a:pt x="3513204" y="1612778"/>
                </a:lnTo>
                <a:lnTo>
                  <a:pt x="3508378" y="1562603"/>
                </a:lnTo>
                <a:lnTo>
                  <a:pt x="3502193" y="1512427"/>
                </a:lnTo>
                <a:lnTo>
                  <a:pt x="3494659" y="1469420"/>
                </a:lnTo>
                <a:lnTo>
                  <a:pt x="3485784" y="1419245"/>
                </a:lnTo>
                <a:lnTo>
                  <a:pt x="3475579" y="1369069"/>
                </a:lnTo>
                <a:lnTo>
                  <a:pt x="3464053" y="1326062"/>
                </a:lnTo>
                <a:lnTo>
                  <a:pt x="3451213" y="1275887"/>
                </a:lnTo>
                <a:lnTo>
                  <a:pt x="3437071" y="1232879"/>
                </a:lnTo>
                <a:lnTo>
                  <a:pt x="3421634" y="1182704"/>
                </a:lnTo>
                <a:lnTo>
                  <a:pt x="3404912" y="1139696"/>
                </a:lnTo>
                <a:lnTo>
                  <a:pt x="3386914" y="1089521"/>
                </a:lnTo>
                <a:lnTo>
                  <a:pt x="3367650" y="1046514"/>
                </a:lnTo>
                <a:lnTo>
                  <a:pt x="3347129" y="1003506"/>
                </a:lnTo>
                <a:lnTo>
                  <a:pt x="3325359" y="960499"/>
                </a:lnTo>
                <a:lnTo>
                  <a:pt x="3302350" y="917491"/>
                </a:lnTo>
                <a:lnTo>
                  <a:pt x="3278111" y="874484"/>
                </a:lnTo>
                <a:lnTo>
                  <a:pt x="3252652" y="831477"/>
                </a:lnTo>
                <a:lnTo>
                  <a:pt x="3225981" y="788469"/>
                </a:lnTo>
                <a:lnTo>
                  <a:pt x="3198107" y="752630"/>
                </a:lnTo>
                <a:lnTo>
                  <a:pt x="3169041" y="709622"/>
                </a:lnTo>
                <a:lnTo>
                  <a:pt x="3138791" y="673783"/>
                </a:lnTo>
                <a:lnTo>
                  <a:pt x="3107365" y="630775"/>
                </a:lnTo>
                <a:lnTo>
                  <a:pt x="3074775" y="594936"/>
                </a:lnTo>
                <a:lnTo>
                  <a:pt x="3041027" y="559096"/>
                </a:lnTo>
                <a:lnTo>
                  <a:pt x="3006133" y="523257"/>
                </a:lnTo>
                <a:lnTo>
                  <a:pt x="2970253" y="487417"/>
                </a:lnTo>
                <a:lnTo>
                  <a:pt x="2933561" y="458745"/>
                </a:lnTo>
                <a:lnTo>
                  <a:pt x="2896078" y="422906"/>
                </a:lnTo>
                <a:lnTo>
                  <a:pt x="2857827" y="394234"/>
                </a:lnTo>
                <a:lnTo>
                  <a:pt x="2818829" y="358395"/>
                </a:lnTo>
                <a:lnTo>
                  <a:pt x="2779108" y="329723"/>
                </a:lnTo>
                <a:lnTo>
                  <a:pt x="2738684" y="301052"/>
                </a:lnTo>
                <a:lnTo>
                  <a:pt x="2697581" y="279548"/>
                </a:lnTo>
                <a:lnTo>
                  <a:pt x="2655820" y="250876"/>
                </a:lnTo>
                <a:lnTo>
                  <a:pt x="2613423" y="229372"/>
                </a:lnTo>
                <a:lnTo>
                  <a:pt x="2526812" y="186365"/>
                </a:lnTo>
                <a:lnTo>
                  <a:pt x="2392685" y="121854"/>
                </a:lnTo>
                <a:lnTo>
                  <a:pt x="2206916" y="64511"/>
                </a:lnTo>
                <a:lnTo>
                  <a:pt x="2159384" y="57343"/>
                </a:lnTo>
                <a:lnTo>
                  <a:pt x="2111460" y="43007"/>
                </a:lnTo>
                <a:lnTo>
                  <a:pt x="1916291" y="14335"/>
                </a:lnTo>
                <a:lnTo>
                  <a:pt x="2016554" y="14335"/>
                </a:lnTo>
                <a:lnTo>
                  <a:pt x="2114281" y="28671"/>
                </a:lnTo>
                <a:lnTo>
                  <a:pt x="2162596" y="43007"/>
                </a:lnTo>
                <a:lnTo>
                  <a:pt x="2210517" y="50175"/>
                </a:lnTo>
                <a:lnTo>
                  <a:pt x="2351687" y="93182"/>
                </a:lnTo>
                <a:lnTo>
                  <a:pt x="2397805" y="114686"/>
                </a:lnTo>
                <a:lnTo>
                  <a:pt x="2443416" y="129022"/>
                </a:lnTo>
                <a:lnTo>
                  <a:pt x="2576986" y="193533"/>
                </a:lnTo>
                <a:lnTo>
                  <a:pt x="2663090" y="236540"/>
                </a:lnTo>
                <a:lnTo>
                  <a:pt x="2705193" y="265212"/>
                </a:lnTo>
                <a:lnTo>
                  <a:pt x="2746632" y="293884"/>
                </a:lnTo>
                <a:lnTo>
                  <a:pt x="2787386" y="322555"/>
                </a:lnTo>
                <a:lnTo>
                  <a:pt x="2827433" y="351227"/>
                </a:lnTo>
                <a:lnTo>
                  <a:pt x="2866749" y="379898"/>
                </a:lnTo>
                <a:lnTo>
                  <a:pt x="2905313" y="408570"/>
                </a:lnTo>
                <a:lnTo>
                  <a:pt x="2943103" y="444410"/>
                </a:lnTo>
                <a:lnTo>
                  <a:pt x="2980095" y="480249"/>
                </a:lnTo>
                <a:lnTo>
                  <a:pt x="3016268" y="516089"/>
                </a:lnTo>
                <a:lnTo>
                  <a:pt x="3051449" y="551928"/>
                </a:lnTo>
                <a:lnTo>
                  <a:pt x="3085473" y="587768"/>
                </a:lnTo>
                <a:lnTo>
                  <a:pt x="3118331" y="623607"/>
                </a:lnTo>
                <a:lnTo>
                  <a:pt x="3150014" y="666615"/>
                </a:lnTo>
                <a:lnTo>
                  <a:pt x="3180512" y="702454"/>
                </a:lnTo>
                <a:lnTo>
                  <a:pt x="3209817" y="745462"/>
                </a:lnTo>
                <a:lnTo>
                  <a:pt x="3237919" y="781301"/>
                </a:lnTo>
                <a:lnTo>
                  <a:pt x="3264808" y="824309"/>
                </a:lnTo>
                <a:lnTo>
                  <a:pt x="3290476" y="867316"/>
                </a:lnTo>
                <a:lnTo>
                  <a:pt x="3314913" y="910323"/>
                </a:lnTo>
                <a:lnTo>
                  <a:pt x="3338110" y="953331"/>
                </a:lnTo>
                <a:lnTo>
                  <a:pt x="3360058" y="996338"/>
                </a:lnTo>
                <a:lnTo>
                  <a:pt x="3380747" y="1039346"/>
                </a:lnTo>
                <a:lnTo>
                  <a:pt x="3400169" y="1089521"/>
                </a:lnTo>
                <a:lnTo>
                  <a:pt x="3418313" y="1132529"/>
                </a:lnTo>
                <a:lnTo>
                  <a:pt x="3435172" y="1175536"/>
                </a:lnTo>
                <a:lnTo>
                  <a:pt x="3450735" y="1225711"/>
                </a:lnTo>
                <a:lnTo>
                  <a:pt x="3464993" y="1268719"/>
                </a:lnTo>
                <a:lnTo>
                  <a:pt x="3477937" y="1318894"/>
                </a:lnTo>
                <a:lnTo>
                  <a:pt x="3489558" y="1369069"/>
                </a:lnTo>
                <a:lnTo>
                  <a:pt x="3499846" y="1419245"/>
                </a:lnTo>
                <a:lnTo>
                  <a:pt x="3508792" y="1462252"/>
                </a:lnTo>
                <a:lnTo>
                  <a:pt x="3516388" y="1512427"/>
                </a:lnTo>
                <a:lnTo>
                  <a:pt x="3522623" y="1562603"/>
                </a:lnTo>
                <a:lnTo>
                  <a:pt x="3527489" y="1612778"/>
                </a:lnTo>
                <a:lnTo>
                  <a:pt x="3530976" y="1662954"/>
                </a:lnTo>
                <a:lnTo>
                  <a:pt x="3533075" y="1713129"/>
                </a:lnTo>
                <a:lnTo>
                  <a:pt x="3533777" y="1763304"/>
                </a:lnTo>
                <a:lnTo>
                  <a:pt x="3533075" y="1813480"/>
                </a:lnTo>
                <a:lnTo>
                  <a:pt x="3530976" y="1863655"/>
                </a:lnTo>
                <a:lnTo>
                  <a:pt x="3527489" y="1913830"/>
                </a:lnTo>
                <a:lnTo>
                  <a:pt x="3522623" y="1964006"/>
                </a:lnTo>
                <a:lnTo>
                  <a:pt x="3516387" y="2014181"/>
                </a:lnTo>
                <a:lnTo>
                  <a:pt x="3508792" y="2064356"/>
                </a:lnTo>
                <a:lnTo>
                  <a:pt x="3499845" y="2107364"/>
                </a:lnTo>
                <a:lnTo>
                  <a:pt x="3489556" y="2157539"/>
                </a:lnTo>
                <a:lnTo>
                  <a:pt x="3477935" y="2207714"/>
                </a:lnTo>
                <a:lnTo>
                  <a:pt x="3464991" y="2257890"/>
                </a:lnTo>
                <a:lnTo>
                  <a:pt x="3450733" y="2300897"/>
                </a:lnTo>
                <a:lnTo>
                  <a:pt x="3435170" y="2351072"/>
                </a:lnTo>
                <a:lnTo>
                  <a:pt x="3418311" y="2394080"/>
                </a:lnTo>
                <a:lnTo>
                  <a:pt x="3400166" y="2437087"/>
                </a:lnTo>
                <a:lnTo>
                  <a:pt x="3380744" y="2487263"/>
                </a:lnTo>
                <a:lnTo>
                  <a:pt x="3360055" y="2530270"/>
                </a:lnTo>
                <a:lnTo>
                  <a:pt x="3338107" y="2573277"/>
                </a:lnTo>
                <a:lnTo>
                  <a:pt x="3314910" y="2616285"/>
                </a:lnTo>
                <a:lnTo>
                  <a:pt x="3290473" y="2659292"/>
                </a:lnTo>
                <a:lnTo>
                  <a:pt x="3264805" y="2702300"/>
                </a:lnTo>
                <a:lnTo>
                  <a:pt x="3237916" y="2745307"/>
                </a:lnTo>
                <a:lnTo>
                  <a:pt x="3209814" y="2781147"/>
                </a:lnTo>
                <a:lnTo>
                  <a:pt x="3180510" y="2824154"/>
                </a:lnTo>
                <a:lnTo>
                  <a:pt x="3150012" y="2859994"/>
                </a:lnTo>
                <a:lnTo>
                  <a:pt x="3118329" y="2903001"/>
                </a:lnTo>
                <a:lnTo>
                  <a:pt x="3085472" y="2938841"/>
                </a:lnTo>
                <a:lnTo>
                  <a:pt x="3051448" y="2974680"/>
                </a:lnTo>
                <a:lnTo>
                  <a:pt x="3016268" y="3010520"/>
                </a:lnTo>
                <a:lnTo>
                  <a:pt x="2980096" y="3046359"/>
                </a:lnTo>
                <a:lnTo>
                  <a:pt x="2943104" y="3082199"/>
                </a:lnTo>
                <a:lnTo>
                  <a:pt x="2905315" y="3118038"/>
                </a:lnTo>
                <a:lnTo>
                  <a:pt x="2866751" y="3146710"/>
                </a:lnTo>
                <a:lnTo>
                  <a:pt x="2827435" y="3175382"/>
                </a:lnTo>
                <a:lnTo>
                  <a:pt x="2787388" y="3204053"/>
                </a:lnTo>
                <a:lnTo>
                  <a:pt x="2746634" y="3232725"/>
                </a:lnTo>
                <a:lnTo>
                  <a:pt x="2705195" y="3261396"/>
                </a:lnTo>
                <a:lnTo>
                  <a:pt x="2663092" y="3290068"/>
                </a:lnTo>
                <a:lnTo>
                  <a:pt x="2576987" y="3333075"/>
                </a:lnTo>
                <a:lnTo>
                  <a:pt x="2443416" y="3397587"/>
                </a:lnTo>
                <a:lnTo>
                  <a:pt x="2397804" y="3411922"/>
                </a:lnTo>
                <a:lnTo>
                  <a:pt x="2351686" y="3433426"/>
                </a:lnTo>
                <a:lnTo>
                  <a:pt x="2210516" y="3476434"/>
                </a:lnTo>
                <a:lnTo>
                  <a:pt x="2162594" y="3483601"/>
                </a:lnTo>
                <a:lnTo>
                  <a:pt x="2114279" y="3497937"/>
                </a:lnTo>
                <a:lnTo>
                  <a:pt x="1967185" y="3519441"/>
                </a:lnTo>
                <a:close/>
              </a:path>
              <a:path w="3533775" h="3533775">
                <a:moveTo>
                  <a:pt x="1766888" y="3533777"/>
                </a:moveTo>
                <a:lnTo>
                  <a:pt x="1716434" y="3526609"/>
                </a:lnTo>
                <a:lnTo>
                  <a:pt x="1817342" y="3526609"/>
                </a:lnTo>
                <a:lnTo>
                  <a:pt x="1766888" y="3533777"/>
                </a:lnTo>
                <a:close/>
              </a:path>
            </a:pathLst>
          </a:custGeom>
          <a:solidFill>
            <a:srgbClr val="BA39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62460" y="1446258"/>
            <a:ext cx="3315335" cy="3315335"/>
          </a:xfrm>
          <a:custGeom>
            <a:avLst/>
            <a:gdLst/>
            <a:ahLst/>
            <a:cxnLst/>
            <a:rect l="l" t="t" r="r" b="b"/>
            <a:pathLst>
              <a:path w="3315334" h="3315335">
                <a:moveTo>
                  <a:pt x="1657578" y="3315156"/>
                </a:moveTo>
                <a:lnTo>
                  <a:pt x="1603246" y="3314271"/>
                </a:lnTo>
                <a:lnTo>
                  <a:pt x="1549089" y="3311617"/>
                </a:lnTo>
                <a:lnTo>
                  <a:pt x="1495105" y="3307194"/>
                </a:lnTo>
                <a:lnTo>
                  <a:pt x="1441296" y="3301001"/>
                </a:lnTo>
                <a:lnTo>
                  <a:pt x="1387660" y="3293040"/>
                </a:lnTo>
                <a:lnTo>
                  <a:pt x="1334198" y="3283309"/>
                </a:lnTo>
                <a:lnTo>
                  <a:pt x="1281083" y="3271839"/>
                </a:lnTo>
                <a:lnTo>
                  <a:pt x="1228485" y="3258670"/>
                </a:lnTo>
                <a:lnTo>
                  <a:pt x="1176402" y="3243799"/>
                </a:lnTo>
                <a:lnTo>
                  <a:pt x="1124835" y="3227227"/>
                </a:lnTo>
                <a:lnTo>
                  <a:pt x="1073783" y="3208954"/>
                </a:lnTo>
                <a:lnTo>
                  <a:pt x="1023247" y="3188979"/>
                </a:lnTo>
                <a:lnTo>
                  <a:pt x="973390" y="3167369"/>
                </a:lnTo>
                <a:lnTo>
                  <a:pt x="924370" y="3144191"/>
                </a:lnTo>
                <a:lnTo>
                  <a:pt x="876189" y="3119446"/>
                </a:lnTo>
                <a:lnTo>
                  <a:pt x="828846" y="3093132"/>
                </a:lnTo>
                <a:lnTo>
                  <a:pt x="782340" y="3065251"/>
                </a:lnTo>
                <a:lnTo>
                  <a:pt x="736674" y="3035801"/>
                </a:lnTo>
                <a:lnTo>
                  <a:pt x="691990" y="3004880"/>
                </a:lnTo>
                <a:lnTo>
                  <a:pt x="648435" y="2972584"/>
                </a:lnTo>
                <a:lnTo>
                  <a:pt x="606008" y="2938915"/>
                </a:lnTo>
                <a:lnTo>
                  <a:pt x="564708" y="2903871"/>
                </a:lnTo>
                <a:lnTo>
                  <a:pt x="524537" y="2867453"/>
                </a:lnTo>
                <a:lnTo>
                  <a:pt x="485493" y="2829659"/>
                </a:lnTo>
                <a:lnTo>
                  <a:pt x="447700" y="2790617"/>
                </a:lnTo>
                <a:lnTo>
                  <a:pt x="411282" y="2750447"/>
                </a:lnTo>
                <a:lnTo>
                  <a:pt x="376238" y="2709148"/>
                </a:lnTo>
                <a:lnTo>
                  <a:pt x="342568" y="2666720"/>
                </a:lnTo>
                <a:lnTo>
                  <a:pt x="310273" y="2623165"/>
                </a:lnTo>
                <a:lnTo>
                  <a:pt x="279352" y="2578481"/>
                </a:lnTo>
                <a:lnTo>
                  <a:pt x="249902" y="2532812"/>
                </a:lnTo>
                <a:lnTo>
                  <a:pt x="222021" y="2486306"/>
                </a:lnTo>
                <a:lnTo>
                  <a:pt x="195707" y="2438963"/>
                </a:lnTo>
                <a:lnTo>
                  <a:pt x="170962" y="2390781"/>
                </a:lnTo>
                <a:lnTo>
                  <a:pt x="147785" y="2341761"/>
                </a:lnTo>
                <a:lnTo>
                  <a:pt x="126175" y="2291901"/>
                </a:lnTo>
                <a:lnTo>
                  <a:pt x="106201" y="2241368"/>
                </a:lnTo>
                <a:lnTo>
                  <a:pt x="87928" y="2190318"/>
                </a:lnTo>
                <a:lnTo>
                  <a:pt x="71356" y="2138752"/>
                </a:lnTo>
                <a:lnTo>
                  <a:pt x="56486" y="2086670"/>
                </a:lnTo>
                <a:lnTo>
                  <a:pt x="43317" y="2034072"/>
                </a:lnTo>
                <a:lnTo>
                  <a:pt x="31849" y="1980958"/>
                </a:lnTo>
                <a:lnTo>
                  <a:pt x="22117" y="1927495"/>
                </a:lnTo>
                <a:lnTo>
                  <a:pt x="14155" y="1873859"/>
                </a:lnTo>
                <a:lnTo>
                  <a:pt x="7962" y="1820050"/>
                </a:lnTo>
                <a:lnTo>
                  <a:pt x="3538" y="1766066"/>
                </a:lnTo>
                <a:lnTo>
                  <a:pt x="884" y="1711909"/>
                </a:lnTo>
                <a:lnTo>
                  <a:pt x="0" y="1657578"/>
                </a:lnTo>
                <a:lnTo>
                  <a:pt x="884" y="1603246"/>
                </a:lnTo>
                <a:lnTo>
                  <a:pt x="3538" y="1549089"/>
                </a:lnTo>
                <a:lnTo>
                  <a:pt x="7962" y="1495105"/>
                </a:lnTo>
                <a:lnTo>
                  <a:pt x="14155" y="1441296"/>
                </a:lnTo>
                <a:lnTo>
                  <a:pt x="22117" y="1387660"/>
                </a:lnTo>
                <a:lnTo>
                  <a:pt x="31849" y="1334198"/>
                </a:lnTo>
                <a:lnTo>
                  <a:pt x="43317" y="1281083"/>
                </a:lnTo>
                <a:lnTo>
                  <a:pt x="56486" y="1228485"/>
                </a:lnTo>
                <a:lnTo>
                  <a:pt x="71356" y="1176402"/>
                </a:lnTo>
                <a:lnTo>
                  <a:pt x="87928" y="1124835"/>
                </a:lnTo>
                <a:lnTo>
                  <a:pt x="106201" y="1073783"/>
                </a:lnTo>
                <a:lnTo>
                  <a:pt x="126175" y="1023247"/>
                </a:lnTo>
                <a:lnTo>
                  <a:pt x="147785" y="973390"/>
                </a:lnTo>
                <a:lnTo>
                  <a:pt x="170962" y="924370"/>
                </a:lnTo>
                <a:lnTo>
                  <a:pt x="195707" y="876189"/>
                </a:lnTo>
                <a:lnTo>
                  <a:pt x="222021" y="828846"/>
                </a:lnTo>
                <a:lnTo>
                  <a:pt x="249902" y="782340"/>
                </a:lnTo>
                <a:lnTo>
                  <a:pt x="279351" y="736674"/>
                </a:lnTo>
                <a:lnTo>
                  <a:pt x="310272" y="691990"/>
                </a:lnTo>
                <a:lnTo>
                  <a:pt x="342568" y="648435"/>
                </a:lnTo>
                <a:lnTo>
                  <a:pt x="376238" y="606008"/>
                </a:lnTo>
                <a:lnTo>
                  <a:pt x="411282" y="564708"/>
                </a:lnTo>
                <a:lnTo>
                  <a:pt x="447700" y="524537"/>
                </a:lnTo>
                <a:lnTo>
                  <a:pt x="485493" y="485493"/>
                </a:lnTo>
                <a:lnTo>
                  <a:pt x="524537" y="447700"/>
                </a:lnTo>
                <a:lnTo>
                  <a:pt x="564708" y="411282"/>
                </a:lnTo>
                <a:lnTo>
                  <a:pt x="606008" y="376238"/>
                </a:lnTo>
                <a:lnTo>
                  <a:pt x="648435" y="342568"/>
                </a:lnTo>
                <a:lnTo>
                  <a:pt x="691990" y="310273"/>
                </a:lnTo>
                <a:lnTo>
                  <a:pt x="736674" y="279352"/>
                </a:lnTo>
                <a:lnTo>
                  <a:pt x="782340" y="249902"/>
                </a:lnTo>
                <a:lnTo>
                  <a:pt x="828846" y="222021"/>
                </a:lnTo>
                <a:lnTo>
                  <a:pt x="876189" y="195707"/>
                </a:lnTo>
                <a:lnTo>
                  <a:pt x="924370" y="170962"/>
                </a:lnTo>
                <a:lnTo>
                  <a:pt x="973390" y="147785"/>
                </a:lnTo>
                <a:lnTo>
                  <a:pt x="1023247" y="126175"/>
                </a:lnTo>
                <a:lnTo>
                  <a:pt x="1073783" y="106201"/>
                </a:lnTo>
                <a:lnTo>
                  <a:pt x="1124835" y="87928"/>
                </a:lnTo>
                <a:lnTo>
                  <a:pt x="1176402" y="71356"/>
                </a:lnTo>
                <a:lnTo>
                  <a:pt x="1228485" y="56486"/>
                </a:lnTo>
                <a:lnTo>
                  <a:pt x="1281083" y="43317"/>
                </a:lnTo>
                <a:lnTo>
                  <a:pt x="1334198" y="31849"/>
                </a:lnTo>
                <a:lnTo>
                  <a:pt x="1387660" y="22117"/>
                </a:lnTo>
                <a:lnTo>
                  <a:pt x="1441296" y="14155"/>
                </a:lnTo>
                <a:lnTo>
                  <a:pt x="1495105" y="7962"/>
                </a:lnTo>
                <a:lnTo>
                  <a:pt x="1549089" y="3538"/>
                </a:lnTo>
                <a:lnTo>
                  <a:pt x="1603246" y="884"/>
                </a:lnTo>
                <a:lnTo>
                  <a:pt x="1657578" y="0"/>
                </a:lnTo>
                <a:lnTo>
                  <a:pt x="1711909" y="884"/>
                </a:lnTo>
                <a:lnTo>
                  <a:pt x="1766066" y="3538"/>
                </a:lnTo>
                <a:lnTo>
                  <a:pt x="1820050" y="7962"/>
                </a:lnTo>
                <a:lnTo>
                  <a:pt x="1873859" y="14155"/>
                </a:lnTo>
                <a:lnTo>
                  <a:pt x="1927495" y="22117"/>
                </a:lnTo>
                <a:lnTo>
                  <a:pt x="1980958" y="31849"/>
                </a:lnTo>
                <a:lnTo>
                  <a:pt x="2034072" y="43317"/>
                </a:lnTo>
                <a:lnTo>
                  <a:pt x="2086670" y="56486"/>
                </a:lnTo>
                <a:lnTo>
                  <a:pt x="2138752" y="71356"/>
                </a:lnTo>
                <a:lnTo>
                  <a:pt x="2190318" y="87928"/>
                </a:lnTo>
                <a:lnTo>
                  <a:pt x="2241368" y="106201"/>
                </a:lnTo>
                <a:lnTo>
                  <a:pt x="2291901" y="126175"/>
                </a:lnTo>
                <a:lnTo>
                  <a:pt x="2341761" y="147785"/>
                </a:lnTo>
                <a:lnTo>
                  <a:pt x="2390781" y="170962"/>
                </a:lnTo>
                <a:lnTo>
                  <a:pt x="2438963" y="195707"/>
                </a:lnTo>
                <a:lnTo>
                  <a:pt x="2486306" y="222021"/>
                </a:lnTo>
                <a:lnTo>
                  <a:pt x="2532812" y="249902"/>
                </a:lnTo>
                <a:lnTo>
                  <a:pt x="2578481" y="279352"/>
                </a:lnTo>
                <a:lnTo>
                  <a:pt x="2623165" y="310273"/>
                </a:lnTo>
                <a:lnTo>
                  <a:pt x="2666720" y="342568"/>
                </a:lnTo>
                <a:lnTo>
                  <a:pt x="2709148" y="376238"/>
                </a:lnTo>
                <a:lnTo>
                  <a:pt x="2750447" y="411282"/>
                </a:lnTo>
                <a:lnTo>
                  <a:pt x="2790617" y="447700"/>
                </a:lnTo>
                <a:lnTo>
                  <a:pt x="2829659" y="485493"/>
                </a:lnTo>
                <a:lnTo>
                  <a:pt x="2867453" y="524537"/>
                </a:lnTo>
                <a:lnTo>
                  <a:pt x="2903871" y="564708"/>
                </a:lnTo>
                <a:lnTo>
                  <a:pt x="2938915" y="606008"/>
                </a:lnTo>
                <a:lnTo>
                  <a:pt x="2972584" y="648435"/>
                </a:lnTo>
                <a:lnTo>
                  <a:pt x="3004880" y="691990"/>
                </a:lnTo>
                <a:lnTo>
                  <a:pt x="3035801" y="736674"/>
                </a:lnTo>
                <a:lnTo>
                  <a:pt x="3065251" y="782340"/>
                </a:lnTo>
                <a:lnTo>
                  <a:pt x="3093132" y="828846"/>
                </a:lnTo>
                <a:lnTo>
                  <a:pt x="3119446" y="876189"/>
                </a:lnTo>
                <a:lnTo>
                  <a:pt x="3144191" y="924370"/>
                </a:lnTo>
                <a:lnTo>
                  <a:pt x="3167369" y="973390"/>
                </a:lnTo>
                <a:lnTo>
                  <a:pt x="3188979" y="1023247"/>
                </a:lnTo>
                <a:lnTo>
                  <a:pt x="3208954" y="1073783"/>
                </a:lnTo>
                <a:lnTo>
                  <a:pt x="3227227" y="1124835"/>
                </a:lnTo>
                <a:lnTo>
                  <a:pt x="3243799" y="1176402"/>
                </a:lnTo>
                <a:lnTo>
                  <a:pt x="3258670" y="1228485"/>
                </a:lnTo>
                <a:lnTo>
                  <a:pt x="3271839" y="1281083"/>
                </a:lnTo>
                <a:lnTo>
                  <a:pt x="3283309" y="1334198"/>
                </a:lnTo>
                <a:lnTo>
                  <a:pt x="3293040" y="1387660"/>
                </a:lnTo>
                <a:lnTo>
                  <a:pt x="3301001" y="1441296"/>
                </a:lnTo>
                <a:lnTo>
                  <a:pt x="3307194" y="1495105"/>
                </a:lnTo>
                <a:lnTo>
                  <a:pt x="3311617" y="1549089"/>
                </a:lnTo>
                <a:lnTo>
                  <a:pt x="3314271" y="1603246"/>
                </a:lnTo>
                <a:lnTo>
                  <a:pt x="3315156" y="1657578"/>
                </a:lnTo>
                <a:lnTo>
                  <a:pt x="3314271" y="1711909"/>
                </a:lnTo>
                <a:lnTo>
                  <a:pt x="3311617" y="1766066"/>
                </a:lnTo>
                <a:lnTo>
                  <a:pt x="3307194" y="1820050"/>
                </a:lnTo>
                <a:lnTo>
                  <a:pt x="3301001" y="1873859"/>
                </a:lnTo>
                <a:lnTo>
                  <a:pt x="3293040" y="1927495"/>
                </a:lnTo>
                <a:lnTo>
                  <a:pt x="3283309" y="1980958"/>
                </a:lnTo>
                <a:lnTo>
                  <a:pt x="3271839" y="2034072"/>
                </a:lnTo>
                <a:lnTo>
                  <a:pt x="3258670" y="2086670"/>
                </a:lnTo>
                <a:lnTo>
                  <a:pt x="3243799" y="2138753"/>
                </a:lnTo>
                <a:lnTo>
                  <a:pt x="3227227" y="2190320"/>
                </a:lnTo>
                <a:lnTo>
                  <a:pt x="3208954" y="2241372"/>
                </a:lnTo>
                <a:lnTo>
                  <a:pt x="3188979" y="2291909"/>
                </a:lnTo>
                <a:lnTo>
                  <a:pt x="3167369" y="2341765"/>
                </a:lnTo>
                <a:lnTo>
                  <a:pt x="3144191" y="2390785"/>
                </a:lnTo>
                <a:lnTo>
                  <a:pt x="3119446" y="2438966"/>
                </a:lnTo>
                <a:lnTo>
                  <a:pt x="3093132" y="2486310"/>
                </a:lnTo>
                <a:lnTo>
                  <a:pt x="3065251" y="2532815"/>
                </a:lnTo>
                <a:lnTo>
                  <a:pt x="3035801" y="2578481"/>
                </a:lnTo>
                <a:lnTo>
                  <a:pt x="3004880" y="2623165"/>
                </a:lnTo>
                <a:lnTo>
                  <a:pt x="2972584" y="2666720"/>
                </a:lnTo>
                <a:lnTo>
                  <a:pt x="2938915" y="2709148"/>
                </a:lnTo>
                <a:lnTo>
                  <a:pt x="2903871" y="2750447"/>
                </a:lnTo>
                <a:lnTo>
                  <a:pt x="2867453" y="2790617"/>
                </a:lnTo>
                <a:lnTo>
                  <a:pt x="2829659" y="2829659"/>
                </a:lnTo>
                <a:lnTo>
                  <a:pt x="2790617" y="2867453"/>
                </a:lnTo>
                <a:lnTo>
                  <a:pt x="2750447" y="2903871"/>
                </a:lnTo>
                <a:lnTo>
                  <a:pt x="2709148" y="2938915"/>
                </a:lnTo>
                <a:lnTo>
                  <a:pt x="2666720" y="2972584"/>
                </a:lnTo>
                <a:lnTo>
                  <a:pt x="2623165" y="3004880"/>
                </a:lnTo>
                <a:lnTo>
                  <a:pt x="2578481" y="3035801"/>
                </a:lnTo>
                <a:lnTo>
                  <a:pt x="2532812" y="3065251"/>
                </a:lnTo>
                <a:lnTo>
                  <a:pt x="2486306" y="3093132"/>
                </a:lnTo>
                <a:lnTo>
                  <a:pt x="2438963" y="3119446"/>
                </a:lnTo>
                <a:lnTo>
                  <a:pt x="2390781" y="3144191"/>
                </a:lnTo>
                <a:lnTo>
                  <a:pt x="2341761" y="3167369"/>
                </a:lnTo>
                <a:lnTo>
                  <a:pt x="2291901" y="3188979"/>
                </a:lnTo>
                <a:lnTo>
                  <a:pt x="2241368" y="3208954"/>
                </a:lnTo>
                <a:lnTo>
                  <a:pt x="2190318" y="3227227"/>
                </a:lnTo>
                <a:lnTo>
                  <a:pt x="2138752" y="3243799"/>
                </a:lnTo>
                <a:lnTo>
                  <a:pt x="2086670" y="3258670"/>
                </a:lnTo>
                <a:lnTo>
                  <a:pt x="2034072" y="3271839"/>
                </a:lnTo>
                <a:lnTo>
                  <a:pt x="1980958" y="3283309"/>
                </a:lnTo>
                <a:lnTo>
                  <a:pt x="1927495" y="3293040"/>
                </a:lnTo>
                <a:lnTo>
                  <a:pt x="1873859" y="3301001"/>
                </a:lnTo>
                <a:lnTo>
                  <a:pt x="1820050" y="3307194"/>
                </a:lnTo>
                <a:lnTo>
                  <a:pt x="1766066" y="3311617"/>
                </a:lnTo>
                <a:lnTo>
                  <a:pt x="1711909" y="3314271"/>
                </a:lnTo>
                <a:lnTo>
                  <a:pt x="1657578" y="3315156"/>
                </a:lnTo>
                <a:close/>
              </a:path>
            </a:pathLst>
          </a:custGeom>
          <a:solidFill>
            <a:srgbClr val="BA39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41417" y="2628900"/>
            <a:ext cx="2374900" cy="855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50" spc="5" dirty="0">
                <a:solidFill>
                  <a:srgbClr val="1D2A4F"/>
                </a:solidFill>
                <a:latin typeface="Arial"/>
                <a:cs typeface="Arial"/>
              </a:rPr>
              <a:t>ТОР</a:t>
            </a:r>
            <a:r>
              <a:rPr sz="5550" spc="-220" dirty="0">
                <a:solidFill>
                  <a:srgbClr val="1D2A4F"/>
                </a:solidFill>
                <a:latin typeface="Arial"/>
                <a:cs typeface="Arial"/>
              </a:rPr>
              <a:t> </a:t>
            </a:r>
            <a:r>
              <a:rPr sz="5550" spc="5" dirty="0">
                <a:solidFill>
                  <a:srgbClr val="1D2A4F"/>
                </a:solidFill>
                <a:latin typeface="Calibri"/>
                <a:cs typeface="Calibri"/>
              </a:rPr>
              <a:t>10</a:t>
            </a:r>
            <a:endParaRPr sz="55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16389" y="5091973"/>
            <a:ext cx="3112135" cy="1497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3195" marR="155575" algn="ctr">
              <a:lnSpc>
                <a:spcPct val="116100"/>
              </a:lnSpc>
            </a:pPr>
            <a:r>
              <a:rPr sz="2100" dirty="0">
                <a:solidFill>
                  <a:srgbClr val="1D2A4F"/>
                </a:solidFill>
                <a:latin typeface="Arial"/>
                <a:cs typeface="Arial"/>
              </a:rPr>
              <a:t>Доля ТОП</a:t>
            </a:r>
            <a:r>
              <a:rPr sz="2100" dirty="0">
                <a:solidFill>
                  <a:srgbClr val="1D2A4F"/>
                </a:solidFill>
                <a:latin typeface="Calibri"/>
                <a:cs typeface="Calibri"/>
              </a:rPr>
              <a:t>10</a:t>
            </a:r>
            <a:r>
              <a:rPr sz="2100" spc="-40" dirty="0">
                <a:solidFill>
                  <a:srgbClr val="1D2A4F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1D2A4F"/>
                </a:solidFill>
                <a:latin typeface="Arial"/>
                <a:cs typeface="Arial"/>
              </a:rPr>
              <a:t>аптечных  сетей </a:t>
            </a:r>
            <a:r>
              <a:rPr sz="2100" spc="5" dirty="0">
                <a:solidFill>
                  <a:srgbClr val="1D2A4F"/>
                </a:solidFill>
                <a:latin typeface="Arial"/>
                <a:cs typeface="Arial"/>
              </a:rPr>
              <a:t>в </a:t>
            </a:r>
            <a:r>
              <a:rPr sz="2100" dirty="0" err="1" smtClean="0">
                <a:solidFill>
                  <a:srgbClr val="1D2A4F"/>
                </a:solidFill>
                <a:latin typeface="Arial"/>
                <a:cs typeface="Arial"/>
              </a:rPr>
              <a:t>период</a:t>
            </a:r>
            <a:endParaRPr lang="en-US" sz="2100" dirty="0" smtClean="0">
              <a:solidFill>
                <a:srgbClr val="1D2A4F"/>
              </a:solidFill>
              <a:latin typeface="Arial"/>
              <a:cs typeface="Arial"/>
            </a:endParaRPr>
          </a:p>
          <a:p>
            <a:pPr marL="163195" marR="155575" algn="ctr">
              <a:lnSpc>
                <a:spcPct val="116100"/>
              </a:lnSpc>
            </a:pPr>
            <a:r>
              <a:rPr sz="2100" dirty="0" smtClean="0">
                <a:solidFill>
                  <a:srgbClr val="1D2A4F"/>
                </a:solidFill>
                <a:latin typeface="Arial"/>
                <a:cs typeface="Arial"/>
              </a:rPr>
              <a:t> </a:t>
            </a:r>
            <a:r>
              <a:rPr sz="2100" b="1" spc="5" dirty="0">
                <a:solidFill>
                  <a:srgbClr val="1D2A4F"/>
                </a:solidFill>
                <a:latin typeface="Arial"/>
                <a:cs typeface="Arial"/>
              </a:rPr>
              <a:t>с</a:t>
            </a:r>
            <a:r>
              <a:rPr sz="2100" b="1" spc="-270" dirty="0">
                <a:solidFill>
                  <a:srgbClr val="1D2A4F"/>
                </a:solidFill>
                <a:latin typeface="Arial"/>
                <a:cs typeface="Arial"/>
              </a:rPr>
              <a:t> </a:t>
            </a:r>
            <a:r>
              <a:rPr sz="2100" b="1" spc="65" dirty="0">
                <a:solidFill>
                  <a:srgbClr val="1D2A4F"/>
                </a:solidFill>
                <a:latin typeface="Calibri"/>
                <a:cs typeface="Calibri"/>
              </a:rPr>
              <a:t>2015  </a:t>
            </a:r>
            <a:r>
              <a:rPr sz="2100" b="1" spc="-10" dirty="0">
                <a:solidFill>
                  <a:srgbClr val="1D2A4F"/>
                </a:solidFill>
                <a:latin typeface="Arial"/>
                <a:cs typeface="Arial"/>
              </a:rPr>
              <a:t>г</a:t>
            </a:r>
            <a:r>
              <a:rPr sz="2100" b="1" spc="-10" dirty="0">
                <a:solidFill>
                  <a:srgbClr val="1D2A4F"/>
                </a:solidFill>
                <a:latin typeface="Calibri"/>
                <a:cs typeface="Calibri"/>
              </a:rPr>
              <a:t>.</a:t>
            </a:r>
            <a:r>
              <a:rPr sz="2100" b="1" spc="-10" dirty="0">
                <a:solidFill>
                  <a:srgbClr val="1D2A4F"/>
                </a:solidFill>
                <a:latin typeface="Arial"/>
                <a:cs typeface="Arial"/>
              </a:rPr>
              <a:t>по </a:t>
            </a:r>
            <a:r>
              <a:rPr sz="2100" b="1" spc="85" dirty="0">
                <a:solidFill>
                  <a:srgbClr val="1D2A4F"/>
                </a:solidFill>
                <a:latin typeface="Calibri"/>
                <a:cs typeface="Calibri"/>
              </a:rPr>
              <a:t>2016</a:t>
            </a:r>
            <a:r>
              <a:rPr sz="2100" b="1" spc="-75" dirty="0">
                <a:solidFill>
                  <a:srgbClr val="1D2A4F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1D2A4F"/>
                </a:solidFill>
                <a:latin typeface="Arial"/>
                <a:cs typeface="Arial"/>
              </a:rPr>
              <a:t>г</a:t>
            </a:r>
            <a:r>
              <a:rPr sz="2100" b="1" spc="-15" dirty="0">
                <a:solidFill>
                  <a:srgbClr val="1D2A4F"/>
                </a:solidFill>
                <a:latin typeface="Calibri"/>
                <a:cs typeface="Calibri"/>
              </a:rPr>
              <a:t>.</a:t>
            </a:r>
            <a:endParaRPr sz="2100" b="1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sz="2100" dirty="0">
                <a:solidFill>
                  <a:srgbClr val="1D2A4F"/>
                </a:solidFill>
                <a:latin typeface="Arial"/>
                <a:cs typeface="Arial"/>
              </a:rPr>
              <a:t>выросла </a:t>
            </a:r>
            <a:r>
              <a:rPr sz="2100" spc="5" dirty="0">
                <a:solidFill>
                  <a:srgbClr val="1D2A4F"/>
                </a:solidFill>
                <a:latin typeface="Arial"/>
                <a:cs typeface="Arial"/>
              </a:rPr>
              <a:t>с </a:t>
            </a:r>
            <a:r>
              <a:rPr sz="2100" b="1" spc="229" dirty="0">
                <a:solidFill>
                  <a:srgbClr val="C00000"/>
                </a:solidFill>
                <a:latin typeface="Calibri"/>
                <a:cs typeface="Calibri"/>
              </a:rPr>
              <a:t>23% </a:t>
            </a:r>
            <a:r>
              <a:rPr sz="2100" dirty="0">
                <a:solidFill>
                  <a:srgbClr val="1D2A4F"/>
                </a:solidFill>
                <a:latin typeface="Arial"/>
                <a:cs typeface="Arial"/>
              </a:rPr>
              <a:t>до</a:t>
            </a:r>
            <a:r>
              <a:rPr sz="2100" spc="-390" dirty="0">
                <a:solidFill>
                  <a:srgbClr val="1D2A4F"/>
                </a:solidFill>
                <a:latin typeface="Arial"/>
                <a:cs typeface="Arial"/>
              </a:rPr>
              <a:t> </a:t>
            </a:r>
            <a:r>
              <a:rPr sz="2100" b="1" spc="135" dirty="0">
                <a:solidFill>
                  <a:srgbClr val="C00000"/>
                </a:solidFill>
                <a:latin typeface="Calibri"/>
                <a:cs typeface="Calibri"/>
              </a:rPr>
              <a:t>29,9%</a:t>
            </a:r>
            <a:endParaRPr sz="2100" b="1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8624" y="1177198"/>
            <a:ext cx="5495290" cy="755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8915" marR="5080" indent="-196850">
              <a:lnSpc>
                <a:spcPct val="116100"/>
              </a:lnSpc>
            </a:pP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Нет компетенций использования инструментов  маркетинга как </a:t>
            </a:r>
            <a:r>
              <a:rPr sz="2100" spc="5" dirty="0">
                <a:solidFill>
                  <a:srgbClr val="212121"/>
                </a:solidFill>
                <a:latin typeface="Times New Roman"/>
                <a:cs typeface="Times New Roman"/>
              </a:rPr>
              <a:t>в </a:t>
            </a: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крупных аптечных</a:t>
            </a:r>
            <a:r>
              <a:rPr sz="2100" spc="484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сетях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9268" y="2343150"/>
            <a:ext cx="5213985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Дефицит ликвидности </a:t>
            </a:r>
            <a:r>
              <a:rPr sz="2100" spc="30" dirty="0">
                <a:solidFill>
                  <a:srgbClr val="212121"/>
                </a:solidFill>
                <a:latin typeface="Arial"/>
                <a:cs typeface="Arial"/>
              </a:rPr>
              <a:t>(</a:t>
            </a:r>
            <a:r>
              <a:rPr sz="2100" spc="30" dirty="0">
                <a:solidFill>
                  <a:srgbClr val="212121"/>
                </a:solidFill>
                <a:latin typeface="Times New Roman"/>
                <a:cs typeface="Times New Roman"/>
              </a:rPr>
              <a:t>поддержка</a:t>
            </a:r>
            <a:r>
              <a:rPr sz="2100" spc="30" dirty="0">
                <a:solidFill>
                  <a:srgbClr val="212121"/>
                </a:solidFill>
                <a:latin typeface="Arial"/>
                <a:cs typeface="Arial"/>
              </a:rPr>
              <a:t>/</a:t>
            </a:r>
            <a:r>
              <a:rPr sz="2100" spc="2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развитие</a:t>
            </a:r>
            <a:endParaRPr sz="2100">
              <a:latin typeface="Times New Roman"/>
              <a:cs typeface="Times New Roman"/>
            </a:endParaRPr>
          </a:p>
          <a:p>
            <a:pPr marR="153035" algn="ctr">
              <a:lnSpc>
                <a:spcPct val="100000"/>
              </a:lnSpc>
              <a:spcBef>
                <a:spcPts val="405"/>
              </a:spcBef>
            </a:pPr>
            <a:r>
              <a:rPr sz="2100" spc="5" dirty="0">
                <a:solidFill>
                  <a:srgbClr val="212121"/>
                </a:solidFill>
                <a:latin typeface="Times New Roman"/>
                <a:cs typeface="Times New Roman"/>
              </a:rPr>
              <a:t>бизнеса</a:t>
            </a:r>
            <a:r>
              <a:rPr sz="2100" spc="5" dirty="0">
                <a:solidFill>
                  <a:srgbClr val="212121"/>
                </a:solidFill>
                <a:latin typeface="Arial"/>
                <a:cs typeface="Arial"/>
              </a:rPr>
              <a:t>)</a:t>
            </a:r>
            <a:endParaRPr sz="2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7010" y="3406048"/>
            <a:ext cx="5457825" cy="1524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09955">
              <a:lnSpc>
                <a:spcPct val="116100"/>
              </a:lnSpc>
            </a:pP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Собственникам не хватает ресурса  контролировать состояние бизнеса </a:t>
            </a:r>
            <a:r>
              <a:rPr sz="2100" b="1" spc="85" dirty="0">
                <a:solidFill>
                  <a:srgbClr val="212121"/>
                </a:solidFill>
                <a:latin typeface="Arial"/>
                <a:cs typeface="Arial"/>
              </a:rPr>
              <a:t>«</a:t>
            </a:r>
            <a:r>
              <a:rPr sz="2100" b="1" spc="85" dirty="0" smtClean="0">
                <a:solidFill>
                  <a:srgbClr val="212121"/>
                </a:solidFill>
                <a:latin typeface="Arial"/>
                <a:cs typeface="Arial"/>
              </a:rPr>
              <a:t>o</a:t>
            </a:r>
            <a:r>
              <a:rPr lang="en-US" sz="2100" b="1" spc="85" dirty="0" smtClean="0">
                <a:solidFill>
                  <a:srgbClr val="212121"/>
                </a:solidFill>
                <a:latin typeface="Arial"/>
                <a:cs typeface="Arial"/>
              </a:rPr>
              <a:t>nline</a:t>
            </a:r>
            <a:r>
              <a:rPr sz="2100" b="1" spc="130" dirty="0" smtClean="0">
                <a:solidFill>
                  <a:srgbClr val="212121"/>
                </a:solidFill>
                <a:latin typeface="Arial"/>
                <a:cs typeface="Arial"/>
              </a:rPr>
              <a:t>»</a:t>
            </a:r>
            <a:endParaRPr sz="21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Требовательность покупателей опережает</a:t>
            </a:r>
            <a:r>
              <a:rPr sz="2100" spc="28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рост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12742" y="4943475"/>
            <a:ext cx="2366010" cy="332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возможностей</a:t>
            </a:r>
            <a:r>
              <a:rPr sz="2100" spc="3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аптек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1256" y="5634898"/>
            <a:ext cx="5770245" cy="755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735" marR="5080" indent="-1550670">
              <a:lnSpc>
                <a:spcPct val="116100"/>
              </a:lnSpc>
            </a:pP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Продолжается консолидация </a:t>
            </a:r>
            <a:r>
              <a:rPr sz="2100" spc="-10" dirty="0">
                <a:solidFill>
                  <a:srgbClr val="212121"/>
                </a:solidFill>
                <a:latin typeface="Times New Roman"/>
                <a:cs typeface="Times New Roman"/>
              </a:rPr>
              <a:t>рынка</a:t>
            </a:r>
            <a:r>
              <a:rPr sz="2100" spc="-10" dirty="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конкуренция  постоянно</a:t>
            </a:r>
            <a:r>
              <a:rPr sz="2100" spc="3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100" dirty="0">
                <a:solidFill>
                  <a:srgbClr val="212121"/>
                </a:solidFill>
                <a:latin typeface="Times New Roman"/>
                <a:cs typeface="Times New Roman"/>
              </a:rPr>
              <a:t>возрастает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9611" y="1295538"/>
            <a:ext cx="523875" cy="485775"/>
          </a:xfrm>
          <a:custGeom>
            <a:avLst/>
            <a:gdLst/>
            <a:ahLst/>
            <a:cxnLst/>
            <a:rect l="l" t="t" r="r" b="b"/>
            <a:pathLst>
              <a:path w="523875" h="485775">
                <a:moveTo>
                  <a:pt x="287969" y="485636"/>
                </a:moveTo>
                <a:lnTo>
                  <a:pt x="276367" y="485636"/>
                </a:lnTo>
                <a:lnTo>
                  <a:pt x="273416" y="484914"/>
                </a:lnTo>
                <a:lnTo>
                  <a:pt x="253102" y="456104"/>
                </a:lnTo>
                <a:lnTo>
                  <a:pt x="253102" y="359311"/>
                </a:lnTo>
                <a:lnTo>
                  <a:pt x="29721" y="359311"/>
                </a:lnTo>
                <a:lnTo>
                  <a:pt x="18149" y="357080"/>
                </a:lnTo>
                <a:lnTo>
                  <a:pt x="8702" y="350947"/>
                </a:lnTo>
                <a:lnTo>
                  <a:pt x="2334" y="341756"/>
                </a:lnTo>
                <a:lnTo>
                  <a:pt x="0" y="330346"/>
                </a:lnTo>
                <a:lnTo>
                  <a:pt x="0" y="165003"/>
                </a:lnTo>
                <a:lnTo>
                  <a:pt x="2334" y="154107"/>
                </a:lnTo>
                <a:lnTo>
                  <a:pt x="8702" y="146022"/>
                </a:lnTo>
                <a:lnTo>
                  <a:pt x="18149" y="140993"/>
                </a:lnTo>
                <a:lnTo>
                  <a:pt x="29721" y="139262"/>
                </a:lnTo>
                <a:lnTo>
                  <a:pt x="253102" y="139262"/>
                </a:lnTo>
                <a:lnTo>
                  <a:pt x="253102" y="29407"/>
                </a:lnTo>
                <a:lnTo>
                  <a:pt x="277926" y="0"/>
                </a:lnTo>
                <a:lnTo>
                  <a:pt x="285932" y="417"/>
                </a:lnTo>
                <a:lnTo>
                  <a:pt x="514885" y="220422"/>
                </a:lnTo>
                <a:lnTo>
                  <a:pt x="523749" y="241266"/>
                </a:lnTo>
                <a:lnTo>
                  <a:pt x="521694" y="252383"/>
                </a:lnTo>
                <a:lnTo>
                  <a:pt x="515257" y="262181"/>
                </a:lnTo>
                <a:lnTo>
                  <a:pt x="295152" y="482613"/>
                </a:lnTo>
                <a:lnTo>
                  <a:pt x="287969" y="485636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0995" y="2438543"/>
            <a:ext cx="542925" cy="504825"/>
          </a:xfrm>
          <a:custGeom>
            <a:avLst/>
            <a:gdLst/>
            <a:ahLst/>
            <a:cxnLst/>
            <a:rect l="l" t="t" r="r" b="b"/>
            <a:pathLst>
              <a:path w="542925" h="504825">
                <a:moveTo>
                  <a:pt x="298489" y="504681"/>
                </a:moveTo>
                <a:lnTo>
                  <a:pt x="286463" y="504681"/>
                </a:lnTo>
                <a:lnTo>
                  <a:pt x="283404" y="503930"/>
                </a:lnTo>
                <a:lnTo>
                  <a:pt x="262348" y="473991"/>
                </a:lnTo>
                <a:lnTo>
                  <a:pt x="262348" y="373402"/>
                </a:lnTo>
                <a:lnTo>
                  <a:pt x="30807" y="373402"/>
                </a:lnTo>
                <a:lnTo>
                  <a:pt x="18812" y="371083"/>
                </a:lnTo>
                <a:lnTo>
                  <a:pt x="9020" y="364710"/>
                </a:lnTo>
                <a:lnTo>
                  <a:pt x="2420" y="355158"/>
                </a:lnTo>
                <a:lnTo>
                  <a:pt x="0" y="343301"/>
                </a:lnTo>
                <a:lnTo>
                  <a:pt x="0" y="171474"/>
                </a:lnTo>
                <a:lnTo>
                  <a:pt x="2420" y="160151"/>
                </a:lnTo>
                <a:lnTo>
                  <a:pt x="9020" y="151749"/>
                </a:lnTo>
                <a:lnTo>
                  <a:pt x="18812" y="146522"/>
                </a:lnTo>
                <a:lnTo>
                  <a:pt x="30807" y="144723"/>
                </a:lnTo>
                <a:lnTo>
                  <a:pt x="262348" y="144723"/>
                </a:lnTo>
                <a:lnTo>
                  <a:pt x="262348" y="30560"/>
                </a:lnTo>
                <a:lnTo>
                  <a:pt x="288079" y="0"/>
                </a:lnTo>
                <a:lnTo>
                  <a:pt x="296377" y="434"/>
                </a:lnTo>
                <a:lnTo>
                  <a:pt x="533694" y="229066"/>
                </a:lnTo>
                <a:lnTo>
                  <a:pt x="542881" y="250728"/>
                </a:lnTo>
                <a:lnTo>
                  <a:pt x="540752" y="262281"/>
                </a:lnTo>
                <a:lnTo>
                  <a:pt x="534080" y="272462"/>
                </a:lnTo>
                <a:lnTo>
                  <a:pt x="305934" y="501539"/>
                </a:lnTo>
                <a:lnTo>
                  <a:pt x="298489" y="504681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0974" y="3400571"/>
            <a:ext cx="552450" cy="514350"/>
          </a:xfrm>
          <a:custGeom>
            <a:avLst/>
            <a:gdLst/>
            <a:ahLst/>
            <a:cxnLst/>
            <a:rect l="l" t="t" r="r" b="b"/>
            <a:pathLst>
              <a:path w="552450" h="514350">
                <a:moveTo>
                  <a:pt x="303749" y="514203"/>
                </a:moveTo>
                <a:lnTo>
                  <a:pt x="291511" y="514203"/>
                </a:lnTo>
                <a:lnTo>
                  <a:pt x="288398" y="513438"/>
                </a:lnTo>
                <a:lnTo>
                  <a:pt x="266971" y="482934"/>
                </a:lnTo>
                <a:lnTo>
                  <a:pt x="266971" y="380447"/>
                </a:lnTo>
                <a:lnTo>
                  <a:pt x="31350" y="380447"/>
                </a:lnTo>
                <a:lnTo>
                  <a:pt x="19144" y="378084"/>
                </a:lnTo>
                <a:lnTo>
                  <a:pt x="9179" y="371591"/>
                </a:lnTo>
                <a:lnTo>
                  <a:pt x="2462" y="361859"/>
                </a:lnTo>
                <a:lnTo>
                  <a:pt x="0" y="349778"/>
                </a:lnTo>
                <a:lnTo>
                  <a:pt x="0" y="174709"/>
                </a:lnTo>
                <a:lnTo>
                  <a:pt x="2462" y="163172"/>
                </a:lnTo>
                <a:lnTo>
                  <a:pt x="9179" y="154612"/>
                </a:lnTo>
                <a:lnTo>
                  <a:pt x="19144" y="149286"/>
                </a:lnTo>
                <a:lnTo>
                  <a:pt x="31350" y="147454"/>
                </a:lnTo>
                <a:lnTo>
                  <a:pt x="266971" y="147454"/>
                </a:lnTo>
                <a:lnTo>
                  <a:pt x="266971" y="31136"/>
                </a:lnTo>
                <a:lnTo>
                  <a:pt x="293155" y="0"/>
                </a:lnTo>
                <a:lnTo>
                  <a:pt x="301600" y="442"/>
                </a:lnTo>
                <a:lnTo>
                  <a:pt x="543098" y="233388"/>
                </a:lnTo>
                <a:lnTo>
                  <a:pt x="552448" y="255458"/>
                </a:lnTo>
                <a:lnTo>
                  <a:pt x="550280" y="267229"/>
                </a:lnTo>
                <a:lnTo>
                  <a:pt x="543491" y="277603"/>
                </a:lnTo>
                <a:lnTo>
                  <a:pt x="311325" y="511002"/>
                </a:lnTo>
                <a:lnTo>
                  <a:pt x="303749" y="514203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1016" y="4600716"/>
            <a:ext cx="533400" cy="495300"/>
          </a:xfrm>
          <a:custGeom>
            <a:avLst/>
            <a:gdLst/>
            <a:ahLst/>
            <a:cxnLst/>
            <a:rect l="l" t="t" r="r" b="b"/>
            <a:pathLst>
              <a:path w="533400" h="495300">
                <a:moveTo>
                  <a:pt x="293229" y="495159"/>
                </a:moveTo>
                <a:lnTo>
                  <a:pt x="281415" y="495159"/>
                </a:lnTo>
                <a:lnTo>
                  <a:pt x="278410" y="494422"/>
                </a:lnTo>
                <a:lnTo>
                  <a:pt x="257725" y="465048"/>
                </a:lnTo>
                <a:lnTo>
                  <a:pt x="257725" y="366357"/>
                </a:lnTo>
                <a:lnTo>
                  <a:pt x="30264" y="366357"/>
                </a:lnTo>
                <a:lnTo>
                  <a:pt x="18481" y="364082"/>
                </a:lnTo>
                <a:lnTo>
                  <a:pt x="8861" y="357829"/>
                </a:lnTo>
                <a:lnTo>
                  <a:pt x="2377" y="348457"/>
                </a:lnTo>
                <a:lnTo>
                  <a:pt x="0" y="336824"/>
                </a:lnTo>
                <a:lnTo>
                  <a:pt x="0" y="168239"/>
                </a:lnTo>
                <a:lnTo>
                  <a:pt x="2377" y="157129"/>
                </a:lnTo>
                <a:lnTo>
                  <a:pt x="8861" y="148886"/>
                </a:lnTo>
                <a:lnTo>
                  <a:pt x="18481" y="143757"/>
                </a:lnTo>
                <a:lnTo>
                  <a:pt x="30264" y="141993"/>
                </a:lnTo>
                <a:lnTo>
                  <a:pt x="257725" y="141993"/>
                </a:lnTo>
                <a:lnTo>
                  <a:pt x="257725" y="29983"/>
                </a:lnTo>
                <a:lnTo>
                  <a:pt x="283002" y="0"/>
                </a:lnTo>
                <a:lnTo>
                  <a:pt x="291155" y="425"/>
                </a:lnTo>
                <a:lnTo>
                  <a:pt x="524290" y="224744"/>
                </a:lnTo>
                <a:lnTo>
                  <a:pt x="533315" y="245997"/>
                </a:lnTo>
                <a:lnTo>
                  <a:pt x="531223" y="257332"/>
                </a:lnTo>
                <a:lnTo>
                  <a:pt x="524668" y="267322"/>
                </a:lnTo>
                <a:lnTo>
                  <a:pt x="300543" y="492076"/>
                </a:lnTo>
                <a:lnTo>
                  <a:pt x="293229" y="495159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9079" y="5648452"/>
            <a:ext cx="476250" cy="447675"/>
          </a:xfrm>
          <a:custGeom>
            <a:avLst/>
            <a:gdLst/>
            <a:ahLst/>
            <a:cxnLst/>
            <a:rect l="l" t="t" r="r" b="b"/>
            <a:pathLst>
              <a:path w="476250" h="447675">
                <a:moveTo>
                  <a:pt x="261846" y="447547"/>
                </a:moveTo>
                <a:lnTo>
                  <a:pt x="251296" y="447547"/>
                </a:lnTo>
                <a:lnTo>
                  <a:pt x="248613" y="446881"/>
                </a:lnTo>
                <a:lnTo>
                  <a:pt x="230142" y="420331"/>
                </a:lnTo>
                <a:lnTo>
                  <a:pt x="230142" y="331130"/>
                </a:lnTo>
                <a:lnTo>
                  <a:pt x="27025" y="331130"/>
                </a:lnTo>
                <a:lnTo>
                  <a:pt x="16503" y="329074"/>
                </a:lnTo>
                <a:lnTo>
                  <a:pt x="7913" y="323422"/>
                </a:lnTo>
                <a:lnTo>
                  <a:pt x="2122" y="314951"/>
                </a:lnTo>
                <a:lnTo>
                  <a:pt x="0" y="304437"/>
                </a:lnTo>
                <a:lnTo>
                  <a:pt x="0" y="152062"/>
                </a:lnTo>
                <a:lnTo>
                  <a:pt x="2122" y="142020"/>
                </a:lnTo>
                <a:lnTo>
                  <a:pt x="7913" y="134570"/>
                </a:lnTo>
                <a:lnTo>
                  <a:pt x="16503" y="129934"/>
                </a:lnTo>
                <a:lnTo>
                  <a:pt x="27025" y="128339"/>
                </a:lnTo>
                <a:lnTo>
                  <a:pt x="230142" y="128339"/>
                </a:lnTo>
                <a:lnTo>
                  <a:pt x="230142" y="27100"/>
                </a:lnTo>
                <a:lnTo>
                  <a:pt x="252714" y="0"/>
                </a:lnTo>
                <a:lnTo>
                  <a:pt x="259994" y="384"/>
                </a:lnTo>
                <a:lnTo>
                  <a:pt x="468177" y="203134"/>
                </a:lnTo>
                <a:lnTo>
                  <a:pt x="476237" y="222343"/>
                </a:lnTo>
                <a:lnTo>
                  <a:pt x="474368" y="232588"/>
                </a:lnTo>
                <a:lnTo>
                  <a:pt x="468515" y="241617"/>
                </a:lnTo>
                <a:lnTo>
                  <a:pt x="268377" y="444761"/>
                </a:lnTo>
                <a:lnTo>
                  <a:pt x="261846" y="447547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477366" y="19050"/>
            <a:ext cx="6343015" cy="651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0" dirty="0">
                <a:solidFill>
                  <a:srgbClr val="AA351F"/>
                </a:solidFill>
              </a:rPr>
              <a:t>Реалии </a:t>
            </a:r>
            <a:r>
              <a:rPr spc="5" dirty="0">
                <a:solidFill>
                  <a:srgbClr val="AA351F"/>
                </a:solidFill>
              </a:rPr>
              <a:t>сегодняшнего</a:t>
            </a:r>
            <a:r>
              <a:rPr spc="370" dirty="0">
                <a:solidFill>
                  <a:srgbClr val="AA351F"/>
                </a:solidFill>
              </a:rPr>
              <a:t> </a:t>
            </a:r>
            <a:r>
              <a:rPr spc="10" dirty="0">
                <a:solidFill>
                  <a:srgbClr val="AA351F"/>
                </a:solidFill>
              </a:rPr>
              <a:t>дня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0202" rIns="0" bIns="0" rtlCol="0">
            <a:spAutoFit/>
          </a:bodyPr>
          <a:lstStyle/>
          <a:p>
            <a:pPr marL="216535">
              <a:lnSpc>
                <a:spcPct val="100000"/>
              </a:lnSpc>
            </a:pPr>
            <a:r>
              <a:rPr spc="10" dirty="0">
                <a:solidFill>
                  <a:srgbClr val="E9472B"/>
                </a:solidFill>
                <a:latin typeface="Arial"/>
                <a:cs typeface="Arial"/>
              </a:rPr>
              <a:t>Что доступно крупной</a:t>
            </a:r>
            <a:r>
              <a:rPr spc="-670" dirty="0">
                <a:solidFill>
                  <a:srgbClr val="E9472B"/>
                </a:solidFill>
                <a:latin typeface="Arial"/>
                <a:cs typeface="Arial"/>
              </a:rPr>
              <a:t> </a:t>
            </a:r>
            <a:r>
              <a:rPr spc="10" dirty="0">
                <a:solidFill>
                  <a:srgbClr val="E9472B"/>
                </a:solidFill>
                <a:latin typeface="Arial"/>
                <a:cs typeface="Arial"/>
              </a:rPr>
              <a:t>аптеке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7399" y="1543050"/>
            <a:ext cx="611759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Маркетинговый </a:t>
            </a:r>
            <a:r>
              <a:rPr sz="2400" b="1" spc="5" dirty="0">
                <a:solidFill>
                  <a:srgbClr val="1E365C"/>
                </a:solidFill>
                <a:latin typeface="Arial"/>
                <a:cs typeface="Arial"/>
              </a:rPr>
              <a:t>бюджет</a:t>
            </a:r>
            <a:r>
              <a:rPr sz="2400" b="1" spc="-204" dirty="0">
                <a:solidFill>
                  <a:srgbClr val="1E365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производителя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9" y="2828925"/>
            <a:ext cx="578485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Автоматизация маркетинговых</a:t>
            </a:r>
            <a:r>
              <a:rPr sz="2400" b="1" spc="-185" dirty="0">
                <a:solidFill>
                  <a:srgbClr val="1E365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акций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399" y="4114800"/>
            <a:ext cx="8526780" cy="23365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Программа лояльности </a:t>
            </a:r>
            <a:r>
              <a:rPr sz="2400" b="1" spc="5" dirty="0">
                <a:solidFill>
                  <a:srgbClr val="1E365C"/>
                </a:solidFill>
                <a:latin typeface="Arial"/>
                <a:cs typeface="Arial"/>
              </a:rPr>
              <a:t>для</a:t>
            </a:r>
            <a:r>
              <a:rPr sz="2400" b="1" spc="-295" dirty="0">
                <a:solidFill>
                  <a:srgbClr val="1E365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покупателей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 dirty="0">
              <a:latin typeface="Times New Roman"/>
              <a:cs typeface="Times New Roman"/>
            </a:endParaRPr>
          </a:p>
          <a:p>
            <a:pPr marL="83185">
              <a:lnSpc>
                <a:spcPts val="1540"/>
              </a:lnSpc>
            </a:pPr>
            <a:r>
              <a:rPr sz="2400" b="1" spc="5" dirty="0">
                <a:solidFill>
                  <a:srgbClr val="1E365C"/>
                </a:solidFill>
                <a:latin typeface="Arial"/>
                <a:cs typeface="Arial"/>
              </a:rPr>
              <a:t>Лучшие </a:t>
            </a: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коммерческие </a:t>
            </a:r>
            <a:r>
              <a:rPr sz="2400" b="1" dirty="0" err="1">
                <a:solidFill>
                  <a:srgbClr val="1E365C"/>
                </a:solidFill>
                <a:latin typeface="Arial"/>
                <a:cs typeface="Arial"/>
              </a:rPr>
              <a:t>условия</a:t>
            </a: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 </a:t>
            </a:r>
            <a:endParaRPr lang="en-US" sz="2400" b="1" dirty="0" smtClean="0">
              <a:solidFill>
                <a:srgbClr val="1E365C"/>
              </a:solidFill>
              <a:latin typeface="Arial"/>
              <a:cs typeface="Arial"/>
            </a:endParaRPr>
          </a:p>
          <a:p>
            <a:pPr marL="83185">
              <a:lnSpc>
                <a:spcPts val="1540"/>
              </a:lnSpc>
            </a:pPr>
            <a:endParaRPr lang="en-US" sz="2400" b="1" spc="5" dirty="0" smtClean="0">
              <a:solidFill>
                <a:srgbClr val="1E365C"/>
              </a:solidFill>
              <a:latin typeface="Arial"/>
              <a:cs typeface="Arial"/>
            </a:endParaRPr>
          </a:p>
          <a:p>
            <a:pPr marL="83185">
              <a:lnSpc>
                <a:spcPts val="1540"/>
              </a:lnSpc>
            </a:pPr>
            <a:r>
              <a:rPr sz="2400" b="1" spc="5" dirty="0" err="1" smtClean="0">
                <a:solidFill>
                  <a:srgbClr val="1E365C"/>
                </a:solidFill>
                <a:latin typeface="Arial"/>
                <a:cs typeface="Arial"/>
              </a:rPr>
              <a:t>от</a:t>
            </a:r>
            <a:r>
              <a:rPr sz="2400" b="1" spc="-400" dirty="0" smtClean="0">
                <a:solidFill>
                  <a:srgbClr val="1E365C"/>
                </a:solidFill>
                <a:latin typeface="Arial"/>
                <a:cs typeface="Arial"/>
              </a:rPr>
              <a:t> </a:t>
            </a:r>
            <a:r>
              <a:rPr sz="2400" b="1" dirty="0" err="1" smtClean="0">
                <a:solidFill>
                  <a:srgbClr val="1E365C"/>
                </a:solidFill>
                <a:latin typeface="Arial"/>
                <a:cs typeface="Arial"/>
              </a:rPr>
              <a:t>производителей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sz="2400" b="1" dirty="0" err="1" smtClean="0">
                <a:solidFill>
                  <a:srgbClr val="1E365C"/>
                </a:solidFill>
                <a:latin typeface="Arial"/>
                <a:cs typeface="Arial"/>
              </a:rPr>
              <a:t>дистрибуторов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50" dirty="0">
              <a:latin typeface="Times New Roman"/>
              <a:cs typeface="Times New Roman"/>
            </a:endParaRPr>
          </a:p>
          <a:p>
            <a:pPr marL="12700">
              <a:lnSpc>
                <a:spcPts val="1540"/>
              </a:lnSpc>
            </a:pP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Мотивация персонала </a:t>
            </a:r>
            <a:r>
              <a:rPr sz="2400" b="1" spc="5" dirty="0">
                <a:solidFill>
                  <a:srgbClr val="1E365C"/>
                </a:solidFill>
                <a:latin typeface="Arial"/>
                <a:cs typeface="Arial"/>
              </a:rPr>
              <a:t>на продажи промо</a:t>
            </a:r>
            <a:r>
              <a:rPr sz="2400" b="1" spc="-185" dirty="0">
                <a:solidFill>
                  <a:srgbClr val="1E365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E365C"/>
                </a:solidFill>
                <a:latin typeface="Arial"/>
                <a:cs typeface="Arial"/>
              </a:rPr>
              <a:t>ассортимента</a:t>
            </a:r>
            <a:endParaRPr sz="2400" dirty="0">
              <a:latin typeface="Arial"/>
              <a:cs typeface="Arial"/>
            </a:endParaRPr>
          </a:p>
          <a:p>
            <a:pPr marR="2131695" algn="r">
              <a:lnSpc>
                <a:spcPts val="1300"/>
              </a:lnSpc>
            </a:pPr>
            <a:r>
              <a:rPr sz="2200" spc="100" dirty="0">
                <a:solidFill>
                  <a:srgbClr val="1E365C"/>
                </a:solidFill>
                <a:latin typeface="Tahoma"/>
                <a:cs typeface="Tahoma"/>
              </a:rPr>
              <a:t>-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625" y="3981450"/>
            <a:ext cx="390525" cy="609600"/>
          </a:xfrm>
          <a:custGeom>
            <a:avLst/>
            <a:gdLst/>
            <a:ahLst/>
            <a:cxnLst/>
            <a:rect l="l" t="t" r="r" b="b"/>
            <a:pathLst>
              <a:path w="390525" h="609600">
                <a:moveTo>
                  <a:pt x="269086" y="109335"/>
                </a:moveTo>
                <a:lnTo>
                  <a:pt x="110479" y="109335"/>
                </a:lnTo>
                <a:lnTo>
                  <a:pt x="135617" y="106451"/>
                </a:lnTo>
                <a:lnTo>
                  <a:pt x="154446" y="99861"/>
                </a:lnTo>
                <a:lnTo>
                  <a:pt x="166259" y="90425"/>
                </a:lnTo>
                <a:lnTo>
                  <a:pt x="170354" y="79005"/>
                </a:lnTo>
                <a:lnTo>
                  <a:pt x="168844" y="72768"/>
                </a:lnTo>
                <a:lnTo>
                  <a:pt x="164521" y="66972"/>
                </a:lnTo>
                <a:lnTo>
                  <a:pt x="157693" y="61744"/>
                </a:lnTo>
                <a:lnTo>
                  <a:pt x="148673" y="57208"/>
                </a:lnTo>
                <a:lnTo>
                  <a:pt x="141283" y="54725"/>
                </a:lnTo>
                <a:lnTo>
                  <a:pt x="131116" y="49797"/>
                </a:lnTo>
                <a:lnTo>
                  <a:pt x="122121" y="41878"/>
                </a:lnTo>
                <a:lnTo>
                  <a:pt x="118246" y="30422"/>
                </a:lnTo>
                <a:lnTo>
                  <a:pt x="118201" y="28623"/>
                </a:lnTo>
                <a:lnTo>
                  <a:pt x="118380" y="28314"/>
                </a:lnTo>
                <a:lnTo>
                  <a:pt x="118626" y="27293"/>
                </a:lnTo>
                <a:lnTo>
                  <a:pt x="126097" y="16557"/>
                </a:lnTo>
                <a:lnTo>
                  <a:pt x="141708" y="7894"/>
                </a:lnTo>
                <a:lnTo>
                  <a:pt x="163564" y="2107"/>
                </a:lnTo>
                <a:lnTo>
                  <a:pt x="189774" y="0"/>
                </a:lnTo>
                <a:lnTo>
                  <a:pt x="215998" y="2107"/>
                </a:lnTo>
                <a:lnTo>
                  <a:pt x="237862" y="7894"/>
                </a:lnTo>
                <a:lnTo>
                  <a:pt x="253472" y="16557"/>
                </a:lnTo>
                <a:lnTo>
                  <a:pt x="260940" y="27293"/>
                </a:lnTo>
                <a:lnTo>
                  <a:pt x="261186" y="28316"/>
                </a:lnTo>
                <a:lnTo>
                  <a:pt x="261486" y="28802"/>
                </a:lnTo>
                <a:lnTo>
                  <a:pt x="230889" y="57208"/>
                </a:lnTo>
                <a:lnTo>
                  <a:pt x="221869" y="61745"/>
                </a:lnTo>
                <a:lnTo>
                  <a:pt x="215044" y="66974"/>
                </a:lnTo>
                <a:lnTo>
                  <a:pt x="210720" y="72769"/>
                </a:lnTo>
                <a:lnTo>
                  <a:pt x="209210" y="79005"/>
                </a:lnTo>
                <a:lnTo>
                  <a:pt x="213306" y="90425"/>
                </a:lnTo>
                <a:lnTo>
                  <a:pt x="225122" y="99862"/>
                </a:lnTo>
                <a:lnTo>
                  <a:pt x="243951" y="106452"/>
                </a:lnTo>
                <a:lnTo>
                  <a:pt x="269086" y="109335"/>
                </a:lnTo>
                <a:close/>
              </a:path>
              <a:path w="390525" h="609600">
                <a:moveTo>
                  <a:pt x="30607" y="281834"/>
                </a:moveTo>
                <a:lnTo>
                  <a:pt x="2962" y="247347"/>
                </a:lnTo>
                <a:lnTo>
                  <a:pt x="58" y="180618"/>
                </a:lnTo>
                <a:lnTo>
                  <a:pt x="0" y="109335"/>
                </a:lnTo>
                <a:lnTo>
                  <a:pt x="322229" y="109335"/>
                </a:lnTo>
                <a:lnTo>
                  <a:pt x="390475" y="109393"/>
                </a:lnTo>
                <a:lnTo>
                  <a:pt x="390421" y="180618"/>
                </a:lnTo>
                <a:lnTo>
                  <a:pt x="390421" y="221315"/>
                </a:lnTo>
                <a:lnTo>
                  <a:pt x="389528" y="228991"/>
                </a:lnTo>
                <a:lnTo>
                  <a:pt x="309131" y="228991"/>
                </a:lnTo>
                <a:lnTo>
                  <a:pt x="308828" y="229170"/>
                </a:lnTo>
                <a:lnTo>
                  <a:pt x="307792" y="229404"/>
                </a:lnTo>
                <a:lnTo>
                  <a:pt x="306844" y="230056"/>
                </a:lnTo>
                <a:lnTo>
                  <a:pt x="81346" y="230056"/>
                </a:lnTo>
                <a:lnTo>
                  <a:pt x="52559" y="260309"/>
                </a:lnTo>
                <a:lnTo>
                  <a:pt x="47987" y="269270"/>
                </a:lnTo>
                <a:lnTo>
                  <a:pt x="42722" y="276047"/>
                </a:lnTo>
                <a:lnTo>
                  <a:pt x="36887" y="280336"/>
                </a:lnTo>
                <a:lnTo>
                  <a:pt x="30607" y="281834"/>
                </a:lnTo>
                <a:close/>
              </a:path>
              <a:path w="390525" h="609600">
                <a:moveTo>
                  <a:pt x="359872" y="280778"/>
                </a:moveTo>
                <a:lnTo>
                  <a:pt x="335419" y="251901"/>
                </a:lnTo>
                <a:lnTo>
                  <a:pt x="330456" y="241806"/>
                </a:lnTo>
                <a:lnTo>
                  <a:pt x="322481" y="232876"/>
                </a:lnTo>
                <a:lnTo>
                  <a:pt x="310943" y="229029"/>
                </a:lnTo>
                <a:lnTo>
                  <a:pt x="309131" y="228991"/>
                </a:lnTo>
                <a:lnTo>
                  <a:pt x="389528" y="228991"/>
                </a:lnTo>
                <a:lnTo>
                  <a:pt x="387518" y="246279"/>
                </a:lnTo>
                <a:lnTo>
                  <a:pt x="380879" y="264978"/>
                </a:lnTo>
                <a:lnTo>
                  <a:pt x="371374" y="276712"/>
                </a:lnTo>
                <a:lnTo>
                  <a:pt x="359872" y="280778"/>
                </a:lnTo>
                <a:close/>
              </a:path>
              <a:path w="390525" h="609600">
                <a:moveTo>
                  <a:pt x="389666" y="372329"/>
                </a:moveTo>
                <a:lnTo>
                  <a:pt x="81167" y="372329"/>
                </a:lnTo>
                <a:lnTo>
                  <a:pt x="81649" y="372029"/>
                </a:lnTo>
                <a:lnTo>
                  <a:pt x="82685" y="371793"/>
                </a:lnTo>
                <a:lnTo>
                  <a:pt x="93496" y="364379"/>
                </a:lnTo>
                <a:lnTo>
                  <a:pt x="102218" y="348877"/>
                </a:lnTo>
                <a:lnTo>
                  <a:pt x="108044" y="327164"/>
                </a:lnTo>
                <a:lnTo>
                  <a:pt x="110166" y="301119"/>
                </a:lnTo>
                <a:lnTo>
                  <a:pt x="108044" y="275093"/>
                </a:lnTo>
                <a:lnTo>
                  <a:pt x="102218" y="253390"/>
                </a:lnTo>
                <a:lnTo>
                  <a:pt x="93496" y="237890"/>
                </a:lnTo>
                <a:lnTo>
                  <a:pt x="82685" y="230471"/>
                </a:lnTo>
                <a:lnTo>
                  <a:pt x="81649" y="230233"/>
                </a:lnTo>
                <a:lnTo>
                  <a:pt x="81346" y="230056"/>
                </a:lnTo>
                <a:lnTo>
                  <a:pt x="306844" y="230056"/>
                </a:lnTo>
                <a:lnTo>
                  <a:pt x="296982" y="236830"/>
                </a:lnTo>
                <a:lnTo>
                  <a:pt x="288260" y="252329"/>
                </a:lnTo>
                <a:lnTo>
                  <a:pt x="282434" y="274027"/>
                </a:lnTo>
                <a:lnTo>
                  <a:pt x="280313" y="300052"/>
                </a:lnTo>
                <a:lnTo>
                  <a:pt x="282434" y="326097"/>
                </a:lnTo>
                <a:lnTo>
                  <a:pt x="288260" y="347810"/>
                </a:lnTo>
                <a:lnTo>
                  <a:pt x="296982" y="363312"/>
                </a:lnTo>
                <a:lnTo>
                  <a:pt x="307792" y="370726"/>
                </a:lnTo>
                <a:lnTo>
                  <a:pt x="308828" y="370960"/>
                </a:lnTo>
                <a:lnTo>
                  <a:pt x="309312" y="371258"/>
                </a:lnTo>
                <a:lnTo>
                  <a:pt x="389542" y="371258"/>
                </a:lnTo>
                <a:lnTo>
                  <a:pt x="389666" y="372329"/>
                </a:lnTo>
                <a:close/>
              </a:path>
              <a:path w="390525" h="609600">
                <a:moveTo>
                  <a:pt x="389542" y="371258"/>
                </a:moveTo>
                <a:lnTo>
                  <a:pt x="309312" y="371258"/>
                </a:lnTo>
                <a:lnTo>
                  <a:pt x="310943" y="371109"/>
                </a:lnTo>
                <a:lnTo>
                  <a:pt x="320703" y="367279"/>
                </a:lnTo>
                <a:lnTo>
                  <a:pt x="328625" y="358378"/>
                </a:lnTo>
                <a:lnTo>
                  <a:pt x="334450" y="348287"/>
                </a:lnTo>
                <a:lnTo>
                  <a:pt x="337918" y="340888"/>
                </a:lnTo>
                <a:lnTo>
                  <a:pt x="342487" y="331929"/>
                </a:lnTo>
                <a:lnTo>
                  <a:pt x="347753" y="325148"/>
                </a:lnTo>
                <a:lnTo>
                  <a:pt x="353591" y="320853"/>
                </a:lnTo>
                <a:lnTo>
                  <a:pt x="359872" y="319353"/>
                </a:lnTo>
                <a:lnTo>
                  <a:pt x="371374" y="323421"/>
                </a:lnTo>
                <a:lnTo>
                  <a:pt x="380879" y="335157"/>
                </a:lnTo>
                <a:lnTo>
                  <a:pt x="387518" y="353856"/>
                </a:lnTo>
                <a:lnTo>
                  <a:pt x="389542" y="371258"/>
                </a:lnTo>
                <a:close/>
              </a:path>
              <a:path w="390525" h="609600">
                <a:moveTo>
                  <a:pt x="198288" y="609599"/>
                </a:moveTo>
                <a:lnTo>
                  <a:pt x="150198" y="601707"/>
                </a:lnTo>
                <a:lnTo>
                  <a:pt x="126876" y="581289"/>
                </a:lnTo>
                <a:lnTo>
                  <a:pt x="126573" y="580800"/>
                </a:lnTo>
                <a:lnTo>
                  <a:pt x="157169" y="552383"/>
                </a:lnTo>
                <a:lnTo>
                  <a:pt x="166188" y="547850"/>
                </a:lnTo>
                <a:lnTo>
                  <a:pt x="173015" y="542625"/>
                </a:lnTo>
                <a:lnTo>
                  <a:pt x="177339" y="536831"/>
                </a:lnTo>
                <a:lnTo>
                  <a:pt x="178850" y="530594"/>
                </a:lnTo>
                <a:lnTo>
                  <a:pt x="174754" y="519173"/>
                </a:lnTo>
                <a:lnTo>
                  <a:pt x="162939" y="509735"/>
                </a:lnTo>
                <a:lnTo>
                  <a:pt x="144110" y="503143"/>
                </a:lnTo>
                <a:lnTo>
                  <a:pt x="118975" y="500262"/>
                </a:lnTo>
                <a:lnTo>
                  <a:pt x="58" y="500262"/>
                </a:lnTo>
                <a:lnTo>
                  <a:pt x="58" y="379882"/>
                </a:lnTo>
                <a:lnTo>
                  <a:pt x="2962" y="354920"/>
                </a:lnTo>
                <a:lnTo>
                  <a:pt x="9601" y="336220"/>
                </a:lnTo>
                <a:lnTo>
                  <a:pt x="19106" y="324486"/>
                </a:lnTo>
                <a:lnTo>
                  <a:pt x="30607" y="320418"/>
                </a:lnTo>
                <a:lnTo>
                  <a:pt x="36888" y="321918"/>
                </a:lnTo>
                <a:lnTo>
                  <a:pt x="42726" y="326213"/>
                </a:lnTo>
                <a:lnTo>
                  <a:pt x="47992" y="332993"/>
                </a:lnTo>
                <a:lnTo>
                  <a:pt x="52559" y="341951"/>
                </a:lnTo>
                <a:lnTo>
                  <a:pt x="56029" y="349352"/>
                </a:lnTo>
                <a:lnTo>
                  <a:pt x="61854" y="359444"/>
                </a:lnTo>
                <a:lnTo>
                  <a:pt x="69776" y="368345"/>
                </a:lnTo>
                <a:lnTo>
                  <a:pt x="79536" y="372174"/>
                </a:lnTo>
                <a:lnTo>
                  <a:pt x="81167" y="372329"/>
                </a:lnTo>
                <a:lnTo>
                  <a:pt x="389666" y="372329"/>
                </a:lnTo>
                <a:lnTo>
                  <a:pt x="390421" y="378817"/>
                </a:lnTo>
                <a:lnTo>
                  <a:pt x="390421" y="500206"/>
                </a:lnTo>
                <a:lnTo>
                  <a:pt x="277589" y="500266"/>
                </a:lnTo>
                <a:lnTo>
                  <a:pt x="252445" y="503147"/>
                </a:lnTo>
                <a:lnTo>
                  <a:pt x="233615" y="509739"/>
                </a:lnTo>
                <a:lnTo>
                  <a:pt x="221800" y="519177"/>
                </a:lnTo>
                <a:lnTo>
                  <a:pt x="217706" y="530598"/>
                </a:lnTo>
                <a:lnTo>
                  <a:pt x="219215" y="536835"/>
                </a:lnTo>
                <a:lnTo>
                  <a:pt x="223537" y="542629"/>
                </a:lnTo>
                <a:lnTo>
                  <a:pt x="230366" y="547855"/>
                </a:lnTo>
                <a:lnTo>
                  <a:pt x="239395" y="552387"/>
                </a:lnTo>
                <a:lnTo>
                  <a:pt x="246783" y="554876"/>
                </a:lnTo>
                <a:lnTo>
                  <a:pt x="256946" y="559807"/>
                </a:lnTo>
                <a:lnTo>
                  <a:pt x="265938" y="567726"/>
                </a:lnTo>
                <a:lnTo>
                  <a:pt x="269812" y="579177"/>
                </a:lnTo>
                <a:lnTo>
                  <a:pt x="269858" y="580980"/>
                </a:lnTo>
                <a:lnTo>
                  <a:pt x="269680" y="581293"/>
                </a:lnTo>
                <a:lnTo>
                  <a:pt x="269434" y="582311"/>
                </a:lnTo>
                <a:lnTo>
                  <a:pt x="261962" y="593046"/>
                </a:lnTo>
                <a:lnTo>
                  <a:pt x="246352" y="601708"/>
                </a:lnTo>
                <a:lnTo>
                  <a:pt x="224496" y="607493"/>
                </a:lnTo>
                <a:lnTo>
                  <a:pt x="198288" y="609599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3824" y="1514510"/>
            <a:ext cx="647700" cy="409575"/>
          </a:xfrm>
          <a:custGeom>
            <a:avLst/>
            <a:gdLst/>
            <a:ahLst/>
            <a:cxnLst/>
            <a:rect l="l" t="t" r="r" b="b"/>
            <a:pathLst>
              <a:path w="647700" h="409575">
                <a:moveTo>
                  <a:pt x="116168" y="127303"/>
                </a:moveTo>
                <a:lnTo>
                  <a:pt x="116168" y="293638"/>
                </a:lnTo>
                <a:lnTo>
                  <a:pt x="113105" y="267275"/>
                </a:lnTo>
                <a:lnTo>
                  <a:pt x="106102" y="247529"/>
                </a:lnTo>
                <a:lnTo>
                  <a:pt x="96077" y="235140"/>
                </a:lnTo>
                <a:lnTo>
                  <a:pt x="83943" y="230846"/>
                </a:lnTo>
                <a:lnTo>
                  <a:pt x="77316" y="232429"/>
                </a:lnTo>
                <a:lnTo>
                  <a:pt x="71158" y="236963"/>
                </a:lnTo>
                <a:lnTo>
                  <a:pt x="65603" y="244124"/>
                </a:lnTo>
                <a:lnTo>
                  <a:pt x="60784" y="253584"/>
                </a:lnTo>
                <a:lnTo>
                  <a:pt x="58146" y="261333"/>
                </a:lnTo>
                <a:lnTo>
                  <a:pt x="52910" y="271995"/>
                </a:lnTo>
                <a:lnTo>
                  <a:pt x="44496" y="281428"/>
                </a:lnTo>
                <a:lnTo>
                  <a:pt x="32324" y="285493"/>
                </a:lnTo>
                <a:lnTo>
                  <a:pt x="30412" y="285540"/>
                </a:lnTo>
                <a:lnTo>
                  <a:pt x="30084" y="285352"/>
                </a:lnTo>
                <a:lnTo>
                  <a:pt x="28999" y="285095"/>
                </a:lnTo>
                <a:lnTo>
                  <a:pt x="17592" y="277259"/>
                </a:lnTo>
                <a:lnTo>
                  <a:pt x="8388" y="260888"/>
                </a:lnTo>
                <a:lnTo>
                  <a:pt x="2239" y="237966"/>
                </a:lnTo>
                <a:lnTo>
                  <a:pt x="0" y="210480"/>
                </a:lnTo>
                <a:lnTo>
                  <a:pt x="2239" y="182978"/>
                </a:lnTo>
                <a:lnTo>
                  <a:pt x="8388" y="160049"/>
                </a:lnTo>
                <a:lnTo>
                  <a:pt x="17592" y="143678"/>
                </a:lnTo>
                <a:lnTo>
                  <a:pt x="28999" y="135846"/>
                </a:lnTo>
                <a:lnTo>
                  <a:pt x="30086" y="135589"/>
                </a:lnTo>
                <a:lnTo>
                  <a:pt x="30603" y="135273"/>
                </a:lnTo>
                <a:lnTo>
                  <a:pt x="60784" y="167362"/>
                </a:lnTo>
                <a:lnTo>
                  <a:pt x="65605" y="176821"/>
                </a:lnTo>
                <a:lnTo>
                  <a:pt x="71160" y="183979"/>
                </a:lnTo>
                <a:lnTo>
                  <a:pt x="77317" y="188513"/>
                </a:lnTo>
                <a:lnTo>
                  <a:pt x="83943" y="190097"/>
                </a:lnTo>
                <a:lnTo>
                  <a:pt x="96077" y="185802"/>
                </a:lnTo>
                <a:lnTo>
                  <a:pt x="106103" y="173410"/>
                </a:lnTo>
                <a:lnTo>
                  <a:pt x="113106" y="153663"/>
                </a:lnTo>
                <a:lnTo>
                  <a:pt x="116168" y="127303"/>
                </a:lnTo>
                <a:close/>
              </a:path>
              <a:path w="647700" h="409575">
                <a:moveTo>
                  <a:pt x="299449" y="377401"/>
                </a:moveTo>
                <a:lnTo>
                  <a:pt x="262806" y="406394"/>
                </a:lnTo>
                <a:lnTo>
                  <a:pt x="191907" y="409440"/>
                </a:lnTo>
                <a:lnTo>
                  <a:pt x="116168" y="409500"/>
                </a:lnTo>
                <a:lnTo>
                  <a:pt x="116168" y="71572"/>
                </a:lnTo>
                <a:lnTo>
                  <a:pt x="116231" y="0"/>
                </a:lnTo>
                <a:lnTo>
                  <a:pt x="191907" y="57"/>
                </a:lnTo>
                <a:lnTo>
                  <a:pt x="235147" y="57"/>
                </a:lnTo>
                <a:lnTo>
                  <a:pt x="243303" y="993"/>
                </a:lnTo>
                <a:lnTo>
                  <a:pt x="243303" y="85307"/>
                </a:lnTo>
                <a:lnTo>
                  <a:pt x="243494" y="85625"/>
                </a:lnTo>
                <a:lnTo>
                  <a:pt x="243742" y="86711"/>
                </a:lnTo>
                <a:lnTo>
                  <a:pt x="244435" y="87706"/>
                </a:lnTo>
                <a:lnTo>
                  <a:pt x="244435" y="324190"/>
                </a:lnTo>
                <a:lnTo>
                  <a:pt x="276579" y="354381"/>
                </a:lnTo>
                <a:lnTo>
                  <a:pt x="286100" y="359175"/>
                </a:lnTo>
                <a:lnTo>
                  <a:pt x="293301" y="364697"/>
                </a:lnTo>
                <a:lnTo>
                  <a:pt x="297858" y="370816"/>
                </a:lnTo>
                <a:lnTo>
                  <a:pt x="299449" y="377401"/>
                </a:lnTo>
                <a:close/>
              </a:path>
              <a:path w="647700" h="409575">
                <a:moveTo>
                  <a:pt x="298328" y="32094"/>
                </a:moveTo>
                <a:lnTo>
                  <a:pt x="267645" y="57738"/>
                </a:lnTo>
                <a:lnTo>
                  <a:pt x="256920" y="62943"/>
                </a:lnTo>
                <a:lnTo>
                  <a:pt x="247432" y="71307"/>
                </a:lnTo>
                <a:lnTo>
                  <a:pt x="243344" y="83407"/>
                </a:lnTo>
                <a:lnTo>
                  <a:pt x="243303" y="85307"/>
                </a:lnTo>
                <a:lnTo>
                  <a:pt x="243303" y="993"/>
                </a:lnTo>
                <a:lnTo>
                  <a:pt x="261672" y="3101"/>
                </a:lnTo>
                <a:lnTo>
                  <a:pt x="281540" y="10063"/>
                </a:lnTo>
                <a:lnTo>
                  <a:pt x="294007" y="20032"/>
                </a:lnTo>
                <a:lnTo>
                  <a:pt x="298328" y="32094"/>
                </a:lnTo>
                <a:close/>
              </a:path>
              <a:path w="647700" h="409575">
                <a:moveTo>
                  <a:pt x="395601" y="848"/>
                </a:moveTo>
                <a:lnTo>
                  <a:pt x="395601" y="324378"/>
                </a:lnTo>
                <a:lnTo>
                  <a:pt x="395281" y="323873"/>
                </a:lnTo>
                <a:lnTo>
                  <a:pt x="395031" y="322786"/>
                </a:lnTo>
                <a:lnTo>
                  <a:pt x="387154" y="311449"/>
                </a:lnTo>
                <a:lnTo>
                  <a:pt x="370683" y="302301"/>
                </a:lnTo>
                <a:lnTo>
                  <a:pt x="347613" y="296191"/>
                </a:lnTo>
                <a:lnTo>
                  <a:pt x="319940" y="293966"/>
                </a:lnTo>
                <a:lnTo>
                  <a:pt x="292287" y="296191"/>
                </a:lnTo>
                <a:lnTo>
                  <a:pt x="269228" y="302301"/>
                </a:lnTo>
                <a:lnTo>
                  <a:pt x="252758" y="311449"/>
                </a:lnTo>
                <a:lnTo>
                  <a:pt x="244876" y="322786"/>
                </a:lnTo>
                <a:lnTo>
                  <a:pt x="244623" y="323873"/>
                </a:lnTo>
                <a:lnTo>
                  <a:pt x="244435" y="324190"/>
                </a:lnTo>
                <a:lnTo>
                  <a:pt x="244435" y="87706"/>
                </a:lnTo>
                <a:lnTo>
                  <a:pt x="251633" y="98048"/>
                </a:lnTo>
                <a:lnTo>
                  <a:pt x="268100" y="107195"/>
                </a:lnTo>
                <a:lnTo>
                  <a:pt x="291155" y="113304"/>
                </a:lnTo>
                <a:lnTo>
                  <a:pt x="318806" y="115529"/>
                </a:lnTo>
                <a:lnTo>
                  <a:pt x="346479" y="113304"/>
                </a:lnTo>
                <a:lnTo>
                  <a:pt x="369549" y="107195"/>
                </a:lnTo>
                <a:lnTo>
                  <a:pt x="386020" y="98048"/>
                </a:lnTo>
                <a:lnTo>
                  <a:pt x="393897" y="86711"/>
                </a:lnTo>
                <a:lnTo>
                  <a:pt x="394145" y="85625"/>
                </a:lnTo>
                <a:lnTo>
                  <a:pt x="394463" y="85118"/>
                </a:lnTo>
                <a:lnTo>
                  <a:pt x="394463" y="979"/>
                </a:lnTo>
                <a:lnTo>
                  <a:pt x="395601" y="848"/>
                </a:lnTo>
                <a:close/>
              </a:path>
              <a:path w="647700" h="409575">
                <a:moveTo>
                  <a:pt x="394463" y="979"/>
                </a:moveTo>
                <a:lnTo>
                  <a:pt x="394463" y="85118"/>
                </a:lnTo>
                <a:lnTo>
                  <a:pt x="394304" y="83407"/>
                </a:lnTo>
                <a:lnTo>
                  <a:pt x="390235" y="73171"/>
                </a:lnTo>
                <a:lnTo>
                  <a:pt x="380778" y="64864"/>
                </a:lnTo>
                <a:lnTo>
                  <a:pt x="370056" y="58755"/>
                </a:lnTo>
                <a:lnTo>
                  <a:pt x="362194" y="55117"/>
                </a:lnTo>
                <a:lnTo>
                  <a:pt x="352675" y="50327"/>
                </a:lnTo>
                <a:lnTo>
                  <a:pt x="345471" y="44803"/>
                </a:lnTo>
                <a:lnTo>
                  <a:pt x="340907" y="38681"/>
                </a:lnTo>
                <a:lnTo>
                  <a:pt x="339314" y="32094"/>
                </a:lnTo>
                <a:lnTo>
                  <a:pt x="343636" y="20032"/>
                </a:lnTo>
                <a:lnTo>
                  <a:pt x="356105" y="10063"/>
                </a:lnTo>
                <a:lnTo>
                  <a:pt x="375973" y="3101"/>
                </a:lnTo>
                <a:lnTo>
                  <a:pt x="394463" y="979"/>
                </a:lnTo>
                <a:close/>
              </a:path>
              <a:path w="647700" h="409575">
                <a:moveTo>
                  <a:pt x="647701" y="201551"/>
                </a:moveTo>
                <a:lnTo>
                  <a:pt x="639315" y="251984"/>
                </a:lnTo>
                <a:lnTo>
                  <a:pt x="617621" y="276442"/>
                </a:lnTo>
                <a:lnTo>
                  <a:pt x="617102" y="276760"/>
                </a:lnTo>
                <a:lnTo>
                  <a:pt x="586908" y="244674"/>
                </a:lnTo>
                <a:lnTo>
                  <a:pt x="582092" y="235215"/>
                </a:lnTo>
                <a:lnTo>
                  <a:pt x="576540" y="228055"/>
                </a:lnTo>
                <a:lnTo>
                  <a:pt x="570384" y="223520"/>
                </a:lnTo>
                <a:lnTo>
                  <a:pt x="563757" y="221936"/>
                </a:lnTo>
                <a:lnTo>
                  <a:pt x="551623" y="226231"/>
                </a:lnTo>
                <a:lnTo>
                  <a:pt x="541594" y="238622"/>
                </a:lnTo>
                <a:lnTo>
                  <a:pt x="534590" y="258369"/>
                </a:lnTo>
                <a:lnTo>
                  <a:pt x="531530" y="284728"/>
                </a:lnTo>
                <a:lnTo>
                  <a:pt x="531530" y="409439"/>
                </a:lnTo>
                <a:lnTo>
                  <a:pt x="403626" y="409439"/>
                </a:lnTo>
                <a:lnTo>
                  <a:pt x="377103" y="406394"/>
                </a:lnTo>
                <a:lnTo>
                  <a:pt x="357235" y="399431"/>
                </a:lnTo>
                <a:lnTo>
                  <a:pt x="344767" y="389463"/>
                </a:lnTo>
                <a:lnTo>
                  <a:pt x="340445" y="377401"/>
                </a:lnTo>
                <a:lnTo>
                  <a:pt x="342039" y="370814"/>
                </a:lnTo>
                <a:lnTo>
                  <a:pt x="346602" y="364693"/>
                </a:lnTo>
                <a:lnTo>
                  <a:pt x="353806" y="359170"/>
                </a:lnTo>
                <a:lnTo>
                  <a:pt x="363324" y="354381"/>
                </a:lnTo>
                <a:lnTo>
                  <a:pt x="371188" y="350741"/>
                </a:lnTo>
                <a:lnTo>
                  <a:pt x="381910" y="344632"/>
                </a:lnTo>
                <a:lnTo>
                  <a:pt x="391367" y="336324"/>
                </a:lnTo>
                <a:lnTo>
                  <a:pt x="395436" y="326089"/>
                </a:lnTo>
                <a:lnTo>
                  <a:pt x="395601" y="324378"/>
                </a:lnTo>
                <a:lnTo>
                  <a:pt x="395601" y="848"/>
                </a:lnTo>
                <a:lnTo>
                  <a:pt x="402494" y="57"/>
                </a:lnTo>
                <a:lnTo>
                  <a:pt x="531470" y="57"/>
                </a:lnTo>
                <a:lnTo>
                  <a:pt x="531534" y="118386"/>
                </a:lnTo>
                <a:lnTo>
                  <a:pt x="534595" y="144755"/>
                </a:lnTo>
                <a:lnTo>
                  <a:pt x="541599" y="164503"/>
                </a:lnTo>
                <a:lnTo>
                  <a:pt x="551627" y="176893"/>
                </a:lnTo>
                <a:lnTo>
                  <a:pt x="563762" y="181187"/>
                </a:lnTo>
                <a:lnTo>
                  <a:pt x="570389" y="179604"/>
                </a:lnTo>
                <a:lnTo>
                  <a:pt x="576545" y="175071"/>
                </a:lnTo>
                <a:lnTo>
                  <a:pt x="582098" y="167909"/>
                </a:lnTo>
                <a:lnTo>
                  <a:pt x="586912" y="158441"/>
                </a:lnTo>
                <a:lnTo>
                  <a:pt x="589557" y="150693"/>
                </a:lnTo>
                <a:lnTo>
                  <a:pt x="594796" y="140035"/>
                </a:lnTo>
                <a:lnTo>
                  <a:pt x="603210" y="130605"/>
                </a:lnTo>
                <a:lnTo>
                  <a:pt x="615376" y="126542"/>
                </a:lnTo>
                <a:lnTo>
                  <a:pt x="617293" y="126493"/>
                </a:lnTo>
                <a:lnTo>
                  <a:pt x="617625" y="126681"/>
                </a:lnTo>
                <a:lnTo>
                  <a:pt x="618707" y="126939"/>
                </a:lnTo>
                <a:lnTo>
                  <a:pt x="630113" y="134774"/>
                </a:lnTo>
                <a:lnTo>
                  <a:pt x="639316" y="151145"/>
                </a:lnTo>
                <a:lnTo>
                  <a:pt x="645462" y="174066"/>
                </a:lnTo>
                <a:lnTo>
                  <a:pt x="647701" y="201551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8618" y="6076950"/>
            <a:ext cx="419100" cy="657225"/>
          </a:xfrm>
          <a:custGeom>
            <a:avLst/>
            <a:gdLst/>
            <a:ahLst/>
            <a:cxnLst/>
            <a:rect l="l" t="t" r="r" b="b"/>
            <a:pathLst>
              <a:path w="419100" h="657225">
                <a:moveTo>
                  <a:pt x="288786" y="117877"/>
                </a:moveTo>
                <a:lnTo>
                  <a:pt x="118567" y="117877"/>
                </a:lnTo>
                <a:lnTo>
                  <a:pt x="145546" y="114768"/>
                </a:lnTo>
                <a:lnTo>
                  <a:pt x="165752" y="107663"/>
                </a:lnTo>
                <a:lnTo>
                  <a:pt x="178431" y="97490"/>
                </a:lnTo>
                <a:lnTo>
                  <a:pt x="182825" y="85177"/>
                </a:lnTo>
                <a:lnTo>
                  <a:pt x="181205" y="78453"/>
                </a:lnTo>
                <a:lnTo>
                  <a:pt x="176565" y="72205"/>
                </a:lnTo>
                <a:lnTo>
                  <a:pt x="169238" y="66568"/>
                </a:lnTo>
                <a:lnTo>
                  <a:pt x="159557" y="61677"/>
                </a:lnTo>
                <a:lnTo>
                  <a:pt x="151626" y="59001"/>
                </a:lnTo>
                <a:lnTo>
                  <a:pt x="140715" y="53688"/>
                </a:lnTo>
                <a:lnTo>
                  <a:pt x="131062" y="45150"/>
                </a:lnTo>
                <a:lnTo>
                  <a:pt x="126902" y="32799"/>
                </a:lnTo>
                <a:lnTo>
                  <a:pt x="126854" y="30859"/>
                </a:lnTo>
                <a:lnTo>
                  <a:pt x="127046" y="30526"/>
                </a:lnTo>
                <a:lnTo>
                  <a:pt x="127310" y="29426"/>
                </a:lnTo>
                <a:lnTo>
                  <a:pt x="135328" y="17851"/>
                </a:lnTo>
                <a:lnTo>
                  <a:pt x="152082" y="8511"/>
                </a:lnTo>
                <a:lnTo>
                  <a:pt x="175539" y="2272"/>
                </a:lnTo>
                <a:lnTo>
                  <a:pt x="203667" y="0"/>
                </a:lnTo>
                <a:lnTo>
                  <a:pt x="231811" y="2272"/>
                </a:lnTo>
                <a:lnTo>
                  <a:pt x="255275" y="8511"/>
                </a:lnTo>
                <a:lnTo>
                  <a:pt x="272029" y="17851"/>
                </a:lnTo>
                <a:lnTo>
                  <a:pt x="280043" y="29426"/>
                </a:lnTo>
                <a:lnTo>
                  <a:pt x="280307" y="30529"/>
                </a:lnTo>
                <a:lnTo>
                  <a:pt x="280629" y="31053"/>
                </a:lnTo>
                <a:lnTo>
                  <a:pt x="247792" y="61677"/>
                </a:lnTo>
                <a:lnTo>
                  <a:pt x="238112" y="66569"/>
                </a:lnTo>
                <a:lnTo>
                  <a:pt x="230787" y="72206"/>
                </a:lnTo>
                <a:lnTo>
                  <a:pt x="226147" y="78454"/>
                </a:lnTo>
                <a:lnTo>
                  <a:pt x="224526" y="85177"/>
                </a:lnTo>
                <a:lnTo>
                  <a:pt x="228921" y="97490"/>
                </a:lnTo>
                <a:lnTo>
                  <a:pt x="241603" y="107664"/>
                </a:lnTo>
                <a:lnTo>
                  <a:pt x="261811" y="114769"/>
                </a:lnTo>
                <a:lnTo>
                  <a:pt x="288786" y="117877"/>
                </a:lnTo>
                <a:close/>
              </a:path>
              <a:path w="419100" h="657225">
                <a:moveTo>
                  <a:pt x="32848" y="303853"/>
                </a:moveTo>
                <a:lnTo>
                  <a:pt x="3178" y="266671"/>
                </a:lnTo>
                <a:lnTo>
                  <a:pt x="62" y="194729"/>
                </a:lnTo>
                <a:lnTo>
                  <a:pt x="0" y="117877"/>
                </a:lnTo>
                <a:lnTo>
                  <a:pt x="345819" y="117877"/>
                </a:lnTo>
                <a:lnTo>
                  <a:pt x="419062" y="117940"/>
                </a:lnTo>
                <a:lnTo>
                  <a:pt x="419003" y="194729"/>
                </a:lnTo>
                <a:lnTo>
                  <a:pt x="419003" y="238606"/>
                </a:lnTo>
                <a:lnTo>
                  <a:pt x="418045" y="246881"/>
                </a:lnTo>
                <a:lnTo>
                  <a:pt x="331762" y="246881"/>
                </a:lnTo>
                <a:lnTo>
                  <a:pt x="331437" y="247075"/>
                </a:lnTo>
                <a:lnTo>
                  <a:pt x="330325" y="247327"/>
                </a:lnTo>
                <a:lnTo>
                  <a:pt x="329307" y="248029"/>
                </a:lnTo>
                <a:lnTo>
                  <a:pt x="87301" y="248029"/>
                </a:lnTo>
                <a:lnTo>
                  <a:pt x="56406" y="280646"/>
                </a:lnTo>
                <a:lnTo>
                  <a:pt x="51500" y="290308"/>
                </a:lnTo>
                <a:lnTo>
                  <a:pt x="45850" y="297614"/>
                </a:lnTo>
                <a:lnTo>
                  <a:pt x="39587" y="302239"/>
                </a:lnTo>
                <a:lnTo>
                  <a:pt x="32848" y="303853"/>
                </a:lnTo>
                <a:close/>
              </a:path>
              <a:path w="419100" h="657225">
                <a:moveTo>
                  <a:pt x="386218" y="302715"/>
                </a:moveTo>
                <a:lnTo>
                  <a:pt x="359975" y="271581"/>
                </a:lnTo>
                <a:lnTo>
                  <a:pt x="354649" y="260698"/>
                </a:lnTo>
                <a:lnTo>
                  <a:pt x="346089" y="251070"/>
                </a:lnTo>
                <a:lnTo>
                  <a:pt x="333707" y="246922"/>
                </a:lnTo>
                <a:lnTo>
                  <a:pt x="331762" y="246881"/>
                </a:lnTo>
                <a:lnTo>
                  <a:pt x="418045" y="246881"/>
                </a:lnTo>
                <a:lnTo>
                  <a:pt x="415888" y="265520"/>
                </a:lnTo>
                <a:lnTo>
                  <a:pt x="408763" y="285680"/>
                </a:lnTo>
                <a:lnTo>
                  <a:pt x="398562" y="298331"/>
                </a:lnTo>
                <a:lnTo>
                  <a:pt x="386218" y="302715"/>
                </a:lnTo>
                <a:close/>
              </a:path>
              <a:path w="419100" h="657225">
                <a:moveTo>
                  <a:pt x="418193" y="401419"/>
                </a:moveTo>
                <a:lnTo>
                  <a:pt x="87109" y="401419"/>
                </a:lnTo>
                <a:lnTo>
                  <a:pt x="87626" y="401095"/>
                </a:lnTo>
                <a:lnTo>
                  <a:pt x="88738" y="400840"/>
                </a:lnTo>
                <a:lnTo>
                  <a:pt x="100341" y="392848"/>
                </a:lnTo>
                <a:lnTo>
                  <a:pt x="109702" y="376134"/>
                </a:lnTo>
                <a:lnTo>
                  <a:pt x="115954" y="352725"/>
                </a:lnTo>
                <a:lnTo>
                  <a:pt x="118231" y="324645"/>
                </a:lnTo>
                <a:lnTo>
                  <a:pt x="115954" y="296586"/>
                </a:lnTo>
                <a:lnTo>
                  <a:pt x="109702" y="273187"/>
                </a:lnTo>
                <a:lnTo>
                  <a:pt x="100341" y="256475"/>
                </a:lnTo>
                <a:lnTo>
                  <a:pt x="88738" y="248478"/>
                </a:lnTo>
                <a:lnTo>
                  <a:pt x="87626" y="248221"/>
                </a:lnTo>
                <a:lnTo>
                  <a:pt x="87301" y="248029"/>
                </a:lnTo>
                <a:lnTo>
                  <a:pt x="329307" y="248029"/>
                </a:lnTo>
                <a:lnTo>
                  <a:pt x="318724" y="255333"/>
                </a:lnTo>
                <a:lnTo>
                  <a:pt x="309364" y="272043"/>
                </a:lnTo>
                <a:lnTo>
                  <a:pt x="303111" y="295436"/>
                </a:lnTo>
                <a:lnTo>
                  <a:pt x="300834" y="323494"/>
                </a:lnTo>
                <a:lnTo>
                  <a:pt x="303111" y="351575"/>
                </a:lnTo>
                <a:lnTo>
                  <a:pt x="309364" y="374984"/>
                </a:lnTo>
                <a:lnTo>
                  <a:pt x="318724" y="391697"/>
                </a:lnTo>
                <a:lnTo>
                  <a:pt x="330325" y="399690"/>
                </a:lnTo>
                <a:lnTo>
                  <a:pt x="331437" y="399942"/>
                </a:lnTo>
                <a:lnTo>
                  <a:pt x="331956" y="400264"/>
                </a:lnTo>
                <a:lnTo>
                  <a:pt x="418059" y="400264"/>
                </a:lnTo>
                <a:lnTo>
                  <a:pt x="418193" y="401419"/>
                </a:lnTo>
                <a:close/>
              </a:path>
              <a:path w="419100" h="657225">
                <a:moveTo>
                  <a:pt x="418059" y="400264"/>
                </a:moveTo>
                <a:lnTo>
                  <a:pt x="331956" y="400264"/>
                </a:lnTo>
                <a:lnTo>
                  <a:pt x="333707" y="400103"/>
                </a:lnTo>
                <a:lnTo>
                  <a:pt x="344181" y="395974"/>
                </a:lnTo>
                <a:lnTo>
                  <a:pt x="352683" y="386378"/>
                </a:lnTo>
                <a:lnTo>
                  <a:pt x="358934" y="375498"/>
                </a:lnTo>
                <a:lnTo>
                  <a:pt x="362657" y="367521"/>
                </a:lnTo>
                <a:lnTo>
                  <a:pt x="367560" y="357862"/>
                </a:lnTo>
                <a:lnTo>
                  <a:pt x="373212" y="350551"/>
                </a:lnTo>
                <a:lnTo>
                  <a:pt x="379477" y="345921"/>
                </a:lnTo>
                <a:lnTo>
                  <a:pt x="386218" y="344304"/>
                </a:lnTo>
                <a:lnTo>
                  <a:pt x="398562" y="348690"/>
                </a:lnTo>
                <a:lnTo>
                  <a:pt x="408763" y="361342"/>
                </a:lnTo>
                <a:lnTo>
                  <a:pt x="415888" y="381502"/>
                </a:lnTo>
                <a:lnTo>
                  <a:pt x="418059" y="400264"/>
                </a:lnTo>
                <a:close/>
              </a:path>
              <a:path w="419100" h="657225">
                <a:moveTo>
                  <a:pt x="212804" y="657226"/>
                </a:moveTo>
                <a:lnTo>
                  <a:pt x="161193" y="648717"/>
                </a:lnTo>
                <a:lnTo>
                  <a:pt x="136164" y="626704"/>
                </a:lnTo>
                <a:lnTo>
                  <a:pt x="135839" y="626177"/>
                </a:lnTo>
                <a:lnTo>
                  <a:pt x="168675" y="595539"/>
                </a:lnTo>
                <a:lnTo>
                  <a:pt x="178355" y="590653"/>
                </a:lnTo>
                <a:lnTo>
                  <a:pt x="185682" y="585019"/>
                </a:lnTo>
                <a:lnTo>
                  <a:pt x="190322" y="578772"/>
                </a:lnTo>
                <a:lnTo>
                  <a:pt x="191943" y="572048"/>
                </a:lnTo>
                <a:lnTo>
                  <a:pt x="187548" y="559735"/>
                </a:lnTo>
                <a:lnTo>
                  <a:pt x="174867" y="549559"/>
                </a:lnTo>
                <a:lnTo>
                  <a:pt x="154660" y="542452"/>
                </a:lnTo>
                <a:lnTo>
                  <a:pt x="127685" y="539347"/>
                </a:lnTo>
                <a:lnTo>
                  <a:pt x="63" y="539347"/>
                </a:lnTo>
                <a:lnTo>
                  <a:pt x="63" y="409562"/>
                </a:lnTo>
                <a:lnTo>
                  <a:pt x="3178" y="382649"/>
                </a:lnTo>
                <a:lnTo>
                  <a:pt x="10304" y="362489"/>
                </a:lnTo>
                <a:lnTo>
                  <a:pt x="20505" y="349837"/>
                </a:lnTo>
                <a:lnTo>
                  <a:pt x="32848" y="345452"/>
                </a:lnTo>
                <a:lnTo>
                  <a:pt x="39589" y="347069"/>
                </a:lnTo>
                <a:lnTo>
                  <a:pt x="45854" y="351699"/>
                </a:lnTo>
                <a:lnTo>
                  <a:pt x="51505" y="359009"/>
                </a:lnTo>
                <a:lnTo>
                  <a:pt x="56406" y="368667"/>
                </a:lnTo>
                <a:lnTo>
                  <a:pt x="60130" y="376647"/>
                </a:lnTo>
                <a:lnTo>
                  <a:pt x="66382" y="387527"/>
                </a:lnTo>
                <a:lnTo>
                  <a:pt x="74884" y="397123"/>
                </a:lnTo>
                <a:lnTo>
                  <a:pt x="85359" y="401251"/>
                </a:lnTo>
                <a:lnTo>
                  <a:pt x="87109" y="401419"/>
                </a:lnTo>
                <a:lnTo>
                  <a:pt x="418193" y="401419"/>
                </a:lnTo>
                <a:lnTo>
                  <a:pt x="419003" y="408413"/>
                </a:lnTo>
                <a:lnTo>
                  <a:pt x="419003" y="539286"/>
                </a:lnTo>
                <a:lnTo>
                  <a:pt x="297911" y="539351"/>
                </a:lnTo>
                <a:lnTo>
                  <a:pt x="270927" y="542457"/>
                </a:lnTo>
                <a:lnTo>
                  <a:pt x="250718" y="549564"/>
                </a:lnTo>
                <a:lnTo>
                  <a:pt x="238038" y="559740"/>
                </a:lnTo>
                <a:lnTo>
                  <a:pt x="233644" y="572053"/>
                </a:lnTo>
                <a:lnTo>
                  <a:pt x="235263" y="578777"/>
                </a:lnTo>
                <a:lnTo>
                  <a:pt x="239902" y="585024"/>
                </a:lnTo>
                <a:lnTo>
                  <a:pt x="247231" y="590658"/>
                </a:lnTo>
                <a:lnTo>
                  <a:pt x="256921" y="595544"/>
                </a:lnTo>
                <a:lnTo>
                  <a:pt x="264850" y="598227"/>
                </a:lnTo>
                <a:lnTo>
                  <a:pt x="275757" y="603544"/>
                </a:lnTo>
                <a:lnTo>
                  <a:pt x="285407" y="612081"/>
                </a:lnTo>
                <a:lnTo>
                  <a:pt x="289564" y="624426"/>
                </a:lnTo>
                <a:lnTo>
                  <a:pt x="289615" y="626371"/>
                </a:lnTo>
                <a:lnTo>
                  <a:pt x="289423" y="626708"/>
                </a:lnTo>
                <a:lnTo>
                  <a:pt x="289159" y="627806"/>
                </a:lnTo>
                <a:lnTo>
                  <a:pt x="281140" y="639380"/>
                </a:lnTo>
                <a:lnTo>
                  <a:pt x="264387" y="648718"/>
                </a:lnTo>
                <a:lnTo>
                  <a:pt x="240932" y="654955"/>
                </a:lnTo>
                <a:lnTo>
                  <a:pt x="212804" y="657226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3824" y="5048252"/>
            <a:ext cx="628650" cy="400050"/>
          </a:xfrm>
          <a:custGeom>
            <a:avLst/>
            <a:gdLst/>
            <a:ahLst/>
            <a:cxnLst/>
            <a:rect l="l" t="t" r="r" b="b"/>
            <a:pathLst>
              <a:path w="628650" h="400050">
                <a:moveTo>
                  <a:pt x="112752" y="124360"/>
                </a:moveTo>
                <a:lnTo>
                  <a:pt x="112752" y="286850"/>
                </a:lnTo>
                <a:lnTo>
                  <a:pt x="109778" y="261097"/>
                </a:lnTo>
                <a:lnTo>
                  <a:pt x="102982" y="241807"/>
                </a:lnTo>
                <a:lnTo>
                  <a:pt x="93251" y="229705"/>
                </a:lnTo>
                <a:lnTo>
                  <a:pt x="81474" y="225510"/>
                </a:lnTo>
                <a:lnTo>
                  <a:pt x="75042" y="227056"/>
                </a:lnTo>
                <a:lnTo>
                  <a:pt x="69065" y="231485"/>
                </a:lnTo>
                <a:lnTo>
                  <a:pt x="63673" y="238480"/>
                </a:lnTo>
                <a:lnTo>
                  <a:pt x="58996" y="247722"/>
                </a:lnTo>
                <a:lnTo>
                  <a:pt x="56436" y="255292"/>
                </a:lnTo>
                <a:lnTo>
                  <a:pt x="51354" y="265708"/>
                </a:lnTo>
                <a:lnTo>
                  <a:pt x="43187" y="274923"/>
                </a:lnTo>
                <a:lnTo>
                  <a:pt x="31373" y="278894"/>
                </a:lnTo>
                <a:lnTo>
                  <a:pt x="29517" y="278939"/>
                </a:lnTo>
                <a:lnTo>
                  <a:pt x="29199" y="278756"/>
                </a:lnTo>
                <a:lnTo>
                  <a:pt x="28146" y="278504"/>
                </a:lnTo>
                <a:lnTo>
                  <a:pt x="17075" y="270850"/>
                </a:lnTo>
                <a:lnTo>
                  <a:pt x="8141" y="254857"/>
                </a:lnTo>
                <a:lnTo>
                  <a:pt x="2173" y="232465"/>
                </a:lnTo>
                <a:lnTo>
                  <a:pt x="0" y="205615"/>
                </a:lnTo>
                <a:lnTo>
                  <a:pt x="2173" y="178748"/>
                </a:lnTo>
                <a:lnTo>
                  <a:pt x="8141" y="156349"/>
                </a:lnTo>
                <a:lnTo>
                  <a:pt x="17075" y="140356"/>
                </a:lnTo>
                <a:lnTo>
                  <a:pt x="28146" y="132706"/>
                </a:lnTo>
                <a:lnTo>
                  <a:pt x="29201" y="132454"/>
                </a:lnTo>
                <a:lnTo>
                  <a:pt x="29703" y="132146"/>
                </a:lnTo>
                <a:lnTo>
                  <a:pt x="58996" y="163493"/>
                </a:lnTo>
                <a:lnTo>
                  <a:pt x="63675" y="172733"/>
                </a:lnTo>
                <a:lnTo>
                  <a:pt x="69067" y="179726"/>
                </a:lnTo>
                <a:lnTo>
                  <a:pt x="75043" y="184155"/>
                </a:lnTo>
                <a:lnTo>
                  <a:pt x="81474" y="185703"/>
                </a:lnTo>
                <a:lnTo>
                  <a:pt x="93251" y="181507"/>
                </a:lnTo>
                <a:lnTo>
                  <a:pt x="102982" y="169401"/>
                </a:lnTo>
                <a:lnTo>
                  <a:pt x="109779" y="150111"/>
                </a:lnTo>
                <a:lnTo>
                  <a:pt x="112752" y="124360"/>
                </a:lnTo>
                <a:close/>
              </a:path>
              <a:path w="628650" h="400050">
                <a:moveTo>
                  <a:pt x="290641" y="368677"/>
                </a:moveTo>
                <a:lnTo>
                  <a:pt x="255077" y="397000"/>
                </a:lnTo>
                <a:lnTo>
                  <a:pt x="186262" y="399975"/>
                </a:lnTo>
                <a:lnTo>
                  <a:pt x="112752" y="400034"/>
                </a:lnTo>
                <a:lnTo>
                  <a:pt x="112752" y="69917"/>
                </a:lnTo>
                <a:lnTo>
                  <a:pt x="112812" y="0"/>
                </a:lnTo>
                <a:lnTo>
                  <a:pt x="186262" y="56"/>
                </a:lnTo>
                <a:lnTo>
                  <a:pt x="228231" y="56"/>
                </a:lnTo>
                <a:lnTo>
                  <a:pt x="236147" y="970"/>
                </a:lnTo>
                <a:lnTo>
                  <a:pt x="236147" y="83335"/>
                </a:lnTo>
                <a:lnTo>
                  <a:pt x="236332" y="83645"/>
                </a:lnTo>
                <a:lnTo>
                  <a:pt x="236573" y="84707"/>
                </a:lnTo>
                <a:lnTo>
                  <a:pt x="237245" y="85679"/>
                </a:lnTo>
                <a:lnTo>
                  <a:pt x="237245" y="316696"/>
                </a:lnTo>
                <a:lnTo>
                  <a:pt x="268444" y="346189"/>
                </a:lnTo>
                <a:lnTo>
                  <a:pt x="277685" y="350872"/>
                </a:lnTo>
                <a:lnTo>
                  <a:pt x="284674" y="356266"/>
                </a:lnTo>
                <a:lnTo>
                  <a:pt x="289097" y="362244"/>
                </a:lnTo>
                <a:lnTo>
                  <a:pt x="290641" y="368677"/>
                </a:lnTo>
                <a:close/>
              </a:path>
              <a:path w="628650" h="400050">
                <a:moveTo>
                  <a:pt x="289553" y="31352"/>
                </a:moveTo>
                <a:lnTo>
                  <a:pt x="259773" y="56404"/>
                </a:lnTo>
                <a:lnTo>
                  <a:pt x="249363" y="61488"/>
                </a:lnTo>
                <a:lnTo>
                  <a:pt x="240154" y="69659"/>
                </a:lnTo>
                <a:lnTo>
                  <a:pt x="236186" y="81479"/>
                </a:lnTo>
                <a:lnTo>
                  <a:pt x="236147" y="83335"/>
                </a:lnTo>
                <a:lnTo>
                  <a:pt x="236147" y="970"/>
                </a:lnTo>
                <a:lnTo>
                  <a:pt x="253975" y="3030"/>
                </a:lnTo>
                <a:lnTo>
                  <a:pt x="273259" y="9831"/>
                </a:lnTo>
                <a:lnTo>
                  <a:pt x="285359" y="19569"/>
                </a:lnTo>
                <a:lnTo>
                  <a:pt x="289553" y="31352"/>
                </a:lnTo>
                <a:close/>
              </a:path>
              <a:path w="628650" h="400050">
                <a:moveTo>
                  <a:pt x="383965" y="829"/>
                </a:moveTo>
                <a:lnTo>
                  <a:pt x="383965" y="316880"/>
                </a:lnTo>
                <a:lnTo>
                  <a:pt x="383655" y="316386"/>
                </a:lnTo>
                <a:lnTo>
                  <a:pt x="383412" y="315325"/>
                </a:lnTo>
                <a:lnTo>
                  <a:pt x="375767" y="304249"/>
                </a:lnTo>
                <a:lnTo>
                  <a:pt x="359780" y="295313"/>
                </a:lnTo>
                <a:lnTo>
                  <a:pt x="337389" y="289344"/>
                </a:lnTo>
                <a:lnTo>
                  <a:pt x="310529" y="287171"/>
                </a:lnTo>
                <a:lnTo>
                  <a:pt x="283690" y="289344"/>
                </a:lnTo>
                <a:lnTo>
                  <a:pt x="261309" y="295313"/>
                </a:lnTo>
                <a:lnTo>
                  <a:pt x="245324" y="304249"/>
                </a:lnTo>
                <a:lnTo>
                  <a:pt x="237674" y="315325"/>
                </a:lnTo>
                <a:lnTo>
                  <a:pt x="237428" y="316386"/>
                </a:lnTo>
                <a:lnTo>
                  <a:pt x="237245" y="316696"/>
                </a:lnTo>
                <a:lnTo>
                  <a:pt x="237245" y="85679"/>
                </a:lnTo>
                <a:lnTo>
                  <a:pt x="244232" y="95781"/>
                </a:lnTo>
                <a:lnTo>
                  <a:pt x="260215" y="104717"/>
                </a:lnTo>
                <a:lnTo>
                  <a:pt x="282591" y="110685"/>
                </a:lnTo>
                <a:lnTo>
                  <a:pt x="309429" y="112859"/>
                </a:lnTo>
                <a:lnTo>
                  <a:pt x="336288" y="110685"/>
                </a:lnTo>
                <a:lnTo>
                  <a:pt x="358680" y="104717"/>
                </a:lnTo>
                <a:lnTo>
                  <a:pt x="374666" y="95781"/>
                </a:lnTo>
                <a:lnTo>
                  <a:pt x="382311" y="84707"/>
                </a:lnTo>
                <a:lnTo>
                  <a:pt x="382553" y="83645"/>
                </a:lnTo>
                <a:lnTo>
                  <a:pt x="382860" y="83150"/>
                </a:lnTo>
                <a:lnTo>
                  <a:pt x="382860" y="956"/>
                </a:lnTo>
                <a:lnTo>
                  <a:pt x="383965" y="829"/>
                </a:lnTo>
                <a:close/>
              </a:path>
              <a:path w="628650" h="400050">
                <a:moveTo>
                  <a:pt x="382860" y="956"/>
                </a:moveTo>
                <a:lnTo>
                  <a:pt x="382860" y="83150"/>
                </a:lnTo>
                <a:lnTo>
                  <a:pt x="382706" y="81479"/>
                </a:lnTo>
                <a:lnTo>
                  <a:pt x="378757" y="71480"/>
                </a:lnTo>
                <a:lnTo>
                  <a:pt x="369578" y="63364"/>
                </a:lnTo>
                <a:lnTo>
                  <a:pt x="359172" y="57397"/>
                </a:lnTo>
                <a:lnTo>
                  <a:pt x="351541" y="53843"/>
                </a:lnTo>
                <a:lnTo>
                  <a:pt x="342302" y="49163"/>
                </a:lnTo>
                <a:lnTo>
                  <a:pt x="335309" y="43768"/>
                </a:lnTo>
                <a:lnTo>
                  <a:pt x="330880" y="37787"/>
                </a:lnTo>
                <a:lnTo>
                  <a:pt x="329333" y="31352"/>
                </a:lnTo>
                <a:lnTo>
                  <a:pt x="333529" y="19569"/>
                </a:lnTo>
                <a:lnTo>
                  <a:pt x="345631" y="9831"/>
                </a:lnTo>
                <a:lnTo>
                  <a:pt x="364915" y="3030"/>
                </a:lnTo>
                <a:lnTo>
                  <a:pt x="382860" y="956"/>
                </a:lnTo>
                <a:close/>
              </a:path>
              <a:path w="628650" h="400050">
                <a:moveTo>
                  <a:pt x="628650" y="196892"/>
                </a:moveTo>
                <a:lnTo>
                  <a:pt x="620511" y="246159"/>
                </a:lnTo>
                <a:lnTo>
                  <a:pt x="599455" y="270052"/>
                </a:lnTo>
                <a:lnTo>
                  <a:pt x="598951" y="270362"/>
                </a:lnTo>
                <a:lnTo>
                  <a:pt x="569646" y="239018"/>
                </a:lnTo>
                <a:lnTo>
                  <a:pt x="564971" y="229777"/>
                </a:lnTo>
                <a:lnTo>
                  <a:pt x="559582" y="222783"/>
                </a:lnTo>
                <a:lnTo>
                  <a:pt x="553607" y="218353"/>
                </a:lnTo>
                <a:lnTo>
                  <a:pt x="547176" y="216806"/>
                </a:lnTo>
                <a:lnTo>
                  <a:pt x="535398" y="221002"/>
                </a:lnTo>
                <a:lnTo>
                  <a:pt x="525665" y="233106"/>
                </a:lnTo>
                <a:lnTo>
                  <a:pt x="518867" y="252396"/>
                </a:lnTo>
                <a:lnTo>
                  <a:pt x="515896" y="278146"/>
                </a:lnTo>
                <a:lnTo>
                  <a:pt x="515896" y="399974"/>
                </a:lnTo>
                <a:lnTo>
                  <a:pt x="391754" y="399974"/>
                </a:lnTo>
                <a:lnTo>
                  <a:pt x="366011" y="397000"/>
                </a:lnTo>
                <a:lnTo>
                  <a:pt x="346728" y="390198"/>
                </a:lnTo>
                <a:lnTo>
                  <a:pt x="334626" y="380460"/>
                </a:lnTo>
                <a:lnTo>
                  <a:pt x="330432" y="368677"/>
                </a:lnTo>
                <a:lnTo>
                  <a:pt x="331979" y="362242"/>
                </a:lnTo>
                <a:lnTo>
                  <a:pt x="336408" y="356262"/>
                </a:lnTo>
                <a:lnTo>
                  <a:pt x="343400" y="350867"/>
                </a:lnTo>
                <a:lnTo>
                  <a:pt x="352637" y="346189"/>
                </a:lnTo>
                <a:lnTo>
                  <a:pt x="360270" y="342634"/>
                </a:lnTo>
                <a:lnTo>
                  <a:pt x="370677" y="336666"/>
                </a:lnTo>
                <a:lnTo>
                  <a:pt x="379856" y="328550"/>
                </a:lnTo>
                <a:lnTo>
                  <a:pt x="383805" y="318551"/>
                </a:lnTo>
                <a:lnTo>
                  <a:pt x="383965" y="316880"/>
                </a:lnTo>
                <a:lnTo>
                  <a:pt x="383965" y="829"/>
                </a:lnTo>
                <a:lnTo>
                  <a:pt x="390655" y="56"/>
                </a:lnTo>
                <a:lnTo>
                  <a:pt x="515838" y="56"/>
                </a:lnTo>
                <a:lnTo>
                  <a:pt x="515900" y="115650"/>
                </a:lnTo>
                <a:lnTo>
                  <a:pt x="518871" y="141408"/>
                </a:lnTo>
                <a:lnTo>
                  <a:pt x="525669" y="160700"/>
                </a:lnTo>
                <a:lnTo>
                  <a:pt x="535402" y="172804"/>
                </a:lnTo>
                <a:lnTo>
                  <a:pt x="547180" y="176999"/>
                </a:lnTo>
                <a:lnTo>
                  <a:pt x="553612" y="175453"/>
                </a:lnTo>
                <a:lnTo>
                  <a:pt x="559587" y="171024"/>
                </a:lnTo>
                <a:lnTo>
                  <a:pt x="564976" y="164028"/>
                </a:lnTo>
                <a:lnTo>
                  <a:pt x="569650" y="154779"/>
                </a:lnTo>
                <a:lnTo>
                  <a:pt x="572216" y="147210"/>
                </a:lnTo>
                <a:lnTo>
                  <a:pt x="577302" y="136798"/>
                </a:lnTo>
                <a:lnTo>
                  <a:pt x="585468" y="127586"/>
                </a:lnTo>
                <a:lnTo>
                  <a:pt x="597277" y="123617"/>
                </a:lnTo>
                <a:lnTo>
                  <a:pt x="599136" y="123569"/>
                </a:lnTo>
                <a:lnTo>
                  <a:pt x="599459" y="123752"/>
                </a:lnTo>
                <a:lnTo>
                  <a:pt x="600509" y="124004"/>
                </a:lnTo>
                <a:lnTo>
                  <a:pt x="611580" y="131659"/>
                </a:lnTo>
                <a:lnTo>
                  <a:pt x="620512" y="147651"/>
                </a:lnTo>
                <a:lnTo>
                  <a:pt x="626478" y="170042"/>
                </a:lnTo>
                <a:lnTo>
                  <a:pt x="628650" y="196892"/>
                </a:lnTo>
                <a:close/>
              </a:path>
            </a:pathLst>
          </a:custGeom>
          <a:solidFill>
            <a:srgbClr val="1E36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9550" y="2714625"/>
            <a:ext cx="428625" cy="676275"/>
          </a:xfrm>
          <a:custGeom>
            <a:avLst/>
            <a:gdLst/>
            <a:ahLst/>
            <a:cxnLst/>
            <a:rect l="l" t="t" r="r" b="b"/>
            <a:pathLst>
              <a:path w="428625" h="676275">
                <a:moveTo>
                  <a:pt x="295375" y="121293"/>
                </a:moveTo>
                <a:lnTo>
                  <a:pt x="121272" y="121293"/>
                </a:lnTo>
                <a:lnTo>
                  <a:pt x="148867" y="118094"/>
                </a:lnTo>
                <a:lnTo>
                  <a:pt x="169534" y="110783"/>
                </a:lnTo>
                <a:lnTo>
                  <a:pt x="182502" y="100315"/>
                </a:lnTo>
                <a:lnTo>
                  <a:pt x="186996" y="87646"/>
                </a:lnTo>
                <a:lnTo>
                  <a:pt x="185340" y="80727"/>
                </a:lnTo>
                <a:lnTo>
                  <a:pt x="180594" y="74297"/>
                </a:lnTo>
                <a:lnTo>
                  <a:pt x="173099" y="68497"/>
                </a:lnTo>
                <a:lnTo>
                  <a:pt x="163197" y="63465"/>
                </a:lnTo>
                <a:lnTo>
                  <a:pt x="155086" y="60711"/>
                </a:lnTo>
                <a:lnTo>
                  <a:pt x="143926" y="55244"/>
                </a:lnTo>
                <a:lnTo>
                  <a:pt x="134052" y="46459"/>
                </a:lnTo>
                <a:lnTo>
                  <a:pt x="129798" y="33750"/>
                </a:lnTo>
                <a:lnTo>
                  <a:pt x="129749" y="31753"/>
                </a:lnTo>
                <a:lnTo>
                  <a:pt x="129945" y="31411"/>
                </a:lnTo>
                <a:lnTo>
                  <a:pt x="130215" y="30279"/>
                </a:lnTo>
                <a:lnTo>
                  <a:pt x="138416" y="18368"/>
                </a:lnTo>
                <a:lnTo>
                  <a:pt x="155552" y="8758"/>
                </a:lnTo>
                <a:lnTo>
                  <a:pt x="179544" y="2338"/>
                </a:lnTo>
                <a:lnTo>
                  <a:pt x="208314" y="0"/>
                </a:lnTo>
                <a:lnTo>
                  <a:pt x="237100" y="2338"/>
                </a:lnTo>
                <a:lnTo>
                  <a:pt x="261100" y="8758"/>
                </a:lnTo>
                <a:lnTo>
                  <a:pt x="278235" y="18368"/>
                </a:lnTo>
                <a:lnTo>
                  <a:pt x="286432" y="30279"/>
                </a:lnTo>
                <a:lnTo>
                  <a:pt x="286702" y="31413"/>
                </a:lnTo>
                <a:lnTo>
                  <a:pt x="287032" y="31953"/>
                </a:lnTo>
                <a:lnTo>
                  <a:pt x="253445" y="63465"/>
                </a:lnTo>
                <a:lnTo>
                  <a:pt x="243545" y="68499"/>
                </a:lnTo>
                <a:lnTo>
                  <a:pt x="236052" y="74299"/>
                </a:lnTo>
                <a:lnTo>
                  <a:pt x="231307" y="80728"/>
                </a:lnTo>
                <a:lnTo>
                  <a:pt x="229648" y="87646"/>
                </a:lnTo>
                <a:lnTo>
                  <a:pt x="234145" y="100315"/>
                </a:lnTo>
                <a:lnTo>
                  <a:pt x="247115" y="110784"/>
                </a:lnTo>
                <a:lnTo>
                  <a:pt x="267784" y="118095"/>
                </a:lnTo>
                <a:lnTo>
                  <a:pt x="295375" y="121293"/>
                </a:lnTo>
                <a:close/>
              </a:path>
              <a:path w="428625" h="676275">
                <a:moveTo>
                  <a:pt x="33598" y="312659"/>
                </a:moveTo>
                <a:lnTo>
                  <a:pt x="3251" y="274400"/>
                </a:lnTo>
                <a:lnTo>
                  <a:pt x="63" y="200373"/>
                </a:lnTo>
                <a:lnTo>
                  <a:pt x="0" y="121293"/>
                </a:lnTo>
                <a:lnTo>
                  <a:pt x="353709" y="121293"/>
                </a:lnTo>
                <a:lnTo>
                  <a:pt x="428623" y="121358"/>
                </a:lnTo>
                <a:lnTo>
                  <a:pt x="428563" y="200373"/>
                </a:lnTo>
                <a:lnTo>
                  <a:pt x="428563" y="245521"/>
                </a:lnTo>
                <a:lnTo>
                  <a:pt x="427583" y="254036"/>
                </a:lnTo>
                <a:lnTo>
                  <a:pt x="339332" y="254036"/>
                </a:lnTo>
                <a:lnTo>
                  <a:pt x="338999" y="254235"/>
                </a:lnTo>
                <a:lnTo>
                  <a:pt x="337862" y="254495"/>
                </a:lnTo>
                <a:lnTo>
                  <a:pt x="336821" y="255218"/>
                </a:lnTo>
                <a:lnTo>
                  <a:pt x="89293" y="255218"/>
                </a:lnTo>
                <a:lnTo>
                  <a:pt x="60439" y="280639"/>
                </a:lnTo>
                <a:lnTo>
                  <a:pt x="57693" y="288780"/>
                </a:lnTo>
                <a:lnTo>
                  <a:pt x="52675" y="298721"/>
                </a:lnTo>
                <a:lnTo>
                  <a:pt x="46896" y="306240"/>
                </a:lnTo>
                <a:lnTo>
                  <a:pt x="40491" y="310998"/>
                </a:lnTo>
                <a:lnTo>
                  <a:pt x="33598" y="312659"/>
                </a:lnTo>
                <a:close/>
              </a:path>
              <a:path w="428625" h="676275">
                <a:moveTo>
                  <a:pt x="395029" y="311488"/>
                </a:moveTo>
                <a:lnTo>
                  <a:pt x="368188" y="279452"/>
                </a:lnTo>
                <a:lnTo>
                  <a:pt x="362740" y="268253"/>
                </a:lnTo>
                <a:lnTo>
                  <a:pt x="353985" y="258347"/>
                </a:lnTo>
                <a:lnTo>
                  <a:pt x="341321" y="254078"/>
                </a:lnTo>
                <a:lnTo>
                  <a:pt x="339332" y="254036"/>
                </a:lnTo>
                <a:lnTo>
                  <a:pt x="427583" y="254036"/>
                </a:lnTo>
                <a:lnTo>
                  <a:pt x="425376" y="273215"/>
                </a:lnTo>
                <a:lnTo>
                  <a:pt x="418089" y="293959"/>
                </a:lnTo>
                <a:lnTo>
                  <a:pt x="407655" y="306976"/>
                </a:lnTo>
                <a:lnTo>
                  <a:pt x="395029" y="311488"/>
                </a:lnTo>
                <a:close/>
              </a:path>
              <a:path w="428625" h="676275">
                <a:moveTo>
                  <a:pt x="427735" y="413052"/>
                </a:moveTo>
                <a:lnTo>
                  <a:pt x="89097" y="413052"/>
                </a:lnTo>
                <a:lnTo>
                  <a:pt x="89625" y="412719"/>
                </a:lnTo>
                <a:lnTo>
                  <a:pt x="90763" y="412457"/>
                </a:lnTo>
                <a:lnTo>
                  <a:pt x="102630" y="404233"/>
                </a:lnTo>
                <a:lnTo>
                  <a:pt x="112205" y="387035"/>
                </a:lnTo>
                <a:lnTo>
                  <a:pt x="118600" y="362947"/>
                </a:lnTo>
                <a:lnTo>
                  <a:pt x="120929" y="334053"/>
                </a:lnTo>
                <a:lnTo>
                  <a:pt x="118600" y="305181"/>
                </a:lnTo>
                <a:lnTo>
                  <a:pt x="112205" y="281104"/>
                </a:lnTo>
                <a:lnTo>
                  <a:pt x="102630" y="263908"/>
                </a:lnTo>
                <a:lnTo>
                  <a:pt x="90763" y="255679"/>
                </a:lnTo>
                <a:lnTo>
                  <a:pt x="89625" y="255414"/>
                </a:lnTo>
                <a:lnTo>
                  <a:pt x="89293" y="255218"/>
                </a:lnTo>
                <a:lnTo>
                  <a:pt x="336821" y="255218"/>
                </a:lnTo>
                <a:lnTo>
                  <a:pt x="325996" y="262733"/>
                </a:lnTo>
                <a:lnTo>
                  <a:pt x="316422" y="279927"/>
                </a:lnTo>
                <a:lnTo>
                  <a:pt x="310027" y="303998"/>
                </a:lnTo>
                <a:lnTo>
                  <a:pt x="307698" y="332869"/>
                </a:lnTo>
                <a:lnTo>
                  <a:pt x="310027" y="361764"/>
                </a:lnTo>
                <a:lnTo>
                  <a:pt x="316422" y="385851"/>
                </a:lnTo>
                <a:lnTo>
                  <a:pt x="325996" y="403049"/>
                </a:lnTo>
                <a:lnTo>
                  <a:pt x="337862" y="411273"/>
                </a:lnTo>
                <a:lnTo>
                  <a:pt x="338999" y="411533"/>
                </a:lnTo>
                <a:lnTo>
                  <a:pt x="339530" y="411864"/>
                </a:lnTo>
                <a:lnTo>
                  <a:pt x="427598" y="411864"/>
                </a:lnTo>
                <a:lnTo>
                  <a:pt x="427735" y="413052"/>
                </a:lnTo>
                <a:close/>
              </a:path>
              <a:path w="428625" h="676275">
                <a:moveTo>
                  <a:pt x="427598" y="411864"/>
                </a:moveTo>
                <a:lnTo>
                  <a:pt x="339530" y="411864"/>
                </a:lnTo>
                <a:lnTo>
                  <a:pt x="341321" y="411698"/>
                </a:lnTo>
                <a:lnTo>
                  <a:pt x="352034" y="407450"/>
                </a:lnTo>
                <a:lnTo>
                  <a:pt x="360730" y="397575"/>
                </a:lnTo>
                <a:lnTo>
                  <a:pt x="367124" y="386380"/>
                </a:lnTo>
                <a:lnTo>
                  <a:pt x="370931" y="378172"/>
                </a:lnTo>
                <a:lnTo>
                  <a:pt x="375946" y="368233"/>
                </a:lnTo>
                <a:lnTo>
                  <a:pt x="381727" y="360711"/>
                </a:lnTo>
                <a:lnTo>
                  <a:pt x="388135" y="355946"/>
                </a:lnTo>
                <a:lnTo>
                  <a:pt x="395029" y="354282"/>
                </a:lnTo>
                <a:lnTo>
                  <a:pt x="407655" y="358795"/>
                </a:lnTo>
                <a:lnTo>
                  <a:pt x="418089" y="371814"/>
                </a:lnTo>
                <a:lnTo>
                  <a:pt x="425376" y="392559"/>
                </a:lnTo>
                <a:lnTo>
                  <a:pt x="427598" y="411864"/>
                </a:lnTo>
                <a:close/>
              </a:path>
              <a:path w="428625" h="676275">
                <a:moveTo>
                  <a:pt x="217660" y="676273"/>
                </a:moveTo>
                <a:lnTo>
                  <a:pt x="164871" y="667518"/>
                </a:lnTo>
                <a:lnTo>
                  <a:pt x="139271" y="644866"/>
                </a:lnTo>
                <a:lnTo>
                  <a:pt x="138939" y="644324"/>
                </a:lnTo>
                <a:lnTo>
                  <a:pt x="172523" y="612799"/>
                </a:lnTo>
                <a:lnTo>
                  <a:pt x="182424" y="607770"/>
                </a:lnTo>
                <a:lnTo>
                  <a:pt x="189918" y="601973"/>
                </a:lnTo>
                <a:lnTo>
                  <a:pt x="194665" y="595546"/>
                </a:lnTo>
                <a:lnTo>
                  <a:pt x="196323" y="588627"/>
                </a:lnTo>
                <a:lnTo>
                  <a:pt x="191827" y="575957"/>
                </a:lnTo>
                <a:lnTo>
                  <a:pt x="178857" y="565486"/>
                </a:lnTo>
                <a:lnTo>
                  <a:pt x="158189" y="558173"/>
                </a:lnTo>
                <a:lnTo>
                  <a:pt x="130598" y="554977"/>
                </a:lnTo>
                <a:lnTo>
                  <a:pt x="64" y="554977"/>
                </a:lnTo>
                <a:lnTo>
                  <a:pt x="64" y="421431"/>
                </a:lnTo>
                <a:lnTo>
                  <a:pt x="3251" y="393738"/>
                </a:lnTo>
                <a:lnTo>
                  <a:pt x="10539" y="372994"/>
                </a:lnTo>
                <a:lnTo>
                  <a:pt x="20973" y="359976"/>
                </a:lnTo>
                <a:lnTo>
                  <a:pt x="33598" y="355463"/>
                </a:lnTo>
                <a:lnTo>
                  <a:pt x="40492" y="357128"/>
                </a:lnTo>
                <a:lnTo>
                  <a:pt x="46900" y="361892"/>
                </a:lnTo>
                <a:lnTo>
                  <a:pt x="52680" y="369414"/>
                </a:lnTo>
                <a:lnTo>
                  <a:pt x="57693" y="379351"/>
                </a:lnTo>
                <a:lnTo>
                  <a:pt x="61502" y="387562"/>
                </a:lnTo>
                <a:lnTo>
                  <a:pt x="67897" y="398757"/>
                </a:lnTo>
                <a:lnTo>
                  <a:pt x="76593" y="408632"/>
                </a:lnTo>
                <a:lnTo>
                  <a:pt x="87306" y="412880"/>
                </a:lnTo>
                <a:lnTo>
                  <a:pt x="89097" y="413052"/>
                </a:lnTo>
                <a:lnTo>
                  <a:pt x="427735" y="413052"/>
                </a:lnTo>
                <a:lnTo>
                  <a:pt x="428563" y="420249"/>
                </a:lnTo>
                <a:lnTo>
                  <a:pt x="428563" y="554914"/>
                </a:lnTo>
                <a:lnTo>
                  <a:pt x="304708" y="554982"/>
                </a:lnTo>
                <a:lnTo>
                  <a:pt x="277108" y="558177"/>
                </a:lnTo>
                <a:lnTo>
                  <a:pt x="256438" y="565490"/>
                </a:lnTo>
                <a:lnTo>
                  <a:pt x="243469" y="575961"/>
                </a:lnTo>
                <a:lnTo>
                  <a:pt x="238975" y="588631"/>
                </a:lnTo>
                <a:lnTo>
                  <a:pt x="240631" y="595550"/>
                </a:lnTo>
                <a:lnTo>
                  <a:pt x="245376" y="601978"/>
                </a:lnTo>
                <a:lnTo>
                  <a:pt x="252872" y="607776"/>
                </a:lnTo>
                <a:lnTo>
                  <a:pt x="262783" y="612803"/>
                </a:lnTo>
                <a:lnTo>
                  <a:pt x="270893" y="615564"/>
                </a:lnTo>
                <a:lnTo>
                  <a:pt x="282048" y="621035"/>
                </a:lnTo>
                <a:lnTo>
                  <a:pt x="291918" y="629819"/>
                </a:lnTo>
                <a:lnTo>
                  <a:pt x="296171" y="642523"/>
                </a:lnTo>
                <a:lnTo>
                  <a:pt x="296222" y="644523"/>
                </a:lnTo>
                <a:lnTo>
                  <a:pt x="296026" y="644870"/>
                </a:lnTo>
                <a:lnTo>
                  <a:pt x="295756" y="646000"/>
                </a:lnTo>
                <a:lnTo>
                  <a:pt x="287555" y="657910"/>
                </a:lnTo>
                <a:lnTo>
                  <a:pt x="270419" y="667518"/>
                </a:lnTo>
                <a:lnTo>
                  <a:pt x="246429" y="673936"/>
                </a:lnTo>
                <a:lnTo>
                  <a:pt x="217660" y="676273"/>
                </a:lnTo>
                <a:close/>
              </a:path>
            </a:pathLst>
          </a:custGeom>
          <a:solidFill>
            <a:srgbClr val="1E365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854974"/>
            <a:ext cx="8860857" cy="546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9752" rIns="0" bIns="0" rtlCol="0">
            <a:spAutoFit/>
          </a:bodyPr>
          <a:lstStyle/>
          <a:p>
            <a:pPr marL="901700">
              <a:lnSpc>
                <a:spcPct val="100000"/>
              </a:lnSpc>
            </a:pPr>
            <a:r>
              <a:rPr spc="10" dirty="0">
                <a:solidFill>
                  <a:srgbClr val="E9472B"/>
                </a:solidFill>
                <a:latin typeface="Arial"/>
                <a:cs typeface="Arial"/>
              </a:rPr>
              <a:t>Пути решения для</a:t>
            </a:r>
            <a:r>
              <a:rPr spc="-660" dirty="0">
                <a:solidFill>
                  <a:srgbClr val="E9472B"/>
                </a:solidFill>
                <a:latin typeface="Arial"/>
                <a:cs typeface="Arial"/>
              </a:rPr>
              <a:t> </a:t>
            </a:r>
            <a:r>
              <a:rPr spc="10" dirty="0">
                <a:solidFill>
                  <a:srgbClr val="E9472B"/>
                </a:solidFill>
                <a:latin typeface="Arial"/>
                <a:cs typeface="Arial"/>
              </a:rPr>
              <a:t>аптек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0" y="4539721"/>
            <a:ext cx="3733800" cy="1287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6725" marR="5080" indent="-454659">
              <a:lnSpc>
                <a:spcPct val="116300"/>
              </a:lnSpc>
            </a:pPr>
            <a:r>
              <a:rPr lang="ru-RU" sz="3600" b="1" spc="5" dirty="0" smtClean="0">
                <a:solidFill>
                  <a:srgbClr val="1E365C"/>
                </a:solidFill>
                <a:latin typeface="Times New Roman"/>
                <a:cs typeface="Times New Roman"/>
              </a:rPr>
              <a:t> </a:t>
            </a:r>
            <a:r>
              <a:rPr sz="3600" b="1" spc="5" dirty="0" err="1" smtClean="0">
                <a:solidFill>
                  <a:srgbClr val="1E365C"/>
                </a:solidFill>
                <a:latin typeface="Times New Roman"/>
                <a:cs typeface="Times New Roman"/>
              </a:rPr>
              <a:t>Автоматизац</a:t>
            </a:r>
            <a:r>
              <a:rPr sz="3600" b="1" spc="10" dirty="0" err="1" smtClean="0">
                <a:solidFill>
                  <a:srgbClr val="1E365C"/>
                </a:solidFill>
                <a:latin typeface="Times New Roman"/>
                <a:cs typeface="Times New Roman"/>
              </a:rPr>
              <a:t>ия</a:t>
            </a:r>
            <a:r>
              <a:rPr sz="3600" b="1" spc="95" dirty="0" smtClean="0">
                <a:solidFill>
                  <a:srgbClr val="1E365C"/>
                </a:solidFill>
                <a:latin typeface="Times New Roman"/>
                <a:cs typeface="Times New Roman"/>
              </a:rPr>
              <a:t> </a:t>
            </a:r>
            <a:r>
              <a:rPr sz="3600" b="1" spc="5" dirty="0">
                <a:solidFill>
                  <a:srgbClr val="1E365C"/>
                </a:solidFill>
                <a:latin typeface="Times New Roman"/>
                <a:cs typeface="Times New Roman"/>
              </a:rPr>
              <a:t>аптек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87018" y="4544105"/>
            <a:ext cx="3173730" cy="2411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15799"/>
              </a:lnSpc>
            </a:pPr>
            <a:r>
              <a:rPr sz="3400" b="1" spc="5" dirty="0">
                <a:solidFill>
                  <a:srgbClr val="1E365C"/>
                </a:solidFill>
                <a:latin typeface="Times New Roman"/>
                <a:cs typeface="Times New Roman"/>
              </a:rPr>
              <a:t>Участие </a:t>
            </a:r>
            <a:r>
              <a:rPr sz="34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в  </a:t>
            </a:r>
            <a:r>
              <a:rPr sz="3400" b="1" spc="5" dirty="0">
                <a:solidFill>
                  <a:srgbClr val="1E365C"/>
                </a:solidFill>
                <a:latin typeface="Times New Roman"/>
                <a:cs typeface="Times New Roman"/>
              </a:rPr>
              <a:t>маркетинговых  программах  производителе</a:t>
            </a:r>
            <a:r>
              <a:rPr sz="3400" b="1" spc="10" dirty="0">
                <a:solidFill>
                  <a:srgbClr val="1E365C"/>
                </a:solidFill>
                <a:latin typeface="Times New Roman"/>
                <a:cs typeface="Times New Roman"/>
              </a:rPr>
              <a:t>й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71108" y="5368925"/>
            <a:ext cx="2107565" cy="455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1D2A4F"/>
                </a:solidFill>
                <a:latin typeface="Times New Roman"/>
                <a:cs typeface="Times New Roman"/>
              </a:rPr>
              <a:t>СТМ</a:t>
            </a:r>
            <a:r>
              <a:rPr sz="2800" dirty="0">
                <a:solidFill>
                  <a:srgbClr val="1D2A4F"/>
                </a:solidFill>
                <a:latin typeface="Century Gothic"/>
                <a:cs typeface="Century Gothic"/>
              </a:rPr>
              <a:t>/</a:t>
            </a:r>
            <a:r>
              <a:rPr sz="2800" b="1" dirty="0">
                <a:solidFill>
                  <a:srgbClr val="1D2A4F"/>
                </a:solidFill>
                <a:latin typeface="Times New Roman"/>
                <a:cs typeface="Times New Roman"/>
              </a:rPr>
              <a:t>УСТМ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3928" y="2190750"/>
            <a:ext cx="2028825" cy="1402715"/>
          </a:xfrm>
          <a:custGeom>
            <a:avLst/>
            <a:gdLst/>
            <a:ahLst/>
            <a:cxnLst/>
            <a:rect l="l" t="t" r="r" b="b"/>
            <a:pathLst>
              <a:path w="2028825" h="1402714">
                <a:moveTo>
                  <a:pt x="152662" y="1402495"/>
                </a:moveTo>
                <a:lnTo>
                  <a:pt x="104542" y="1394670"/>
                </a:lnTo>
                <a:lnTo>
                  <a:pt x="62646" y="1372902"/>
                </a:lnTo>
                <a:lnTo>
                  <a:pt x="29553" y="1339773"/>
                </a:lnTo>
                <a:lnTo>
                  <a:pt x="7815" y="1297842"/>
                </a:lnTo>
                <a:lnTo>
                  <a:pt x="0" y="1249677"/>
                </a:lnTo>
                <a:lnTo>
                  <a:pt x="0" y="152817"/>
                </a:lnTo>
                <a:lnTo>
                  <a:pt x="7817" y="104646"/>
                </a:lnTo>
                <a:lnTo>
                  <a:pt x="29557" y="62713"/>
                </a:lnTo>
                <a:lnTo>
                  <a:pt x="62655" y="29583"/>
                </a:lnTo>
                <a:lnTo>
                  <a:pt x="104544" y="7823"/>
                </a:lnTo>
                <a:lnTo>
                  <a:pt x="152658" y="0"/>
                </a:lnTo>
                <a:lnTo>
                  <a:pt x="1876097" y="0"/>
                </a:lnTo>
                <a:lnTo>
                  <a:pt x="1924224" y="7824"/>
                </a:lnTo>
                <a:lnTo>
                  <a:pt x="1966117" y="29585"/>
                </a:lnTo>
                <a:lnTo>
                  <a:pt x="1999212" y="62716"/>
                </a:lnTo>
                <a:lnTo>
                  <a:pt x="2020948" y="104649"/>
                </a:lnTo>
                <a:lnTo>
                  <a:pt x="2028763" y="152817"/>
                </a:lnTo>
                <a:lnTo>
                  <a:pt x="2028767" y="1249677"/>
                </a:lnTo>
                <a:lnTo>
                  <a:pt x="2020952" y="1297843"/>
                </a:lnTo>
                <a:lnTo>
                  <a:pt x="1999212" y="1339776"/>
                </a:lnTo>
                <a:lnTo>
                  <a:pt x="1966108" y="1372907"/>
                </a:lnTo>
                <a:lnTo>
                  <a:pt x="1924226" y="1394662"/>
                </a:lnTo>
                <a:lnTo>
                  <a:pt x="1876101" y="1402486"/>
                </a:lnTo>
                <a:lnTo>
                  <a:pt x="152662" y="1402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4005" y="3671348"/>
            <a:ext cx="805815" cy="224790"/>
          </a:xfrm>
          <a:custGeom>
            <a:avLst/>
            <a:gdLst/>
            <a:ahLst/>
            <a:cxnLst/>
            <a:rect l="l" t="t" r="r" b="b"/>
            <a:pathLst>
              <a:path w="805814" h="224789">
                <a:moveTo>
                  <a:pt x="717277" y="112066"/>
                </a:moveTo>
                <a:lnTo>
                  <a:pt x="91328" y="112066"/>
                </a:lnTo>
                <a:lnTo>
                  <a:pt x="115085" y="0"/>
                </a:lnTo>
                <a:lnTo>
                  <a:pt x="693520" y="0"/>
                </a:lnTo>
                <a:lnTo>
                  <a:pt x="717277" y="112066"/>
                </a:lnTo>
                <a:close/>
              </a:path>
              <a:path w="805814" h="224789">
                <a:moveTo>
                  <a:pt x="35573" y="224286"/>
                </a:moveTo>
                <a:lnTo>
                  <a:pt x="24332" y="220305"/>
                </a:lnTo>
                <a:lnTo>
                  <a:pt x="11818" y="205500"/>
                </a:lnTo>
                <a:lnTo>
                  <a:pt x="3122" y="173182"/>
                </a:lnTo>
                <a:lnTo>
                  <a:pt x="0" y="139766"/>
                </a:lnTo>
                <a:lnTo>
                  <a:pt x="3553" y="122258"/>
                </a:lnTo>
                <a:lnTo>
                  <a:pt x="17920" y="114935"/>
                </a:lnTo>
                <a:lnTo>
                  <a:pt x="47234" y="112066"/>
                </a:lnTo>
                <a:lnTo>
                  <a:pt x="761376" y="112066"/>
                </a:lnTo>
                <a:lnTo>
                  <a:pt x="769220" y="113499"/>
                </a:lnTo>
                <a:lnTo>
                  <a:pt x="785969" y="120981"/>
                </a:lnTo>
                <a:lnTo>
                  <a:pt x="801447" y="139284"/>
                </a:lnTo>
                <a:lnTo>
                  <a:pt x="805477" y="173190"/>
                </a:lnTo>
                <a:lnTo>
                  <a:pt x="801083" y="206451"/>
                </a:lnTo>
                <a:lnTo>
                  <a:pt x="795732" y="222848"/>
                </a:lnTo>
                <a:lnTo>
                  <a:pt x="792813" y="224128"/>
                </a:lnTo>
                <a:lnTo>
                  <a:pt x="40452" y="224128"/>
                </a:lnTo>
                <a:lnTo>
                  <a:pt x="35573" y="224286"/>
                </a:lnTo>
                <a:close/>
              </a:path>
              <a:path w="805814" h="224789">
                <a:moveTo>
                  <a:pt x="725135" y="224376"/>
                </a:moveTo>
                <a:lnTo>
                  <a:pt x="83479" y="224376"/>
                </a:lnTo>
                <a:lnTo>
                  <a:pt x="40452" y="224128"/>
                </a:lnTo>
                <a:lnTo>
                  <a:pt x="768170" y="224128"/>
                </a:lnTo>
                <a:lnTo>
                  <a:pt x="725135" y="224376"/>
                </a:lnTo>
                <a:close/>
              </a:path>
              <a:path w="805814" h="224789">
                <a:moveTo>
                  <a:pt x="792247" y="224376"/>
                </a:moveTo>
                <a:lnTo>
                  <a:pt x="769628" y="224376"/>
                </a:lnTo>
                <a:lnTo>
                  <a:pt x="768170" y="224128"/>
                </a:lnTo>
                <a:lnTo>
                  <a:pt x="792813" y="224128"/>
                </a:lnTo>
                <a:lnTo>
                  <a:pt x="792247" y="224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0965" y="2326313"/>
            <a:ext cx="1795145" cy="1009015"/>
          </a:xfrm>
          <a:custGeom>
            <a:avLst/>
            <a:gdLst/>
            <a:ahLst/>
            <a:cxnLst/>
            <a:rect l="l" t="t" r="r" b="b"/>
            <a:pathLst>
              <a:path w="1795145" h="1009014">
                <a:moveTo>
                  <a:pt x="0" y="0"/>
                </a:moveTo>
                <a:lnTo>
                  <a:pt x="1794690" y="0"/>
                </a:lnTo>
                <a:lnTo>
                  <a:pt x="1794690" y="1008837"/>
                </a:lnTo>
                <a:lnTo>
                  <a:pt x="0" y="1008837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12675" y="2668283"/>
            <a:ext cx="163830" cy="677545"/>
          </a:xfrm>
          <a:custGeom>
            <a:avLst/>
            <a:gdLst/>
            <a:ahLst/>
            <a:cxnLst/>
            <a:rect l="l" t="t" r="r" b="b"/>
            <a:pathLst>
              <a:path w="163830" h="677545">
                <a:moveTo>
                  <a:pt x="0" y="0"/>
                </a:moveTo>
                <a:lnTo>
                  <a:pt x="163592" y="0"/>
                </a:lnTo>
                <a:lnTo>
                  <a:pt x="163592" y="677192"/>
                </a:lnTo>
                <a:lnTo>
                  <a:pt x="0" y="677192"/>
                </a:lnTo>
                <a:lnTo>
                  <a:pt x="0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76772" y="2668283"/>
            <a:ext cx="163830" cy="677545"/>
          </a:xfrm>
          <a:custGeom>
            <a:avLst/>
            <a:gdLst/>
            <a:ahLst/>
            <a:cxnLst/>
            <a:rect l="l" t="t" r="r" b="b"/>
            <a:pathLst>
              <a:path w="163830" h="677545">
                <a:moveTo>
                  <a:pt x="0" y="0"/>
                </a:moveTo>
                <a:lnTo>
                  <a:pt x="163568" y="0"/>
                </a:lnTo>
                <a:lnTo>
                  <a:pt x="163568" y="677192"/>
                </a:lnTo>
                <a:lnTo>
                  <a:pt x="0" y="677192"/>
                </a:lnTo>
                <a:lnTo>
                  <a:pt x="0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36973" y="2812840"/>
            <a:ext cx="163830" cy="532765"/>
          </a:xfrm>
          <a:custGeom>
            <a:avLst/>
            <a:gdLst/>
            <a:ahLst/>
            <a:cxnLst/>
            <a:rect l="l" t="t" r="r" b="b"/>
            <a:pathLst>
              <a:path w="163830" h="532764">
                <a:moveTo>
                  <a:pt x="0" y="0"/>
                </a:moveTo>
                <a:lnTo>
                  <a:pt x="163588" y="0"/>
                </a:lnTo>
                <a:lnTo>
                  <a:pt x="163588" y="532635"/>
                </a:lnTo>
                <a:lnTo>
                  <a:pt x="0" y="532635"/>
                </a:lnTo>
                <a:lnTo>
                  <a:pt x="0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56779" y="2730063"/>
            <a:ext cx="163830" cy="615950"/>
          </a:xfrm>
          <a:custGeom>
            <a:avLst/>
            <a:gdLst/>
            <a:ahLst/>
            <a:cxnLst/>
            <a:rect l="l" t="t" r="r" b="b"/>
            <a:pathLst>
              <a:path w="163830" h="615950">
                <a:moveTo>
                  <a:pt x="0" y="0"/>
                </a:moveTo>
                <a:lnTo>
                  <a:pt x="163588" y="0"/>
                </a:lnTo>
                <a:lnTo>
                  <a:pt x="163588" y="615408"/>
                </a:lnTo>
                <a:lnTo>
                  <a:pt x="0" y="615408"/>
                </a:lnTo>
                <a:lnTo>
                  <a:pt x="0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93439" y="3093251"/>
            <a:ext cx="163830" cy="252729"/>
          </a:xfrm>
          <a:custGeom>
            <a:avLst/>
            <a:gdLst/>
            <a:ahLst/>
            <a:cxnLst/>
            <a:rect l="l" t="t" r="r" b="b"/>
            <a:pathLst>
              <a:path w="163830" h="252729">
                <a:moveTo>
                  <a:pt x="0" y="0"/>
                </a:moveTo>
                <a:lnTo>
                  <a:pt x="163568" y="0"/>
                </a:lnTo>
                <a:lnTo>
                  <a:pt x="163568" y="252232"/>
                </a:lnTo>
                <a:lnTo>
                  <a:pt x="0" y="252232"/>
                </a:lnTo>
                <a:lnTo>
                  <a:pt x="0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0768" y="2508021"/>
            <a:ext cx="163830" cy="837565"/>
          </a:xfrm>
          <a:custGeom>
            <a:avLst/>
            <a:gdLst/>
            <a:ahLst/>
            <a:cxnLst/>
            <a:rect l="l" t="t" r="r" b="b"/>
            <a:pathLst>
              <a:path w="163830" h="837564">
                <a:moveTo>
                  <a:pt x="0" y="0"/>
                </a:moveTo>
                <a:lnTo>
                  <a:pt x="163572" y="0"/>
                </a:lnTo>
                <a:lnTo>
                  <a:pt x="163572" y="837450"/>
                </a:lnTo>
                <a:lnTo>
                  <a:pt x="0" y="837450"/>
                </a:lnTo>
                <a:lnTo>
                  <a:pt x="0" y="0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76421" y="2804703"/>
            <a:ext cx="124460" cy="323215"/>
          </a:xfrm>
          <a:custGeom>
            <a:avLst/>
            <a:gdLst/>
            <a:ahLst/>
            <a:cxnLst/>
            <a:rect l="l" t="t" r="r" b="b"/>
            <a:pathLst>
              <a:path w="124460" h="323214">
                <a:moveTo>
                  <a:pt x="0" y="322856"/>
                </a:moveTo>
                <a:lnTo>
                  <a:pt x="1056" y="0"/>
                </a:lnTo>
                <a:lnTo>
                  <a:pt x="40980" y="14940"/>
                </a:lnTo>
                <a:lnTo>
                  <a:pt x="73739" y="37225"/>
                </a:lnTo>
                <a:lnTo>
                  <a:pt x="115518" y="98797"/>
                </a:lnTo>
                <a:lnTo>
                  <a:pt x="123789" y="137897"/>
                </a:lnTo>
                <a:lnTo>
                  <a:pt x="124323" y="151725"/>
                </a:lnTo>
                <a:lnTo>
                  <a:pt x="124323" y="171131"/>
                </a:lnTo>
                <a:lnTo>
                  <a:pt x="118528" y="210529"/>
                </a:lnTo>
                <a:lnTo>
                  <a:pt x="96973" y="256069"/>
                </a:lnTo>
                <a:lnTo>
                  <a:pt x="38883" y="306857"/>
                </a:lnTo>
                <a:lnTo>
                  <a:pt x="0" y="322856"/>
                </a:lnTo>
                <a:close/>
              </a:path>
            </a:pathLst>
          </a:custGeom>
          <a:solidFill>
            <a:srgbClr val="FFC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71491" y="3027704"/>
            <a:ext cx="119380" cy="100330"/>
          </a:xfrm>
          <a:custGeom>
            <a:avLst/>
            <a:gdLst/>
            <a:ahLst/>
            <a:cxnLst/>
            <a:rect l="l" t="t" r="r" b="b"/>
            <a:pathLst>
              <a:path w="119379" h="100330">
                <a:moveTo>
                  <a:pt x="4930" y="99856"/>
                </a:moveTo>
                <a:lnTo>
                  <a:pt x="4930" y="46928"/>
                </a:lnTo>
                <a:lnTo>
                  <a:pt x="0" y="0"/>
                </a:lnTo>
                <a:lnTo>
                  <a:pt x="119392" y="0"/>
                </a:lnTo>
                <a:lnTo>
                  <a:pt x="101903" y="33068"/>
                </a:lnTo>
                <a:lnTo>
                  <a:pt x="76425" y="61307"/>
                </a:lnTo>
                <a:lnTo>
                  <a:pt x="43814" y="83856"/>
                </a:lnTo>
                <a:lnTo>
                  <a:pt x="4930" y="99856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71843" y="2804351"/>
            <a:ext cx="119380" cy="100330"/>
          </a:xfrm>
          <a:custGeom>
            <a:avLst/>
            <a:gdLst/>
            <a:ahLst/>
            <a:cxnLst/>
            <a:rect l="l" t="t" r="r" b="b"/>
            <a:pathLst>
              <a:path w="119379" h="100330">
                <a:moveTo>
                  <a:pt x="119392" y="99856"/>
                </a:moveTo>
                <a:lnTo>
                  <a:pt x="0" y="99856"/>
                </a:lnTo>
                <a:lnTo>
                  <a:pt x="4930" y="52927"/>
                </a:lnTo>
                <a:lnTo>
                  <a:pt x="4930" y="0"/>
                </a:lnTo>
                <a:lnTo>
                  <a:pt x="44260" y="15404"/>
                </a:lnTo>
                <a:lnTo>
                  <a:pt x="76821" y="37754"/>
                </a:lnTo>
                <a:lnTo>
                  <a:pt x="102052" y="66192"/>
                </a:lnTo>
                <a:lnTo>
                  <a:pt x="119392" y="99856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05368" y="3083454"/>
            <a:ext cx="393065" cy="897890"/>
          </a:xfrm>
          <a:custGeom>
            <a:avLst/>
            <a:gdLst/>
            <a:ahLst/>
            <a:cxnLst/>
            <a:rect l="l" t="t" r="r" b="b"/>
            <a:pathLst>
              <a:path w="393064" h="897889">
                <a:moveTo>
                  <a:pt x="373321" y="897648"/>
                </a:moveTo>
                <a:lnTo>
                  <a:pt x="122209" y="897648"/>
                </a:lnTo>
                <a:lnTo>
                  <a:pt x="115122" y="896281"/>
                </a:lnTo>
                <a:lnTo>
                  <a:pt x="109090" y="892531"/>
                </a:lnTo>
                <a:lnTo>
                  <a:pt x="104776" y="886930"/>
                </a:lnTo>
                <a:lnTo>
                  <a:pt x="102839" y="880005"/>
                </a:lnTo>
                <a:lnTo>
                  <a:pt x="0" y="21523"/>
                </a:lnTo>
                <a:lnTo>
                  <a:pt x="946" y="13248"/>
                </a:lnTo>
                <a:lnTo>
                  <a:pt x="4930" y="6395"/>
                </a:lnTo>
                <a:lnTo>
                  <a:pt x="11292" y="1725"/>
                </a:lnTo>
                <a:lnTo>
                  <a:pt x="19370" y="0"/>
                </a:lnTo>
                <a:lnTo>
                  <a:pt x="270481" y="0"/>
                </a:lnTo>
                <a:lnTo>
                  <a:pt x="392691" y="876124"/>
                </a:lnTo>
                <a:lnTo>
                  <a:pt x="391745" y="884399"/>
                </a:lnTo>
                <a:lnTo>
                  <a:pt x="387761" y="891252"/>
                </a:lnTo>
                <a:lnTo>
                  <a:pt x="381399" y="895922"/>
                </a:lnTo>
                <a:lnTo>
                  <a:pt x="373321" y="897648"/>
                </a:lnTo>
                <a:close/>
              </a:path>
            </a:pathLst>
          </a:custGeom>
          <a:solidFill>
            <a:srgbClr val="ED58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12191" y="2243728"/>
            <a:ext cx="615950" cy="1446530"/>
          </a:xfrm>
          <a:custGeom>
            <a:avLst/>
            <a:gdLst/>
            <a:ahLst/>
            <a:cxnLst/>
            <a:rect l="l" t="t" r="r" b="b"/>
            <a:pathLst>
              <a:path w="615950" h="1446529">
                <a:moveTo>
                  <a:pt x="596312" y="1446521"/>
                </a:moveTo>
                <a:lnTo>
                  <a:pt x="586396" y="1443803"/>
                </a:lnTo>
                <a:lnTo>
                  <a:pt x="0" y="1107891"/>
                </a:lnTo>
                <a:lnTo>
                  <a:pt x="0" y="340444"/>
                </a:lnTo>
                <a:lnTo>
                  <a:pt x="586396" y="2767"/>
                </a:lnTo>
                <a:lnTo>
                  <a:pt x="596312" y="0"/>
                </a:lnTo>
                <a:lnTo>
                  <a:pt x="605766" y="2591"/>
                </a:lnTo>
                <a:lnTo>
                  <a:pt x="612843" y="9416"/>
                </a:lnTo>
                <a:lnTo>
                  <a:pt x="615628" y="19351"/>
                </a:lnTo>
                <a:lnTo>
                  <a:pt x="615628" y="1427219"/>
                </a:lnTo>
                <a:lnTo>
                  <a:pt x="612843" y="1437005"/>
                </a:lnTo>
                <a:lnTo>
                  <a:pt x="605766" y="1443847"/>
                </a:lnTo>
                <a:lnTo>
                  <a:pt x="596312" y="1446521"/>
                </a:lnTo>
                <a:close/>
              </a:path>
            </a:pathLst>
          </a:custGeom>
          <a:solidFill>
            <a:srgbClr val="FFC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26191" y="3082396"/>
            <a:ext cx="172085" cy="898525"/>
          </a:xfrm>
          <a:custGeom>
            <a:avLst/>
            <a:gdLst/>
            <a:ahLst/>
            <a:cxnLst/>
            <a:rect l="l" t="t" r="r" b="b"/>
            <a:pathLst>
              <a:path w="172085" h="898525">
                <a:moveTo>
                  <a:pt x="152498" y="898001"/>
                </a:moveTo>
                <a:lnTo>
                  <a:pt x="107417" y="898001"/>
                </a:lnTo>
                <a:lnTo>
                  <a:pt x="0" y="0"/>
                </a:lnTo>
                <a:lnTo>
                  <a:pt x="50010" y="0"/>
                </a:lnTo>
                <a:lnTo>
                  <a:pt x="57098" y="1367"/>
                </a:lnTo>
                <a:lnTo>
                  <a:pt x="63130" y="5116"/>
                </a:lnTo>
                <a:lnTo>
                  <a:pt x="67444" y="10717"/>
                </a:lnTo>
                <a:lnTo>
                  <a:pt x="69381" y="17642"/>
                </a:lnTo>
                <a:lnTo>
                  <a:pt x="171868" y="876477"/>
                </a:lnTo>
                <a:lnTo>
                  <a:pt x="170922" y="884752"/>
                </a:lnTo>
                <a:lnTo>
                  <a:pt x="166938" y="891605"/>
                </a:lnTo>
                <a:lnTo>
                  <a:pt x="160576" y="896275"/>
                </a:lnTo>
                <a:lnTo>
                  <a:pt x="152498" y="898001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05368" y="3083454"/>
            <a:ext cx="172085" cy="897890"/>
          </a:xfrm>
          <a:custGeom>
            <a:avLst/>
            <a:gdLst/>
            <a:ahLst/>
            <a:cxnLst/>
            <a:rect l="l" t="t" r="r" b="b"/>
            <a:pathLst>
              <a:path w="172085" h="897889">
                <a:moveTo>
                  <a:pt x="171868" y="897648"/>
                </a:moveTo>
                <a:lnTo>
                  <a:pt x="121857" y="897648"/>
                </a:lnTo>
                <a:lnTo>
                  <a:pt x="114769" y="896281"/>
                </a:lnTo>
                <a:lnTo>
                  <a:pt x="108738" y="892531"/>
                </a:lnTo>
                <a:lnTo>
                  <a:pt x="104424" y="886930"/>
                </a:lnTo>
                <a:lnTo>
                  <a:pt x="102487" y="880005"/>
                </a:lnTo>
                <a:lnTo>
                  <a:pt x="0" y="21523"/>
                </a:lnTo>
                <a:lnTo>
                  <a:pt x="946" y="13248"/>
                </a:lnTo>
                <a:lnTo>
                  <a:pt x="4930" y="6395"/>
                </a:lnTo>
                <a:lnTo>
                  <a:pt x="11292" y="1725"/>
                </a:lnTo>
                <a:lnTo>
                  <a:pt x="19370" y="0"/>
                </a:lnTo>
                <a:lnTo>
                  <a:pt x="64450" y="0"/>
                </a:lnTo>
                <a:lnTo>
                  <a:pt x="171868" y="897648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38738" y="2581350"/>
            <a:ext cx="978535" cy="774065"/>
          </a:xfrm>
          <a:custGeom>
            <a:avLst/>
            <a:gdLst/>
            <a:ahLst/>
            <a:cxnLst/>
            <a:rect l="l" t="t" r="r" b="b"/>
            <a:pathLst>
              <a:path w="978535" h="774064">
                <a:moveTo>
                  <a:pt x="978031" y="773445"/>
                </a:moveTo>
                <a:lnTo>
                  <a:pt x="389874" y="773445"/>
                </a:lnTo>
                <a:lnTo>
                  <a:pt x="341064" y="770459"/>
                </a:lnTo>
                <a:lnTo>
                  <a:pt x="294037" y="761734"/>
                </a:lnTo>
                <a:lnTo>
                  <a:pt x="249162" y="747618"/>
                </a:lnTo>
                <a:lnTo>
                  <a:pt x="206807" y="728460"/>
                </a:lnTo>
                <a:lnTo>
                  <a:pt x="167343" y="704610"/>
                </a:lnTo>
                <a:lnTo>
                  <a:pt x="131138" y="676415"/>
                </a:lnTo>
                <a:lnTo>
                  <a:pt x="98562" y="644225"/>
                </a:lnTo>
                <a:lnTo>
                  <a:pt x="69985" y="608389"/>
                </a:lnTo>
                <a:lnTo>
                  <a:pt x="45775" y="569256"/>
                </a:lnTo>
                <a:lnTo>
                  <a:pt x="26302" y="527173"/>
                </a:lnTo>
                <a:lnTo>
                  <a:pt x="11936" y="482491"/>
                </a:lnTo>
                <a:lnTo>
                  <a:pt x="3045" y="435558"/>
                </a:lnTo>
                <a:lnTo>
                  <a:pt x="0" y="386722"/>
                </a:lnTo>
                <a:lnTo>
                  <a:pt x="3045" y="337887"/>
                </a:lnTo>
                <a:lnTo>
                  <a:pt x="11936" y="290953"/>
                </a:lnTo>
                <a:lnTo>
                  <a:pt x="26302" y="246271"/>
                </a:lnTo>
                <a:lnTo>
                  <a:pt x="45775" y="204189"/>
                </a:lnTo>
                <a:lnTo>
                  <a:pt x="69985" y="165055"/>
                </a:lnTo>
                <a:lnTo>
                  <a:pt x="98562" y="129219"/>
                </a:lnTo>
                <a:lnTo>
                  <a:pt x="131138" y="97029"/>
                </a:lnTo>
                <a:lnTo>
                  <a:pt x="167343" y="68835"/>
                </a:lnTo>
                <a:lnTo>
                  <a:pt x="206807" y="44984"/>
                </a:lnTo>
                <a:lnTo>
                  <a:pt x="249162" y="25827"/>
                </a:lnTo>
                <a:lnTo>
                  <a:pt x="294037" y="11711"/>
                </a:lnTo>
                <a:lnTo>
                  <a:pt x="341064" y="2985"/>
                </a:lnTo>
                <a:lnTo>
                  <a:pt x="389874" y="0"/>
                </a:lnTo>
                <a:lnTo>
                  <a:pt x="978031" y="0"/>
                </a:lnTo>
                <a:lnTo>
                  <a:pt x="978031" y="773445"/>
                </a:lnTo>
                <a:close/>
              </a:path>
            </a:pathLst>
          </a:custGeom>
          <a:solidFill>
            <a:srgbClr val="FFC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12191" y="3256703"/>
            <a:ext cx="615950" cy="433705"/>
          </a:xfrm>
          <a:custGeom>
            <a:avLst/>
            <a:gdLst/>
            <a:ahLst/>
            <a:cxnLst/>
            <a:rect l="l" t="t" r="r" b="b"/>
            <a:pathLst>
              <a:path w="615950" h="433704">
                <a:moveTo>
                  <a:pt x="596312" y="433546"/>
                </a:moveTo>
                <a:lnTo>
                  <a:pt x="586396" y="430828"/>
                </a:lnTo>
                <a:lnTo>
                  <a:pt x="0" y="94916"/>
                </a:lnTo>
                <a:lnTo>
                  <a:pt x="0" y="2822"/>
                </a:lnTo>
                <a:lnTo>
                  <a:pt x="615628" y="0"/>
                </a:lnTo>
                <a:lnTo>
                  <a:pt x="615628" y="414244"/>
                </a:lnTo>
                <a:lnTo>
                  <a:pt x="612843" y="424030"/>
                </a:lnTo>
                <a:lnTo>
                  <a:pt x="605766" y="430872"/>
                </a:lnTo>
                <a:lnTo>
                  <a:pt x="596312" y="433546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07260" y="2242670"/>
            <a:ext cx="621030" cy="436880"/>
          </a:xfrm>
          <a:custGeom>
            <a:avLst/>
            <a:gdLst/>
            <a:ahLst/>
            <a:cxnLst/>
            <a:rect l="l" t="t" r="r" b="b"/>
            <a:pathLst>
              <a:path w="621029" h="436880">
                <a:moveTo>
                  <a:pt x="0" y="436419"/>
                </a:moveTo>
                <a:lnTo>
                  <a:pt x="4930" y="341502"/>
                </a:lnTo>
                <a:lnTo>
                  <a:pt x="591327" y="2767"/>
                </a:lnTo>
                <a:lnTo>
                  <a:pt x="601243" y="0"/>
                </a:lnTo>
                <a:lnTo>
                  <a:pt x="610697" y="2591"/>
                </a:lnTo>
                <a:lnTo>
                  <a:pt x="617774" y="9416"/>
                </a:lnTo>
                <a:lnTo>
                  <a:pt x="620558" y="19351"/>
                </a:lnTo>
                <a:lnTo>
                  <a:pt x="620558" y="432537"/>
                </a:lnTo>
                <a:lnTo>
                  <a:pt x="0" y="436419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19543" y="2581350"/>
            <a:ext cx="197485" cy="774065"/>
          </a:xfrm>
          <a:custGeom>
            <a:avLst/>
            <a:gdLst/>
            <a:ahLst/>
            <a:cxnLst/>
            <a:rect l="l" t="t" r="r" b="b"/>
            <a:pathLst>
              <a:path w="197485" h="774064">
                <a:moveTo>
                  <a:pt x="0" y="0"/>
                </a:moveTo>
                <a:lnTo>
                  <a:pt x="197226" y="0"/>
                </a:lnTo>
                <a:lnTo>
                  <a:pt x="197226" y="773445"/>
                </a:lnTo>
                <a:lnTo>
                  <a:pt x="0" y="773445"/>
                </a:lnTo>
                <a:lnTo>
                  <a:pt x="0" y="0"/>
                </a:lnTo>
                <a:close/>
              </a:path>
            </a:pathLst>
          </a:custGeom>
          <a:solidFill>
            <a:srgbClr val="ED58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90510" y="3160728"/>
            <a:ext cx="926465" cy="194310"/>
          </a:xfrm>
          <a:custGeom>
            <a:avLst/>
            <a:gdLst/>
            <a:ahLst/>
            <a:cxnLst/>
            <a:rect l="l" t="t" r="r" b="b"/>
            <a:pathLst>
              <a:path w="926464" h="194310">
                <a:moveTo>
                  <a:pt x="926259" y="193714"/>
                </a:moveTo>
                <a:lnTo>
                  <a:pt x="338102" y="193714"/>
                </a:lnTo>
                <a:lnTo>
                  <a:pt x="284774" y="190167"/>
                </a:lnTo>
                <a:lnTo>
                  <a:pt x="233667" y="179831"/>
                </a:lnTo>
                <a:lnTo>
                  <a:pt x="185250" y="163161"/>
                </a:lnTo>
                <a:lnTo>
                  <a:pt x="139995" y="140610"/>
                </a:lnTo>
                <a:lnTo>
                  <a:pt x="98372" y="112634"/>
                </a:lnTo>
                <a:lnTo>
                  <a:pt x="60851" y="79688"/>
                </a:lnTo>
                <a:lnTo>
                  <a:pt x="27904" y="42227"/>
                </a:lnTo>
                <a:lnTo>
                  <a:pt x="0" y="705"/>
                </a:lnTo>
                <a:lnTo>
                  <a:pt x="926259" y="0"/>
                </a:lnTo>
                <a:lnTo>
                  <a:pt x="926259" y="193714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690510" y="2583820"/>
            <a:ext cx="926465" cy="193040"/>
          </a:xfrm>
          <a:custGeom>
            <a:avLst/>
            <a:gdLst/>
            <a:ahLst/>
            <a:cxnLst/>
            <a:rect l="l" t="t" r="r" b="b"/>
            <a:pathLst>
              <a:path w="926464" h="193039">
                <a:moveTo>
                  <a:pt x="926259" y="193008"/>
                </a:moveTo>
                <a:lnTo>
                  <a:pt x="0" y="193008"/>
                </a:lnTo>
                <a:lnTo>
                  <a:pt x="27904" y="151284"/>
                </a:lnTo>
                <a:lnTo>
                  <a:pt x="60851" y="113727"/>
                </a:lnTo>
                <a:lnTo>
                  <a:pt x="98372" y="80769"/>
                </a:lnTo>
                <a:lnTo>
                  <a:pt x="139995" y="52839"/>
                </a:lnTo>
                <a:lnTo>
                  <a:pt x="185250" y="30367"/>
                </a:lnTo>
                <a:lnTo>
                  <a:pt x="233667" y="13783"/>
                </a:lnTo>
                <a:lnTo>
                  <a:pt x="284774" y="3517"/>
                </a:lnTo>
                <a:lnTo>
                  <a:pt x="338102" y="0"/>
                </a:lnTo>
                <a:lnTo>
                  <a:pt x="926259" y="0"/>
                </a:lnTo>
                <a:lnTo>
                  <a:pt x="926259" y="193008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28854" y="2228854"/>
            <a:ext cx="157480" cy="1478915"/>
          </a:xfrm>
          <a:custGeom>
            <a:avLst/>
            <a:gdLst/>
            <a:ahLst/>
            <a:cxnLst/>
            <a:rect l="l" t="t" r="r" b="b"/>
            <a:pathLst>
              <a:path w="157479" h="1478914">
                <a:moveTo>
                  <a:pt x="83116" y="1478438"/>
                </a:moveTo>
                <a:lnTo>
                  <a:pt x="74312" y="1478438"/>
                </a:lnTo>
                <a:lnTo>
                  <a:pt x="45316" y="1474303"/>
                </a:lnTo>
                <a:lnTo>
                  <a:pt x="21703" y="1463089"/>
                </a:lnTo>
                <a:lnTo>
                  <a:pt x="5816" y="1446582"/>
                </a:lnTo>
                <a:lnTo>
                  <a:pt x="0" y="1426569"/>
                </a:lnTo>
                <a:lnTo>
                  <a:pt x="0" y="51868"/>
                </a:lnTo>
                <a:lnTo>
                  <a:pt x="5816" y="31855"/>
                </a:lnTo>
                <a:lnTo>
                  <a:pt x="21703" y="15348"/>
                </a:lnTo>
                <a:lnTo>
                  <a:pt x="45316" y="4134"/>
                </a:lnTo>
                <a:lnTo>
                  <a:pt x="74312" y="0"/>
                </a:lnTo>
                <a:lnTo>
                  <a:pt x="83116" y="0"/>
                </a:lnTo>
                <a:lnTo>
                  <a:pt x="112111" y="4134"/>
                </a:lnTo>
                <a:lnTo>
                  <a:pt x="135725" y="15348"/>
                </a:lnTo>
                <a:lnTo>
                  <a:pt x="151612" y="31855"/>
                </a:lnTo>
                <a:lnTo>
                  <a:pt x="157428" y="51868"/>
                </a:lnTo>
                <a:lnTo>
                  <a:pt x="157428" y="1426569"/>
                </a:lnTo>
                <a:lnTo>
                  <a:pt x="151612" y="1446582"/>
                </a:lnTo>
                <a:lnTo>
                  <a:pt x="135725" y="1463089"/>
                </a:lnTo>
                <a:lnTo>
                  <a:pt x="112111" y="1474303"/>
                </a:lnTo>
                <a:lnTo>
                  <a:pt x="83116" y="1478438"/>
                </a:lnTo>
                <a:close/>
              </a:path>
            </a:pathLst>
          </a:custGeom>
          <a:solidFill>
            <a:srgbClr val="ED58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28854" y="2228854"/>
            <a:ext cx="83185" cy="1478915"/>
          </a:xfrm>
          <a:custGeom>
            <a:avLst/>
            <a:gdLst/>
            <a:ahLst/>
            <a:cxnLst/>
            <a:rect l="l" t="t" r="r" b="b"/>
            <a:pathLst>
              <a:path w="83185" h="1478914">
                <a:moveTo>
                  <a:pt x="83116" y="1478438"/>
                </a:moveTo>
                <a:lnTo>
                  <a:pt x="74312" y="1478438"/>
                </a:lnTo>
                <a:lnTo>
                  <a:pt x="45316" y="1474303"/>
                </a:lnTo>
                <a:lnTo>
                  <a:pt x="21703" y="1463089"/>
                </a:lnTo>
                <a:lnTo>
                  <a:pt x="5816" y="1446582"/>
                </a:lnTo>
                <a:lnTo>
                  <a:pt x="0" y="1426569"/>
                </a:lnTo>
                <a:lnTo>
                  <a:pt x="0" y="51868"/>
                </a:lnTo>
                <a:lnTo>
                  <a:pt x="5816" y="31855"/>
                </a:lnTo>
                <a:lnTo>
                  <a:pt x="21703" y="15348"/>
                </a:lnTo>
                <a:lnTo>
                  <a:pt x="45316" y="4134"/>
                </a:lnTo>
                <a:lnTo>
                  <a:pt x="74312" y="0"/>
                </a:lnTo>
                <a:lnTo>
                  <a:pt x="83116" y="0"/>
                </a:lnTo>
                <a:lnTo>
                  <a:pt x="83116" y="1478438"/>
                </a:lnTo>
                <a:close/>
              </a:path>
            </a:pathLst>
          </a:custGeom>
          <a:solidFill>
            <a:srgbClr val="000000">
              <a:alpha val="470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15733" y="2929901"/>
            <a:ext cx="410209" cy="441325"/>
          </a:xfrm>
          <a:custGeom>
            <a:avLst/>
            <a:gdLst/>
            <a:ahLst/>
            <a:cxnLst/>
            <a:rect l="l" t="t" r="r" b="b"/>
            <a:pathLst>
              <a:path w="410209" h="441325">
                <a:moveTo>
                  <a:pt x="153690" y="431136"/>
                </a:moveTo>
                <a:lnTo>
                  <a:pt x="117502" y="418418"/>
                </a:lnTo>
                <a:lnTo>
                  <a:pt x="83193" y="398933"/>
                </a:lnTo>
                <a:lnTo>
                  <a:pt x="52524" y="371505"/>
                </a:lnTo>
                <a:lnTo>
                  <a:pt x="27260" y="334959"/>
                </a:lnTo>
                <a:lnTo>
                  <a:pt x="9164" y="288121"/>
                </a:lnTo>
                <a:lnTo>
                  <a:pt x="0" y="229817"/>
                </a:lnTo>
                <a:lnTo>
                  <a:pt x="3118" y="173919"/>
                </a:lnTo>
                <a:lnTo>
                  <a:pt x="18654" y="127540"/>
                </a:lnTo>
                <a:lnTo>
                  <a:pt x="44032" y="89972"/>
                </a:lnTo>
                <a:lnTo>
                  <a:pt x="76677" y="60504"/>
                </a:lnTo>
                <a:lnTo>
                  <a:pt x="114015" y="38428"/>
                </a:lnTo>
                <a:lnTo>
                  <a:pt x="153471" y="23034"/>
                </a:lnTo>
                <a:lnTo>
                  <a:pt x="192471" y="13613"/>
                </a:lnTo>
                <a:lnTo>
                  <a:pt x="252470" y="8207"/>
                </a:lnTo>
                <a:lnTo>
                  <a:pt x="382882" y="0"/>
                </a:lnTo>
                <a:lnTo>
                  <a:pt x="409992" y="430899"/>
                </a:lnTo>
                <a:lnTo>
                  <a:pt x="255891" y="440430"/>
                </a:lnTo>
                <a:lnTo>
                  <a:pt x="224648" y="440967"/>
                </a:lnTo>
                <a:lnTo>
                  <a:pt x="189993" y="438261"/>
                </a:lnTo>
                <a:lnTo>
                  <a:pt x="153690" y="431136"/>
                </a:lnTo>
                <a:close/>
              </a:path>
            </a:pathLst>
          </a:custGeom>
          <a:solidFill>
            <a:srgbClr val="E947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766950" y="3269175"/>
            <a:ext cx="443230" cy="412115"/>
          </a:xfrm>
          <a:custGeom>
            <a:avLst/>
            <a:gdLst/>
            <a:ahLst/>
            <a:cxnLst/>
            <a:rect l="l" t="t" r="r" b="b"/>
            <a:pathLst>
              <a:path w="443229" h="412114">
                <a:moveTo>
                  <a:pt x="0" y="378998"/>
                </a:moveTo>
                <a:lnTo>
                  <a:pt x="4177" y="322314"/>
                </a:lnTo>
                <a:lnTo>
                  <a:pt x="8013" y="271745"/>
                </a:lnTo>
                <a:lnTo>
                  <a:pt x="11780" y="224392"/>
                </a:lnTo>
                <a:lnTo>
                  <a:pt x="23319" y="159406"/>
                </a:lnTo>
                <a:lnTo>
                  <a:pt x="53180" y="90273"/>
                </a:lnTo>
                <a:lnTo>
                  <a:pt x="77274" y="58947"/>
                </a:lnTo>
                <a:lnTo>
                  <a:pt x="108702" y="32339"/>
                </a:lnTo>
                <a:lnTo>
                  <a:pt x="148381" y="12366"/>
                </a:lnTo>
                <a:lnTo>
                  <a:pt x="197229" y="947"/>
                </a:lnTo>
                <a:lnTo>
                  <a:pt x="256163" y="0"/>
                </a:lnTo>
                <a:lnTo>
                  <a:pt x="311048" y="10935"/>
                </a:lnTo>
                <a:lnTo>
                  <a:pt x="354769" y="32843"/>
                </a:lnTo>
                <a:lnTo>
                  <a:pt x="388390" y="63272"/>
                </a:lnTo>
                <a:lnTo>
                  <a:pt x="412976" y="99767"/>
                </a:lnTo>
                <a:lnTo>
                  <a:pt x="429591" y="139876"/>
                </a:lnTo>
                <a:lnTo>
                  <a:pt x="439301" y="181145"/>
                </a:lnTo>
                <a:lnTo>
                  <a:pt x="443169" y="221121"/>
                </a:lnTo>
                <a:lnTo>
                  <a:pt x="442262" y="257350"/>
                </a:lnTo>
                <a:lnTo>
                  <a:pt x="440298" y="281582"/>
                </a:lnTo>
                <a:lnTo>
                  <a:pt x="438381" y="305756"/>
                </a:lnTo>
                <a:lnTo>
                  <a:pt x="435374" y="344360"/>
                </a:lnTo>
                <a:lnTo>
                  <a:pt x="430140" y="411882"/>
                </a:lnTo>
                <a:lnTo>
                  <a:pt x="0" y="378998"/>
                </a:lnTo>
                <a:close/>
              </a:path>
            </a:pathLst>
          </a:custGeom>
          <a:solidFill>
            <a:srgbClr val="1D2A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97140" y="2552057"/>
            <a:ext cx="498475" cy="492125"/>
          </a:xfrm>
          <a:custGeom>
            <a:avLst/>
            <a:gdLst/>
            <a:ahLst/>
            <a:cxnLst/>
            <a:rect l="l" t="t" r="r" b="b"/>
            <a:pathLst>
              <a:path w="498475" h="492125">
                <a:moveTo>
                  <a:pt x="179265" y="488032"/>
                </a:moveTo>
                <a:lnTo>
                  <a:pt x="131719" y="472024"/>
                </a:lnTo>
                <a:lnTo>
                  <a:pt x="81084" y="441811"/>
                </a:lnTo>
                <a:lnTo>
                  <a:pt x="40103" y="403556"/>
                </a:lnTo>
                <a:lnTo>
                  <a:pt x="14390" y="361855"/>
                </a:lnTo>
                <a:lnTo>
                  <a:pt x="1753" y="318235"/>
                </a:lnTo>
                <a:lnTo>
                  <a:pt x="0" y="274224"/>
                </a:lnTo>
                <a:lnTo>
                  <a:pt x="6936" y="231352"/>
                </a:lnTo>
                <a:lnTo>
                  <a:pt x="20369" y="191145"/>
                </a:lnTo>
                <a:lnTo>
                  <a:pt x="38106" y="155131"/>
                </a:lnTo>
                <a:lnTo>
                  <a:pt x="57954" y="124839"/>
                </a:lnTo>
                <a:lnTo>
                  <a:pt x="72469" y="105579"/>
                </a:lnTo>
                <a:lnTo>
                  <a:pt x="86853" y="86154"/>
                </a:lnTo>
                <a:lnTo>
                  <a:pt x="109695" y="54862"/>
                </a:lnTo>
                <a:lnTo>
                  <a:pt x="149585" y="0"/>
                </a:lnTo>
                <a:lnTo>
                  <a:pt x="498040" y="254301"/>
                </a:lnTo>
                <a:lnTo>
                  <a:pt x="464602" y="300377"/>
                </a:lnTo>
                <a:lnTo>
                  <a:pt x="434726" y="341366"/>
                </a:lnTo>
                <a:lnTo>
                  <a:pt x="406675" y="379559"/>
                </a:lnTo>
                <a:lnTo>
                  <a:pt x="362774" y="428834"/>
                </a:lnTo>
                <a:lnTo>
                  <a:pt x="301114" y="471922"/>
                </a:lnTo>
                <a:lnTo>
                  <a:pt x="264188" y="485871"/>
                </a:lnTo>
                <a:lnTo>
                  <a:pt x="223496" y="491945"/>
                </a:lnTo>
                <a:lnTo>
                  <a:pt x="179265" y="488032"/>
                </a:lnTo>
                <a:close/>
              </a:path>
            </a:pathLst>
          </a:custGeom>
          <a:solidFill>
            <a:srgbClr val="74AD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98615" y="2920192"/>
            <a:ext cx="409575" cy="440690"/>
          </a:xfrm>
          <a:custGeom>
            <a:avLst/>
            <a:gdLst/>
            <a:ahLst/>
            <a:cxnLst/>
            <a:rect l="l" t="t" r="r" b="b"/>
            <a:pathLst>
              <a:path w="409575" h="440689">
                <a:moveTo>
                  <a:pt x="27109" y="440609"/>
                </a:moveTo>
                <a:lnTo>
                  <a:pt x="0" y="9709"/>
                </a:lnTo>
                <a:lnTo>
                  <a:pt x="154443" y="254"/>
                </a:lnTo>
                <a:lnTo>
                  <a:pt x="190574" y="0"/>
                </a:lnTo>
                <a:lnTo>
                  <a:pt x="230417" y="4583"/>
                </a:lnTo>
                <a:lnTo>
                  <a:pt x="271502" y="15025"/>
                </a:lnTo>
                <a:lnTo>
                  <a:pt x="311354" y="32345"/>
                </a:lnTo>
                <a:lnTo>
                  <a:pt x="347503" y="57566"/>
                </a:lnTo>
                <a:lnTo>
                  <a:pt x="377475" y="91707"/>
                </a:lnTo>
                <a:lnTo>
                  <a:pt x="398800" y="135790"/>
                </a:lnTo>
                <a:lnTo>
                  <a:pt x="409004" y="190834"/>
                </a:lnTo>
                <a:lnTo>
                  <a:pt x="407312" y="249809"/>
                </a:lnTo>
                <a:lnTo>
                  <a:pt x="395284" y="298508"/>
                </a:lnTo>
                <a:lnTo>
                  <a:pt x="374827" y="337883"/>
                </a:lnTo>
                <a:lnTo>
                  <a:pt x="347846" y="368884"/>
                </a:lnTo>
                <a:lnTo>
                  <a:pt x="316249" y="392462"/>
                </a:lnTo>
                <a:lnTo>
                  <a:pt x="281941" y="409569"/>
                </a:lnTo>
                <a:lnTo>
                  <a:pt x="212820" y="428172"/>
                </a:lnTo>
                <a:lnTo>
                  <a:pt x="27109" y="440609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53503" y="3648174"/>
            <a:ext cx="443865" cy="413384"/>
          </a:xfrm>
          <a:custGeom>
            <a:avLst/>
            <a:gdLst/>
            <a:ahLst/>
            <a:cxnLst/>
            <a:rect l="l" t="t" r="r" b="b"/>
            <a:pathLst>
              <a:path w="443865" h="413385">
                <a:moveTo>
                  <a:pt x="149171" y="403100"/>
                </a:moveTo>
                <a:lnTo>
                  <a:pt x="102698" y="384388"/>
                </a:lnTo>
                <a:lnTo>
                  <a:pt x="66622" y="358632"/>
                </a:lnTo>
                <a:lnTo>
                  <a:pt x="39739" y="327587"/>
                </a:lnTo>
                <a:lnTo>
                  <a:pt x="20841" y="293008"/>
                </a:lnTo>
                <a:lnTo>
                  <a:pt x="8723" y="256650"/>
                </a:lnTo>
                <a:lnTo>
                  <a:pt x="0" y="185619"/>
                </a:lnTo>
                <a:lnTo>
                  <a:pt x="981" y="154456"/>
                </a:lnTo>
                <a:lnTo>
                  <a:pt x="4679" y="107238"/>
                </a:lnTo>
                <a:lnTo>
                  <a:pt x="8769" y="56709"/>
                </a:lnTo>
                <a:lnTo>
                  <a:pt x="12082" y="16439"/>
                </a:lnTo>
                <a:lnTo>
                  <a:pt x="13446" y="0"/>
                </a:lnTo>
                <a:lnTo>
                  <a:pt x="443586" y="32883"/>
                </a:lnTo>
                <a:lnTo>
                  <a:pt x="437968" y="100315"/>
                </a:lnTo>
                <a:lnTo>
                  <a:pt x="434840" y="138854"/>
                </a:lnTo>
                <a:lnTo>
                  <a:pt x="433074" y="162954"/>
                </a:lnTo>
                <a:lnTo>
                  <a:pt x="431539" y="187072"/>
                </a:lnTo>
                <a:lnTo>
                  <a:pt x="426717" y="222953"/>
                </a:lnTo>
                <a:lnTo>
                  <a:pt x="416603" y="261825"/>
                </a:lnTo>
                <a:lnTo>
                  <a:pt x="400527" y="301102"/>
                </a:lnTo>
                <a:lnTo>
                  <a:pt x="377818" y="338196"/>
                </a:lnTo>
                <a:lnTo>
                  <a:pt x="347806" y="370521"/>
                </a:lnTo>
                <a:lnTo>
                  <a:pt x="309821" y="395490"/>
                </a:lnTo>
                <a:lnTo>
                  <a:pt x="263193" y="410517"/>
                </a:lnTo>
                <a:lnTo>
                  <a:pt x="207250" y="413013"/>
                </a:lnTo>
                <a:lnTo>
                  <a:pt x="149171" y="403100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46726" y="2313871"/>
            <a:ext cx="498475" cy="492759"/>
          </a:xfrm>
          <a:custGeom>
            <a:avLst/>
            <a:gdLst/>
            <a:ahLst/>
            <a:cxnLst/>
            <a:rect l="l" t="t" r="r" b="b"/>
            <a:pathLst>
              <a:path w="498475" h="492760">
                <a:moveTo>
                  <a:pt x="348454" y="492487"/>
                </a:moveTo>
                <a:lnTo>
                  <a:pt x="0" y="238185"/>
                </a:lnTo>
                <a:lnTo>
                  <a:pt x="40185" y="183791"/>
                </a:lnTo>
                <a:lnTo>
                  <a:pt x="63090" y="152647"/>
                </a:lnTo>
                <a:lnTo>
                  <a:pt x="77272" y="133044"/>
                </a:lnTo>
                <a:lnTo>
                  <a:pt x="91289" y="113270"/>
                </a:lnTo>
                <a:lnTo>
                  <a:pt x="114189" y="85232"/>
                </a:lnTo>
                <a:lnTo>
                  <a:pt x="143180" y="57458"/>
                </a:lnTo>
                <a:lnTo>
                  <a:pt x="177469" y="32497"/>
                </a:lnTo>
                <a:lnTo>
                  <a:pt x="216257" y="12900"/>
                </a:lnTo>
                <a:lnTo>
                  <a:pt x="258749" y="1218"/>
                </a:lnTo>
                <a:lnTo>
                  <a:pt x="304149" y="0"/>
                </a:lnTo>
                <a:lnTo>
                  <a:pt x="351661" y="11796"/>
                </a:lnTo>
                <a:lnTo>
                  <a:pt x="400488" y="39158"/>
                </a:lnTo>
                <a:lnTo>
                  <a:pt x="444692" y="78150"/>
                </a:lnTo>
                <a:lnTo>
                  <a:pt x="474392" y="118515"/>
                </a:lnTo>
                <a:lnTo>
                  <a:pt x="491536" y="159397"/>
                </a:lnTo>
                <a:lnTo>
                  <a:pt x="498070" y="199940"/>
                </a:lnTo>
                <a:lnTo>
                  <a:pt x="495942" y="239286"/>
                </a:lnTo>
                <a:lnTo>
                  <a:pt x="487098" y="276579"/>
                </a:lnTo>
                <a:lnTo>
                  <a:pt x="457052" y="341578"/>
                </a:lnTo>
                <a:lnTo>
                  <a:pt x="412105" y="405951"/>
                </a:lnTo>
                <a:lnTo>
                  <a:pt x="382210" y="446795"/>
                </a:lnTo>
                <a:lnTo>
                  <a:pt x="358260" y="479256"/>
                </a:lnTo>
                <a:lnTo>
                  <a:pt x="348454" y="492487"/>
                </a:lnTo>
                <a:close/>
              </a:path>
            </a:pathLst>
          </a:custGeom>
          <a:solidFill>
            <a:srgbClr val="DA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13981" y="3190236"/>
            <a:ext cx="118745" cy="111760"/>
          </a:xfrm>
          <a:custGeom>
            <a:avLst/>
            <a:gdLst/>
            <a:ahLst/>
            <a:cxnLst/>
            <a:rect l="l" t="t" r="r" b="b"/>
            <a:pathLst>
              <a:path w="118745" h="111760">
                <a:moveTo>
                  <a:pt x="87565" y="108390"/>
                </a:moveTo>
                <a:lnTo>
                  <a:pt x="37704" y="81575"/>
                </a:lnTo>
                <a:lnTo>
                  <a:pt x="13856" y="50847"/>
                </a:lnTo>
                <a:lnTo>
                  <a:pt x="1304" y="13991"/>
                </a:lnTo>
                <a:lnTo>
                  <a:pt x="0" y="6885"/>
                </a:lnTo>
                <a:lnTo>
                  <a:pt x="5000" y="448"/>
                </a:lnTo>
                <a:lnTo>
                  <a:pt x="11874" y="165"/>
                </a:lnTo>
                <a:lnTo>
                  <a:pt x="17647" y="0"/>
                </a:lnTo>
                <a:lnTo>
                  <a:pt x="22782" y="4359"/>
                </a:lnTo>
                <a:lnTo>
                  <a:pt x="23971" y="10363"/>
                </a:lnTo>
                <a:lnTo>
                  <a:pt x="27711" y="25345"/>
                </a:lnTo>
                <a:lnTo>
                  <a:pt x="52748" y="63709"/>
                </a:lnTo>
                <a:lnTo>
                  <a:pt x="92428" y="85004"/>
                </a:lnTo>
                <a:lnTo>
                  <a:pt x="115092" y="89989"/>
                </a:lnTo>
                <a:lnTo>
                  <a:pt x="117444" y="92295"/>
                </a:lnTo>
                <a:lnTo>
                  <a:pt x="117873" y="98491"/>
                </a:lnTo>
                <a:lnTo>
                  <a:pt x="118152" y="105372"/>
                </a:lnTo>
                <a:lnTo>
                  <a:pt x="112885" y="111391"/>
                </a:lnTo>
                <a:lnTo>
                  <a:pt x="106162" y="110989"/>
                </a:lnTo>
                <a:lnTo>
                  <a:pt x="87565" y="108390"/>
                </a:lnTo>
                <a:close/>
              </a:path>
              <a:path w="118745" h="111760">
                <a:moveTo>
                  <a:pt x="115092" y="89989"/>
                </a:moveTo>
                <a:lnTo>
                  <a:pt x="92428" y="85004"/>
                </a:lnTo>
                <a:lnTo>
                  <a:pt x="107103" y="87150"/>
                </a:lnTo>
                <a:lnTo>
                  <a:pt x="112725" y="87668"/>
                </a:lnTo>
                <a:lnTo>
                  <a:pt x="115092" y="899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3293" y="3362476"/>
            <a:ext cx="125095" cy="104775"/>
          </a:xfrm>
          <a:custGeom>
            <a:avLst/>
            <a:gdLst/>
            <a:ahLst/>
            <a:cxnLst/>
            <a:rect l="l" t="t" r="r" b="b"/>
            <a:pathLst>
              <a:path w="125095" h="104775">
                <a:moveTo>
                  <a:pt x="5025" y="103375"/>
                </a:moveTo>
                <a:lnTo>
                  <a:pt x="0" y="96886"/>
                </a:lnTo>
                <a:lnTo>
                  <a:pt x="1430" y="90382"/>
                </a:lnTo>
                <a:lnTo>
                  <a:pt x="6740" y="72354"/>
                </a:lnTo>
                <a:lnTo>
                  <a:pt x="40161" y="26762"/>
                </a:lnTo>
                <a:lnTo>
                  <a:pt x="73731" y="7588"/>
                </a:lnTo>
                <a:lnTo>
                  <a:pt x="111966" y="207"/>
                </a:lnTo>
                <a:lnTo>
                  <a:pt x="119182" y="0"/>
                </a:lnTo>
                <a:lnTo>
                  <a:pt x="124700" y="5879"/>
                </a:lnTo>
                <a:lnTo>
                  <a:pt x="124295" y="12609"/>
                </a:lnTo>
                <a:lnTo>
                  <a:pt x="123775" y="18237"/>
                </a:lnTo>
                <a:lnTo>
                  <a:pt x="118808" y="22887"/>
                </a:lnTo>
                <a:lnTo>
                  <a:pt x="112694" y="22977"/>
                </a:lnTo>
                <a:lnTo>
                  <a:pt x="97220" y="24744"/>
                </a:lnTo>
                <a:lnTo>
                  <a:pt x="55690" y="44175"/>
                </a:lnTo>
                <a:lnTo>
                  <a:pt x="29119" y="80171"/>
                </a:lnTo>
                <a:lnTo>
                  <a:pt x="23629" y="100290"/>
                </a:lnTo>
                <a:lnTo>
                  <a:pt x="18054" y="104447"/>
                </a:lnTo>
                <a:lnTo>
                  <a:pt x="12090" y="103853"/>
                </a:lnTo>
                <a:lnTo>
                  <a:pt x="5025" y="1033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8538" y="2905796"/>
            <a:ext cx="154305" cy="55880"/>
          </a:xfrm>
          <a:custGeom>
            <a:avLst/>
            <a:gdLst/>
            <a:ahLst/>
            <a:cxnLst/>
            <a:rect l="l" t="t" r="r" b="b"/>
            <a:pathLst>
              <a:path w="154304" h="55880">
                <a:moveTo>
                  <a:pt x="114687" y="45144"/>
                </a:moveTo>
                <a:lnTo>
                  <a:pt x="48309" y="30543"/>
                </a:lnTo>
                <a:lnTo>
                  <a:pt x="63622" y="32363"/>
                </a:lnTo>
                <a:lnTo>
                  <a:pt x="79117" y="31667"/>
                </a:lnTo>
                <a:lnTo>
                  <a:pt x="120541" y="14786"/>
                </a:lnTo>
                <a:lnTo>
                  <a:pt x="135761" y="700"/>
                </a:lnTo>
                <a:lnTo>
                  <a:pt x="142368" y="0"/>
                </a:lnTo>
                <a:lnTo>
                  <a:pt x="147312" y="3599"/>
                </a:lnTo>
                <a:lnTo>
                  <a:pt x="153207" y="7767"/>
                </a:lnTo>
                <a:lnTo>
                  <a:pt x="154286" y="15900"/>
                </a:lnTo>
                <a:lnTo>
                  <a:pt x="149662" y="20625"/>
                </a:lnTo>
                <a:lnTo>
                  <a:pt x="135639" y="33187"/>
                </a:lnTo>
                <a:lnTo>
                  <a:pt x="119711" y="43108"/>
                </a:lnTo>
                <a:lnTo>
                  <a:pt x="114687" y="45144"/>
                </a:lnTo>
                <a:close/>
              </a:path>
              <a:path w="154304" h="55880">
                <a:moveTo>
                  <a:pt x="44351" y="53225"/>
                </a:moveTo>
                <a:lnTo>
                  <a:pt x="25646" y="47804"/>
                </a:lnTo>
                <a:lnTo>
                  <a:pt x="7883" y="39327"/>
                </a:lnTo>
                <a:lnTo>
                  <a:pt x="1838" y="35844"/>
                </a:lnTo>
                <a:lnTo>
                  <a:pt x="0" y="27902"/>
                </a:lnTo>
                <a:lnTo>
                  <a:pt x="4091" y="22342"/>
                </a:lnTo>
                <a:lnTo>
                  <a:pt x="7614" y="17733"/>
                </a:lnTo>
                <a:lnTo>
                  <a:pt x="13954" y="16616"/>
                </a:lnTo>
                <a:lnTo>
                  <a:pt x="19391" y="19606"/>
                </a:lnTo>
                <a:lnTo>
                  <a:pt x="33470" y="26270"/>
                </a:lnTo>
                <a:lnTo>
                  <a:pt x="48309" y="30543"/>
                </a:lnTo>
                <a:lnTo>
                  <a:pt x="114687" y="45144"/>
                </a:lnTo>
                <a:lnTo>
                  <a:pt x="102110" y="50239"/>
                </a:lnTo>
                <a:lnTo>
                  <a:pt x="83073" y="54430"/>
                </a:lnTo>
                <a:lnTo>
                  <a:pt x="63619" y="55473"/>
                </a:lnTo>
                <a:lnTo>
                  <a:pt x="44351" y="532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24" y="0"/>
            <a:ext cx="9744075" cy="194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252" rIns="0" bIns="0" rtlCol="0">
            <a:spAutoFit/>
          </a:bodyPr>
          <a:lstStyle/>
          <a:p>
            <a:pPr marL="2573020">
              <a:lnSpc>
                <a:spcPct val="100000"/>
              </a:lnSpc>
            </a:pPr>
            <a:r>
              <a:rPr sz="4800" b="0" spc="15" dirty="0">
                <a:latin typeface="Arial"/>
                <a:cs typeface="Arial"/>
              </a:rPr>
              <a:t>ИНСТРУМЕНТЫ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52559" y="104775"/>
            <a:ext cx="1857338" cy="1854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0199" y="2432050"/>
            <a:ext cx="5730875" cy="269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b="1" spc="-150" dirty="0">
                <a:solidFill>
                  <a:srgbClr val="AA351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sz="2600" spc="-150" dirty="0">
                <a:solidFill>
                  <a:srgbClr val="AA351F"/>
                </a:solidFill>
                <a:latin typeface="Calibri"/>
                <a:cs typeface="Calibri"/>
              </a:rPr>
              <a:t>.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Управление</a:t>
            </a:r>
            <a:r>
              <a:rPr sz="2600" spc="1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5" dirty="0">
                <a:solidFill>
                  <a:srgbClr val="212121"/>
                </a:solidFill>
                <a:latin typeface="Arial"/>
                <a:cs typeface="Arial"/>
              </a:rPr>
              <a:t>ассортиментом</a:t>
            </a:r>
            <a:r>
              <a:rPr sz="2600" spc="-5" dirty="0">
                <a:solidFill>
                  <a:srgbClr val="212121"/>
                </a:solidFill>
                <a:latin typeface="Calibri"/>
                <a:cs typeface="Calibri"/>
              </a:rPr>
              <a:t>:</a:t>
            </a:r>
            <a:endParaRPr sz="2600" dirty="0">
              <a:latin typeface="Calibri"/>
              <a:cs typeface="Calibri"/>
            </a:endParaRPr>
          </a:p>
          <a:p>
            <a:pPr marL="12700" marR="5080">
              <a:lnSpc>
                <a:spcPct val="115399"/>
              </a:lnSpc>
            </a:pPr>
            <a:r>
              <a:rPr sz="2600" spc="20" dirty="0">
                <a:solidFill>
                  <a:srgbClr val="212121"/>
                </a:solidFill>
                <a:latin typeface="Calibri"/>
                <a:cs typeface="Calibri"/>
              </a:rPr>
              <a:t>−</a:t>
            </a:r>
            <a:r>
              <a:rPr sz="2600" spc="20" dirty="0">
                <a:solidFill>
                  <a:srgbClr val="212121"/>
                </a:solidFill>
                <a:latin typeface="Arial"/>
                <a:cs typeface="Arial"/>
              </a:rPr>
              <a:t>коммерческий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ввод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ассортимента</a:t>
            </a:r>
            <a:r>
              <a:rPr sz="2600" spc="-254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212121"/>
                </a:solidFill>
                <a:latin typeface="Arial"/>
                <a:cs typeface="Arial"/>
              </a:rPr>
              <a:t>в  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матрицу</a:t>
            </a:r>
            <a:r>
              <a:rPr sz="2600" spc="-10" dirty="0">
                <a:solidFill>
                  <a:srgbClr val="212121"/>
                </a:solidFill>
                <a:latin typeface="Calibri"/>
                <a:cs typeface="Calibri"/>
              </a:rPr>
              <a:t>;</a:t>
            </a:r>
            <a:endParaRPr sz="2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15" dirty="0">
                <a:solidFill>
                  <a:srgbClr val="212121"/>
                </a:solidFill>
                <a:latin typeface="Calibri"/>
                <a:cs typeface="Calibri"/>
              </a:rPr>
              <a:t>−</a:t>
            </a:r>
            <a:r>
              <a:rPr sz="2600" spc="15" dirty="0">
                <a:solidFill>
                  <a:srgbClr val="212121"/>
                </a:solidFill>
                <a:latin typeface="Arial"/>
                <a:cs typeface="Arial"/>
              </a:rPr>
              <a:t>бездефектурное</a:t>
            </a:r>
            <a:r>
              <a:rPr sz="2600" spc="-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наличие</a:t>
            </a:r>
            <a:r>
              <a:rPr sz="2600" spc="-10" dirty="0">
                <a:solidFill>
                  <a:srgbClr val="212121"/>
                </a:solidFill>
                <a:latin typeface="Calibri"/>
                <a:cs typeface="Calibri"/>
              </a:rPr>
              <a:t>;</a:t>
            </a:r>
            <a:endParaRPr sz="2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20" dirty="0">
                <a:solidFill>
                  <a:srgbClr val="212121"/>
                </a:solidFill>
                <a:latin typeface="Calibri"/>
                <a:cs typeface="Calibri"/>
              </a:rPr>
              <a:t>−</a:t>
            </a:r>
            <a:r>
              <a:rPr sz="2600" spc="20" dirty="0">
                <a:solidFill>
                  <a:srgbClr val="212121"/>
                </a:solidFill>
                <a:latin typeface="Arial"/>
                <a:cs typeface="Arial"/>
              </a:rPr>
              <a:t>неснижаемый </a:t>
            </a:r>
            <a:r>
              <a:rPr sz="2600" dirty="0">
                <a:solidFill>
                  <a:srgbClr val="212121"/>
                </a:solidFill>
                <a:latin typeface="Arial"/>
                <a:cs typeface="Arial"/>
              </a:rPr>
              <a:t>товарный</a:t>
            </a:r>
            <a:r>
              <a:rPr sz="2600" spc="-1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212121"/>
                </a:solidFill>
                <a:latin typeface="Arial"/>
                <a:cs typeface="Arial"/>
              </a:rPr>
              <a:t>запас</a:t>
            </a:r>
            <a:r>
              <a:rPr sz="2600" spc="-10" dirty="0">
                <a:solidFill>
                  <a:srgbClr val="212121"/>
                </a:solidFill>
                <a:latin typeface="Calibri"/>
                <a:cs typeface="Calibri"/>
              </a:rPr>
              <a:t>;</a:t>
            </a:r>
            <a:endParaRPr sz="2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25" dirty="0">
                <a:solidFill>
                  <a:srgbClr val="212121"/>
                </a:solidFill>
                <a:latin typeface="Calibri"/>
                <a:cs typeface="Calibri"/>
              </a:rPr>
              <a:t>−</a:t>
            </a:r>
            <a:r>
              <a:rPr sz="2600" spc="25" dirty="0">
                <a:solidFill>
                  <a:srgbClr val="212121"/>
                </a:solidFill>
                <a:latin typeface="Arial"/>
                <a:cs typeface="Arial"/>
              </a:rPr>
              <a:t>выкладка </a:t>
            </a:r>
            <a:r>
              <a:rPr sz="2600" spc="20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2600" spc="20" dirty="0">
                <a:solidFill>
                  <a:srgbClr val="212121"/>
                </a:solidFill>
                <a:latin typeface="Arial"/>
                <a:cs typeface="Arial"/>
              </a:rPr>
              <a:t>собственные</a:t>
            </a:r>
            <a:r>
              <a:rPr sz="2600" spc="-1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600" spc="35" dirty="0">
                <a:solidFill>
                  <a:srgbClr val="212121"/>
                </a:solidFill>
                <a:latin typeface="Arial"/>
                <a:cs typeface="Arial"/>
              </a:rPr>
              <a:t>полки</a:t>
            </a:r>
            <a:r>
              <a:rPr sz="2600" spc="35" dirty="0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8637" y="2299847"/>
            <a:ext cx="2616200" cy="9996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0865" marR="5080" indent="-558800">
              <a:lnSpc>
                <a:spcPct val="116100"/>
              </a:lnSpc>
            </a:pPr>
            <a:r>
              <a:rPr lang="en-US" sz="2800" b="1" spc="55" dirty="0" smtClean="0">
                <a:solidFill>
                  <a:srgbClr val="BA3922"/>
                </a:solidFill>
                <a:latin typeface="Arial"/>
                <a:cs typeface="Arial"/>
              </a:rPr>
              <a:t>2</a:t>
            </a:r>
            <a:r>
              <a:rPr lang="en-US" sz="2800" spc="55" dirty="0" smtClean="0">
                <a:solidFill>
                  <a:srgbClr val="BA3922"/>
                </a:solidFill>
                <a:latin typeface="Arial"/>
                <a:cs typeface="Arial"/>
              </a:rPr>
              <a:t>.</a:t>
            </a:r>
            <a:r>
              <a:rPr sz="2800" spc="55" dirty="0" smtClean="0">
                <a:solidFill>
                  <a:srgbClr val="BA3922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12121"/>
                </a:solidFill>
                <a:latin typeface="Times New Roman"/>
                <a:cs typeface="Times New Roman"/>
              </a:rPr>
              <a:t>Приоритеты </a:t>
            </a:r>
            <a:r>
              <a:rPr sz="2800" spc="5" dirty="0">
                <a:solidFill>
                  <a:srgbClr val="212121"/>
                </a:solidFill>
                <a:latin typeface="Times New Roman"/>
                <a:cs typeface="Times New Roman"/>
              </a:rPr>
              <a:t>в  </a:t>
            </a:r>
            <a:r>
              <a:rPr sz="2800" dirty="0">
                <a:solidFill>
                  <a:srgbClr val="212121"/>
                </a:solidFill>
                <a:latin typeface="Times New Roman"/>
                <a:cs typeface="Times New Roman"/>
              </a:rPr>
              <a:t>продажах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21500" y="3806825"/>
            <a:ext cx="14706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50" dirty="0">
                <a:solidFill>
                  <a:srgbClr val="AA351F"/>
                </a:solidFill>
                <a:latin typeface="Arial"/>
                <a:cs typeface="Arial"/>
              </a:rPr>
              <a:t>3.</a:t>
            </a:r>
            <a:r>
              <a:rPr sz="2800" b="1" spc="-20" dirty="0">
                <a:solidFill>
                  <a:srgbClr val="AA351F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212121"/>
                </a:solidFill>
                <a:latin typeface="Times New Roman"/>
                <a:cs typeface="Times New Roman"/>
              </a:rPr>
              <a:t>УСТМ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21500" y="4854575"/>
            <a:ext cx="147383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150" dirty="0">
                <a:solidFill>
                  <a:srgbClr val="AA351F"/>
                </a:solidFill>
                <a:latin typeface="Arial"/>
                <a:cs typeface="Arial"/>
              </a:rPr>
              <a:t>4.</a:t>
            </a:r>
            <a:r>
              <a:rPr sz="2800" b="1" spc="-30" dirty="0">
                <a:solidFill>
                  <a:srgbClr val="AA351F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212121"/>
                </a:solidFill>
                <a:latin typeface="Times New Roman"/>
                <a:cs typeface="Times New Roman"/>
              </a:rPr>
              <a:t>Акции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3999" y="6054725"/>
            <a:ext cx="195135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90" dirty="0">
                <a:solidFill>
                  <a:srgbClr val="AA351F"/>
                </a:solidFill>
                <a:latin typeface="Arial"/>
                <a:cs typeface="Arial"/>
              </a:rPr>
              <a:t>5.</a:t>
            </a:r>
            <a:r>
              <a:rPr sz="2800" b="1" dirty="0">
                <a:solidFill>
                  <a:srgbClr val="AA351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212121"/>
                </a:solidFill>
                <a:latin typeface="Times New Roman"/>
                <a:cs typeface="Times New Roman"/>
              </a:rPr>
              <a:t>Обучение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599" cy="7315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7245" y="1456663"/>
            <a:ext cx="189865" cy="327660"/>
          </a:xfrm>
          <a:custGeom>
            <a:avLst/>
            <a:gdLst/>
            <a:ahLst/>
            <a:cxnLst/>
            <a:rect l="l" t="t" r="r" b="b"/>
            <a:pathLst>
              <a:path w="189865" h="327660">
                <a:moveTo>
                  <a:pt x="104234" y="327656"/>
                </a:moveTo>
                <a:lnTo>
                  <a:pt x="78553" y="321329"/>
                </a:lnTo>
                <a:lnTo>
                  <a:pt x="52621" y="316809"/>
                </a:lnTo>
                <a:lnTo>
                  <a:pt x="26436" y="314097"/>
                </a:lnTo>
                <a:lnTo>
                  <a:pt x="27" y="313194"/>
                </a:lnTo>
                <a:lnTo>
                  <a:pt x="0" y="0"/>
                </a:lnTo>
                <a:lnTo>
                  <a:pt x="48060" y="1643"/>
                </a:lnTo>
                <a:lnTo>
                  <a:pt x="95666" y="6574"/>
                </a:lnTo>
                <a:lnTo>
                  <a:pt x="142817" y="14791"/>
                </a:lnTo>
                <a:lnTo>
                  <a:pt x="189510" y="26295"/>
                </a:lnTo>
                <a:lnTo>
                  <a:pt x="104234" y="32765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978" y="1468991"/>
            <a:ext cx="565150" cy="529590"/>
          </a:xfrm>
          <a:custGeom>
            <a:avLst/>
            <a:gdLst/>
            <a:ahLst/>
            <a:cxnLst/>
            <a:rect l="l" t="t" r="r" b="b"/>
            <a:pathLst>
              <a:path w="565150" h="529589">
                <a:moveTo>
                  <a:pt x="278514" y="529184"/>
                </a:moveTo>
                <a:lnTo>
                  <a:pt x="257234" y="487733"/>
                </a:lnTo>
                <a:lnTo>
                  <a:pt x="231484" y="449733"/>
                </a:lnTo>
                <a:lnTo>
                  <a:pt x="201262" y="415183"/>
                </a:lnTo>
                <a:lnTo>
                  <a:pt x="166568" y="384082"/>
                </a:lnTo>
                <a:lnTo>
                  <a:pt x="128456" y="357273"/>
                </a:lnTo>
                <a:lnTo>
                  <a:pt x="87991" y="335597"/>
                </a:lnTo>
                <a:lnTo>
                  <a:pt x="45173" y="319055"/>
                </a:lnTo>
                <a:lnTo>
                  <a:pt x="0" y="307646"/>
                </a:lnTo>
                <a:lnTo>
                  <a:pt x="58684" y="0"/>
                </a:lnTo>
                <a:lnTo>
                  <a:pt x="106144" y="10710"/>
                </a:lnTo>
                <a:lnTo>
                  <a:pt x="152206" y="24468"/>
                </a:lnTo>
                <a:lnTo>
                  <a:pt x="196868" y="41274"/>
                </a:lnTo>
                <a:lnTo>
                  <a:pt x="240132" y="61128"/>
                </a:lnTo>
                <a:lnTo>
                  <a:pt x="281997" y="84029"/>
                </a:lnTo>
                <a:lnTo>
                  <a:pt x="322463" y="109977"/>
                </a:lnTo>
                <a:lnTo>
                  <a:pt x="361531" y="138973"/>
                </a:lnTo>
                <a:lnTo>
                  <a:pt x="398573" y="170518"/>
                </a:lnTo>
                <a:lnTo>
                  <a:pt x="432959" y="204110"/>
                </a:lnTo>
                <a:lnTo>
                  <a:pt x="464691" y="239751"/>
                </a:lnTo>
                <a:lnTo>
                  <a:pt x="493767" y="277440"/>
                </a:lnTo>
                <a:lnTo>
                  <a:pt x="520190" y="317177"/>
                </a:lnTo>
                <a:lnTo>
                  <a:pt x="543958" y="358962"/>
                </a:lnTo>
                <a:lnTo>
                  <a:pt x="565072" y="402796"/>
                </a:lnTo>
                <a:lnTo>
                  <a:pt x="278514" y="529184"/>
                </a:lnTo>
                <a:close/>
              </a:path>
            </a:pathLst>
          </a:custGeom>
          <a:solidFill>
            <a:srgbClr val="A8A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1410" y="1456663"/>
            <a:ext cx="1391920" cy="1391920"/>
          </a:xfrm>
          <a:custGeom>
            <a:avLst/>
            <a:gdLst/>
            <a:ahLst/>
            <a:cxnLst/>
            <a:rect l="l" t="t" r="r" b="b"/>
            <a:pathLst>
              <a:path w="1391920" h="1391920">
                <a:moveTo>
                  <a:pt x="720932" y="1391553"/>
                </a:moveTo>
                <a:lnTo>
                  <a:pt x="664422" y="1391325"/>
                </a:lnTo>
                <a:lnTo>
                  <a:pt x="608123" y="1386460"/>
                </a:lnTo>
                <a:lnTo>
                  <a:pt x="552036" y="1376956"/>
                </a:lnTo>
                <a:lnTo>
                  <a:pt x="496891" y="1362970"/>
                </a:lnTo>
                <a:lnTo>
                  <a:pt x="443429" y="1344658"/>
                </a:lnTo>
                <a:lnTo>
                  <a:pt x="391652" y="1322019"/>
                </a:lnTo>
                <a:lnTo>
                  <a:pt x="341558" y="1295053"/>
                </a:lnTo>
                <a:lnTo>
                  <a:pt x="293797" y="1264145"/>
                </a:lnTo>
                <a:lnTo>
                  <a:pt x="249015" y="1229679"/>
                </a:lnTo>
                <a:lnTo>
                  <a:pt x="207213" y="1191656"/>
                </a:lnTo>
                <a:lnTo>
                  <a:pt x="168391" y="1150073"/>
                </a:lnTo>
                <a:lnTo>
                  <a:pt x="133040" y="1105500"/>
                </a:lnTo>
                <a:lnTo>
                  <a:pt x="101651" y="1058509"/>
                </a:lnTo>
                <a:lnTo>
                  <a:pt x="74225" y="1009100"/>
                </a:lnTo>
                <a:lnTo>
                  <a:pt x="50762" y="957274"/>
                </a:lnTo>
                <a:lnTo>
                  <a:pt x="31544" y="903729"/>
                </a:lnTo>
                <a:lnTo>
                  <a:pt x="16855" y="849165"/>
                </a:lnTo>
                <a:lnTo>
                  <a:pt x="6693" y="793578"/>
                </a:lnTo>
                <a:lnTo>
                  <a:pt x="1060" y="736967"/>
                </a:lnTo>
                <a:lnTo>
                  <a:pt x="0" y="680088"/>
                </a:lnTo>
                <a:lnTo>
                  <a:pt x="3556" y="623691"/>
                </a:lnTo>
                <a:lnTo>
                  <a:pt x="11728" y="567776"/>
                </a:lnTo>
                <a:lnTo>
                  <a:pt x="24518" y="512343"/>
                </a:lnTo>
                <a:lnTo>
                  <a:pt x="41727" y="458117"/>
                </a:lnTo>
                <a:lnTo>
                  <a:pt x="63155" y="405827"/>
                </a:lnTo>
                <a:lnTo>
                  <a:pt x="88803" y="355472"/>
                </a:lnTo>
                <a:lnTo>
                  <a:pt x="118670" y="307052"/>
                </a:lnTo>
                <a:lnTo>
                  <a:pt x="152335" y="261192"/>
                </a:lnTo>
                <a:lnTo>
                  <a:pt x="189378" y="218516"/>
                </a:lnTo>
                <a:lnTo>
                  <a:pt x="229798" y="179025"/>
                </a:lnTo>
                <a:lnTo>
                  <a:pt x="273596" y="142718"/>
                </a:lnTo>
                <a:lnTo>
                  <a:pt x="320173" y="110052"/>
                </a:lnTo>
                <a:lnTo>
                  <a:pt x="368930" y="81485"/>
                </a:lnTo>
                <a:lnTo>
                  <a:pt x="419867" y="57015"/>
                </a:lnTo>
                <a:lnTo>
                  <a:pt x="472983" y="36644"/>
                </a:lnTo>
                <a:lnTo>
                  <a:pt x="527567" y="20612"/>
                </a:lnTo>
                <a:lnTo>
                  <a:pt x="582904" y="9161"/>
                </a:lnTo>
                <a:lnTo>
                  <a:pt x="638994" y="2290"/>
                </a:lnTo>
                <a:lnTo>
                  <a:pt x="695835" y="0"/>
                </a:lnTo>
                <a:lnTo>
                  <a:pt x="695835" y="313194"/>
                </a:lnTo>
                <a:lnTo>
                  <a:pt x="664569" y="314454"/>
                </a:lnTo>
                <a:lnTo>
                  <a:pt x="633719" y="318233"/>
                </a:lnTo>
                <a:lnTo>
                  <a:pt x="573262" y="333350"/>
                </a:lnTo>
                <a:lnTo>
                  <a:pt x="516031" y="358012"/>
                </a:lnTo>
                <a:lnTo>
                  <a:pt x="463605" y="391691"/>
                </a:lnTo>
                <a:lnTo>
                  <a:pt x="417282" y="433380"/>
                </a:lnTo>
                <a:lnTo>
                  <a:pt x="378393" y="482074"/>
                </a:lnTo>
                <a:lnTo>
                  <a:pt x="347861" y="536400"/>
                </a:lnTo>
                <a:lnTo>
                  <a:pt x="326612" y="594982"/>
                </a:lnTo>
                <a:lnTo>
                  <a:pt x="315083" y="656224"/>
                </a:lnTo>
                <a:lnTo>
                  <a:pt x="313179" y="686418"/>
                </a:lnTo>
                <a:lnTo>
                  <a:pt x="313192" y="690725"/>
                </a:lnTo>
                <a:lnTo>
                  <a:pt x="316809" y="749661"/>
                </a:lnTo>
                <a:lnTo>
                  <a:pt x="330477" y="810247"/>
                </a:lnTo>
                <a:lnTo>
                  <a:pt x="353951" y="868202"/>
                </a:lnTo>
                <a:lnTo>
                  <a:pt x="386298" y="921219"/>
                </a:lnTo>
                <a:lnTo>
                  <a:pt x="427095" y="968605"/>
                </a:lnTo>
                <a:lnTo>
                  <a:pt x="474715" y="1008472"/>
                </a:lnTo>
                <a:lnTo>
                  <a:pt x="528536" y="1040301"/>
                </a:lnTo>
                <a:lnTo>
                  <a:pt x="586417" y="1062825"/>
                </a:lnTo>
                <a:lnTo>
                  <a:pt x="647595" y="1075744"/>
                </a:lnTo>
                <a:lnTo>
                  <a:pt x="1276710" y="1078550"/>
                </a:lnTo>
                <a:lnTo>
                  <a:pt x="1254910" y="1110619"/>
                </a:lnTo>
                <a:lnTo>
                  <a:pt x="1219412" y="1154589"/>
                </a:lnTo>
                <a:lnTo>
                  <a:pt x="1180187" y="1195794"/>
                </a:lnTo>
                <a:lnTo>
                  <a:pt x="1137773" y="1233706"/>
                </a:lnTo>
                <a:lnTo>
                  <a:pt x="1092712" y="1267806"/>
                </a:lnTo>
                <a:lnTo>
                  <a:pt x="1045004" y="1298092"/>
                </a:lnTo>
                <a:lnTo>
                  <a:pt x="994650" y="1324562"/>
                </a:lnTo>
                <a:lnTo>
                  <a:pt x="942331" y="1346900"/>
                </a:lnTo>
                <a:lnTo>
                  <a:pt x="888724" y="1364775"/>
                </a:lnTo>
                <a:lnTo>
                  <a:pt x="833831" y="1378189"/>
                </a:lnTo>
                <a:lnTo>
                  <a:pt x="777651" y="1387145"/>
                </a:lnTo>
                <a:lnTo>
                  <a:pt x="720932" y="1391553"/>
                </a:lnTo>
                <a:close/>
              </a:path>
              <a:path w="1391920" h="1391920">
                <a:moveTo>
                  <a:pt x="1276710" y="1078550"/>
                </a:moveTo>
                <a:lnTo>
                  <a:pt x="709637" y="1078550"/>
                </a:lnTo>
                <a:lnTo>
                  <a:pt x="740832" y="1076129"/>
                </a:lnTo>
                <a:lnTo>
                  <a:pt x="771731" y="1071200"/>
                </a:lnTo>
                <a:lnTo>
                  <a:pt x="831407" y="1053986"/>
                </a:lnTo>
                <a:lnTo>
                  <a:pt x="887878" y="1027142"/>
                </a:lnTo>
                <a:lnTo>
                  <a:pt x="938904" y="991729"/>
                </a:lnTo>
                <a:lnTo>
                  <a:pt x="983807" y="948216"/>
                </a:lnTo>
                <a:lnTo>
                  <a:pt x="1020803" y="898332"/>
                </a:lnTo>
                <a:lnTo>
                  <a:pt x="1049408" y="842733"/>
                </a:lnTo>
                <a:lnTo>
                  <a:pt x="1068484" y="783625"/>
                </a:lnTo>
                <a:lnTo>
                  <a:pt x="1077779" y="721793"/>
                </a:lnTo>
                <a:lnTo>
                  <a:pt x="1078627" y="690725"/>
                </a:lnTo>
                <a:lnTo>
                  <a:pt x="1076925" y="659690"/>
                </a:lnTo>
                <a:lnTo>
                  <a:pt x="1065936" y="598136"/>
                </a:lnTo>
                <a:lnTo>
                  <a:pt x="1045238" y="539577"/>
                </a:lnTo>
                <a:lnTo>
                  <a:pt x="1031281" y="511574"/>
                </a:lnTo>
                <a:lnTo>
                  <a:pt x="1305733" y="360692"/>
                </a:lnTo>
                <a:lnTo>
                  <a:pt x="1331135" y="411660"/>
                </a:lnTo>
                <a:lnTo>
                  <a:pt x="1352115" y="464069"/>
                </a:lnTo>
                <a:lnTo>
                  <a:pt x="1368737" y="518078"/>
                </a:lnTo>
                <a:lnTo>
                  <a:pt x="1380983" y="573633"/>
                </a:lnTo>
                <a:lnTo>
                  <a:pt x="1388725" y="629994"/>
                </a:lnTo>
                <a:lnTo>
                  <a:pt x="1391822" y="686418"/>
                </a:lnTo>
                <a:lnTo>
                  <a:pt x="1390276" y="742905"/>
                </a:lnTo>
                <a:lnTo>
                  <a:pt x="1384090" y="799454"/>
                </a:lnTo>
                <a:lnTo>
                  <a:pt x="1373374" y="855328"/>
                </a:lnTo>
                <a:lnTo>
                  <a:pt x="1358241" y="909776"/>
                </a:lnTo>
                <a:lnTo>
                  <a:pt x="1338690" y="962795"/>
                </a:lnTo>
                <a:lnTo>
                  <a:pt x="1314721" y="1014385"/>
                </a:lnTo>
                <a:lnTo>
                  <a:pt x="1286679" y="1063885"/>
                </a:lnTo>
                <a:lnTo>
                  <a:pt x="1276710" y="1078550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81211" y="1444625"/>
            <a:ext cx="165735" cy="95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14</a:t>
            </a:r>
            <a:r>
              <a:rPr sz="550" dirty="0">
                <a:solidFill>
                  <a:srgbClr val="212121"/>
                </a:solidFill>
                <a:latin typeface="Arial"/>
                <a:cs typeface="Arial"/>
              </a:rPr>
              <a:t>%</a:t>
            </a:r>
            <a:endParaRPr sz="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5728" y="2797175"/>
            <a:ext cx="271780" cy="191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405" indent="-53340">
              <a:lnSpc>
                <a:spcPct val="100000"/>
              </a:lnSpc>
            </a:pPr>
            <a:r>
              <a:rPr sz="550" b="1" spc="-5" dirty="0">
                <a:solidFill>
                  <a:srgbClr val="212121"/>
                </a:solidFill>
                <a:latin typeface="Arial"/>
                <a:cs typeface="Arial"/>
              </a:rPr>
              <a:t>проче</a:t>
            </a:r>
            <a:r>
              <a:rPr sz="550" b="1" dirty="0">
                <a:solidFill>
                  <a:srgbClr val="212121"/>
                </a:solidFill>
                <a:latin typeface="Arial"/>
                <a:cs typeface="Arial"/>
              </a:rPr>
              <a:t>е</a:t>
            </a:r>
            <a:endParaRPr sz="550">
              <a:latin typeface="Arial"/>
              <a:cs typeface="Arial"/>
            </a:endParaRPr>
          </a:p>
          <a:p>
            <a:pPr marL="65405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83%</a:t>
            </a:r>
            <a:endParaRPr sz="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0328" y="1206500"/>
            <a:ext cx="570230" cy="191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50" b="1" spc="-5" dirty="0">
                <a:solidFill>
                  <a:srgbClr val="212121"/>
                </a:solidFill>
                <a:latin typeface="Arial"/>
                <a:cs typeface="Arial"/>
              </a:rPr>
              <a:t>маркетинговый</a:t>
            </a:r>
            <a:endParaRPr sz="5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solidFill>
                  <a:srgbClr val="212121"/>
                </a:solidFill>
                <a:latin typeface="Arial"/>
                <a:cs typeface="Arial"/>
              </a:rPr>
              <a:t>3%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79438" y="1997075"/>
            <a:ext cx="5169535" cy="438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5" dirty="0">
                <a:solidFill>
                  <a:srgbClr val="1E365C"/>
                </a:solidFill>
                <a:latin typeface="Times New Roman"/>
                <a:cs typeface="Times New Roman"/>
              </a:rPr>
              <a:t>Доля </a:t>
            </a:r>
            <a:r>
              <a:rPr sz="2800" dirty="0">
                <a:solidFill>
                  <a:srgbClr val="1E365C"/>
                </a:solidFill>
                <a:latin typeface="Times New Roman"/>
                <a:cs typeface="Times New Roman"/>
              </a:rPr>
              <a:t>маркетинговых бюджетов</a:t>
            </a:r>
            <a:r>
              <a:rPr sz="2800" spc="405" dirty="0">
                <a:solidFill>
                  <a:srgbClr val="1E365C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1E365C"/>
                </a:solidFill>
                <a:latin typeface="Times New Roman"/>
                <a:cs typeface="Times New Roman"/>
              </a:rPr>
              <a:t>в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65896" y="2492375"/>
            <a:ext cx="519684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1E365C"/>
                </a:solidFill>
                <a:latin typeface="Times New Roman"/>
                <a:cs typeface="Times New Roman"/>
              </a:rPr>
              <a:t>доходе </a:t>
            </a:r>
            <a:r>
              <a:rPr sz="2800" spc="5" dirty="0">
                <a:solidFill>
                  <a:srgbClr val="1E365C"/>
                </a:solidFill>
                <a:latin typeface="Times New Roman"/>
                <a:cs typeface="Times New Roman"/>
              </a:rPr>
              <a:t>САС </a:t>
            </a:r>
            <a:r>
              <a:rPr sz="2800" spc="135" dirty="0">
                <a:solidFill>
                  <a:srgbClr val="1E365C"/>
                </a:solidFill>
                <a:latin typeface="Arial"/>
                <a:cs typeface="Arial"/>
              </a:rPr>
              <a:t>– </a:t>
            </a:r>
            <a:r>
              <a:rPr sz="2800" b="1" spc="75" dirty="0">
                <a:solidFill>
                  <a:srgbClr val="C00000"/>
                </a:solidFill>
                <a:latin typeface="Arial"/>
                <a:cs typeface="Arial"/>
              </a:rPr>
              <a:t>3-17% </a:t>
            </a:r>
            <a:r>
              <a:rPr sz="2800" spc="5" dirty="0">
                <a:solidFill>
                  <a:srgbClr val="1E365C"/>
                </a:solidFill>
                <a:latin typeface="Times New Roman"/>
                <a:cs typeface="Times New Roman"/>
              </a:rPr>
              <a:t>от</a:t>
            </a:r>
            <a:r>
              <a:rPr sz="2800" spc="315" dirty="0">
                <a:solidFill>
                  <a:srgbClr val="1E365C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E365C"/>
                </a:solidFill>
                <a:latin typeface="Times New Roman"/>
                <a:cs typeface="Times New Roman"/>
              </a:rPr>
              <a:t>оборота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83457" y="4102100"/>
            <a:ext cx="56362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5" dirty="0">
                <a:solidFill>
                  <a:srgbClr val="1E365C"/>
                </a:solidFill>
                <a:latin typeface="Times New Roman"/>
                <a:cs typeface="Times New Roman"/>
              </a:rPr>
              <a:t>Доля СТМ </a:t>
            </a:r>
            <a:r>
              <a:rPr sz="2800" spc="135" dirty="0">
                <a:solidFill>
                  <a:srgbClr val="1E365C"/>
                </a:solidFill>
                <a:latin typeface="Arial"/>
                <a:cs typeface="Arial"/>
              </a:rPr>
              <a:t>– </a:t>
            </a:r>
            <a:r>
              <a:rPr sz="2800" b="1" spc="85" dirty="0" smtClean="0">
                <a:solidFill>
                  <a:srgbClr val="C00000"/>
                </a:solidFill>
                <a:latin typeface="Arial"/>
                <a:cs typeface="Arial"/>
              </a:rPr>
              <a:t>5-1</a:t>
            </a:r>
            <a:r>
              <a:rPr lang="en-US" sz="2800" b="1" spc="8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2800" b="1" spc="85" dirty="0" smtClean="0">
                <a:solidFill>
                  <a:srgbClr val="C00000"/>
                </a:solidFill>
                <a:latin typeface="Arial"/>
                <a:cs typeface="Arial"/>
              </a:rPr>
              <a:t>%</a:t>
            </a:r>
            <a:r>
              <a:rPr sz="2800" spc="85" dirty="0" smtClean="0">
                <a:solidFill>
                  <a:srgbClr val="1E365C"/>
                </a:solidFill>
                <a:latin typeface="Arial"/>
                <a:cs typeface="Arial"/>
              </a:rPr>
              <a:t> </a:t>
            </a:r>
            <a:r>
              <a:rPr sz="2800" spc="5" dirty="0">
                <a:solidFill>
                  <a:srgbClr val="1E365C"/>
                </a:solidFill>
                <a:latin typeface="Times New Roman"/>
                <a:cs typeface="Times New Roman"/>
              </a:rPr>
              <a:t>в </a:t>
            </a:r>
            <a:r>
              <a:rPr sz="2800" dirty="0">
                <a:solidFill>
                  <a:srgbClr val="1E365C"/>
                </a:solidFill>
                <a:latin typeface="Times New Roman"/>
                <a:cs typeface="Times New Roman"/>
              </a:rPr>
              <a:t>обороте</a:t>
            </a:r>
            <a:r>
              <a:rPr sz="2800" spc="420" dirty="0">
                <a:solidFill>
                  <a:srgbClr val="1E365C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1E365C"/>
                </a:solidFill>
                <a:latin typeface="Times New Roman"/>
                <a:cs typeface="Times New Roman"/>
              </a:rPr>
              <a:t>САС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7249" y="5339795"/>
            <a:ext cx="320040" cy="404495"/>
          </a:xfrm>
          <a:custGeom>
            <a:avLst/>
            <a:gdLst/>
            <a:ahLst/>
            <a:cxnLst/>
            <a:rect l="l" t="t" r="r" b="b"/>
            <a:pathLst>
              <a:path w="320040" h="404495">
                <a:moveTo>
                  <a:pt x="175811" y="403919"/>
                </a:moveTo>
                <a:lnTo>
                  <a:pt x="133223" y="388270"/>
                </a:lnTo>
                <a:lnTo>
                  <a:pt x="89725" y="377092"/>
                </a:lnTo>
                <a:lnTo>
                  <a:pt x="45317" y="370385"/>
                </a:lnTo>
                <a:lnTo>
                  <a:pt x="0" y="368150"/>
                </a:lnTo>
                <a:lnTo>
                  <a:pt x="0" y="0"/>
                </a:lnTo>
                <a:lnTo>
                  <a:pt x="47286" y="1327"/>
                </a:lnTo>
                <a:lnTo>
                  <a:pt x="94033" y="5309"/>
                </a:lnTo>
                <a:lnTo>
                  <a:pt x="140239" y="11945"/>
                </a:lnTo>
                <a:lnTo>
                  <a:pt x="185904" y="21236"/>
                </a:lnTo>
                <a:lnTo>
                  <a:pt x="231029" y="33181"/>
                </a:lnTo>
                <a:lnTo>
                  <a:pt x="275613" y="47780"/>
                </a:lnTo>
                <a:lnTo>
                  <a:pt x="319657" y="65035"/>
                </a:lnTo>
                <a:lnTo>
                  <a:pt x="175811" y="403919"/>
                </a:lnTo>
                <a:close/>
              </a:path>
            </a:pathLst>
          </a:custGeom>
          <a:solidFill>
            <a:srgbClr val="ABD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6291" y="5379836"/>
            <a:ext cx="679450" cy="1097915"/>
          </a:xfrm>
          <a:custGeom>
            <a:avLst/>
            <a:gdLst/>
            <a:ahLst/>
            <a:cxnLst/>
            <a:rect l="l" t="t" r="r" b="b"/>
            <a:pathLst>
              <a:path w="679450" h="1097914">
                <a:moveTo>
                  <a:pt x="614036" y="1097731"/>
                </a:moveTo>
                <a:lnTo>
                  <a:pt x="275152" y="953885"/>
                </a:lnTo>
                <a:lnTo>
                  <a:pt x="292001" y="908356"/>
                </a:lnTo>
                <a:lnTo>
                  <a:pt x="303866" y="862892"/>
                </a:lnTo>
                <a:lnTo>
                  <a:pt x="310748" y="817493"/>
                </a:lnTo>
                <a:lnTo>
                  <a:pt x="312646" y="772159"/>
                </a:lnTo>
                <a:lnTo>
                  <a:pt x="309562" y="726890"/>
                </a:lnTo>
                <a:lnTo>
                  <a:pt x="301493" y="681686"/>
                </a:lnTo>
                <a:lnTo>
                  <a:pt x="288441" y="636547"/>
                </a:lnTo>
                <a:lnTo>
                  <a:pt x="270405" y="591474"/>
                </a:lnTo>
                <a:lnTo>
                  <a:pt x="248221" y="548293"/>
                </a:lnTo>
                <a:lnTo>
                  <a:pt x="222717" y="508830"/>
                </a:lnTo>
                <a:lnTo>
                  <a:pt x="193894" y="473085"/>
                </a:lnTo>
                <a:lnTo>
                  <a:pt x="161752" y="441058"/>
                </a:lnTo>
                <a:lnTo>
                  <a:pt x="126292" y="412749"/>
                </a:lnTo>
                <a:lnTo>
                  <a:pt x="87513" y="388159"/>
                </a:lnTo>
                <a:lnTo>
                  <a:pt x="45415" y="367286"/>
                </a:lnTo>
                <a:lnTo>
                  <a:pt x="0" y="350132"/>
                </a:lnTo>
                <a:lnTo>
                  <a:pt x="113773" y="0"/>
                </a:lnTo>
                <a:lnTo>
                  <a:pt x="159799" y="16441"/>
                </a:lnTo>
                <a:lnTo>
                  <a:pt x="204385" y="35388"/>
                </a:lnTo>
                <a:lnTo>
                  <a:pt x="247532" y="56841"/>
                </a:lnTo>
                <a:lnTo>
                  <a:pt x="289239" y="80800"/>
                </a:lnTo>
                <a:lnTo>
                  <a:pt x="329507" y="107265"/>
                </a:lnTo>
                <a:lnTo>
                  <a:pt x="368336" y="136236"/>
                </a:lnTo>
                <a:lnTo>
                  <a:pt x="405726" y="167712"/>
                </a:lnTo>
                <a:lnTo>
                  <a:pt x="441230" y="201298"/>
                </a:lnTo>
                <a:lnTo>
                  <a:pt x="474409" y="236598"/>
                </a:lnTo>
                <a:lnTo>
                  <a:pt x="505262" y="273611"/>
                </a:lnTo>
                <a:lnTo>
                  <a:pt x="533788" y="312339"/>
                </a:lnTo>
                <a:lnTo>
                  <a:pt x="559988" y="352780"/>
                </a:lnTo>
                <a:lnTo>
                  <a:pt x="583862" y="394935"/>
                </a:lnTo>
                <a:lnTo>
                  <a:pt x="605407" y="438804"/>
                </a:lnTo>
                <a:lnTo>
                  <a:pt x="624380" y="483846"/>
                </a:lnTo>
                <a:lnTo>
                  <a:pt x="640533" y="529520"/>
                </a:lnTo>
                <a:lnTo>
                  <a:pt x="653867" y="575825"/>
                </a:lnTo>
                <a:lnTo>
                  <a:pt x="664380" y="622762"/>
                </a:lnTo>
                <a:lnTo>
                  <a:pt x="672072" y="670330"/>
                </a:lnTo>
                <a:lnTo>
                  <a:pt x="676944" y="718530"/>
                </a:lnTo>
                <a:lnTo>
                  <a:pt x="678995" y="767361"/>
                </a:lnTo>
                <a:lnTo>
                  <a:pt x="678222" y="816230"/>
                </a:lnTo>
                <a:lnTo>
                  <a:pt x="674613" y="864540"/>
                </a:lnTo>
                <a:lnTo>
                  <a:pt x="668168" y="912293"/>
                </a:lnTo>
                <a:lnTo>
                  <a:pt x="658889" y="959488"/>
                </a:lnTo>
                <a:lnTo>
                  <a:pt x="646773" y="1006126"/>
                </a:lnTo>
                <a:lnTo>
                  <a:pt x="631822" y="1052207"/>
                </a:lnTo>
                <a:lnTo>
                  <a:pt x="614036" y="1097731"/>
                </a:lnTo>
                <a:close/>
              </a:path>
            </a:pathLst>
          </a:custGeom>
          <a:solidFill>
            <a:srgbClr val="7CA8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174" y="5339795"/>
            <a:ext cx="1596390" cy="1636395"/>
          </a:xfrm>
          <a:custGeom>
            <a:avLst/>
            <a:gdLst/>
            <a:ahLst/>
            <a:cxnLst/>
            <a:rect l="l" t="t" r="r" b="b"/>
            <a:pathLst>
              <a:path w="1596389" h="1636395">
                <a:moveTo>
                  <a:pt x="796657" y="1636058"/>
                </a:moveTo>
                <a:lnTo>
                  <a:pt x="747018" y="1633221"/>
                </a:lnTo>
                <a:lnTo>
                  <a:pt x="697459" y="1627316"/>
                </a:lnTo>
                <a:lnTo>
                  <a:pt x="647981" y="1618342"/>
                </a:lnTo>
                <a:lnTo>
                  <a:pt x="599131" y="1606416"/>
                </a:lnTo>
                <a:lnTo>
                  <a:pt x="551456" y="1591653"/>
                </a:lnTo>
                <a:lnTo>
                  <a:pt x="504956" y="1574054"/>
                </a:lnTo>
                <a:lnTo>
                  <a:pt x="459631" y="1553618"/>
                </a:lnTo>
                <a:lnTo>
                  <a:pt x="415480" y="1530345"/>
                </a:lnTo>
                <a:lnTo>
                  <a:pt x="372505" y="1504236"/>
                </a:lnTo>
                <a:lnTo>
                  <a:pt x="331173" y="1475599"/>
                </a:lnTo>
                <a:lnTo>
                  <a:pt x="291954" y="1444732"/>
                </a:lnTo>
                <a:lnTo>
                  <a:pt x="254848" y="1411638"/>
                </a:lnTo>
                <a:lnTo>
                  <a:pt x="219856" y="1376315"/>
                </a:lnTo>
                <a:lnTo>
                  <a:pt x="186978" y="1338766"/>
                </a:lnTo>
                <a:lnTo>
                  <a:pt x="156212" y="1298989"/>
                </a:lnTo>
                <a:lnTo>
                  <a:pt x="127889" y="1257439"/>
                </a:lnTo>
                <a:lnTo>
                  <a:pt x="102337" y="1214568"/>
                </a:lnTo>
                <a:lnTo>
                  <a:pt x="79557" y="1170375"/>
                </a:lnTo>
                <a:lnTo>
                  <a:pt x="59547" y="1124859"/>
                </a:lnTo>
                <a:lnTo>
                  <a:pt x="42309" y="1078021"/>
                </a:lnTo>
                <a:lnTo>
                  <a:pt x="27841" y="1029859"/>
                </a:lnTo>
                <a:lnTo>
                  <a:pt x="16290" y="980919"/>
                </a:lnTo>
                <a:lnTo>
                  <a:pt x="7799" y="931739"/>
                </a:lnTo>
                <a:lnTo>
                  <a:pt x="2369" y="882317"/>
                </a:lnTo>
                <a:lnTo>
                  <a:pt x="0" y="832655"/>
                </a:lnTo>
                <a:lnTo>
                  <a:pt x="691" y="782751"/>
                </a:lnTo>
                <a:lnTo>
                  <a:pt x="4444" y="732606"/>
                </a:lnTo>
                <a:lnTo>
                  <a:pt x="11199" y="682775"/>
                </a:lnTo>
                <a:lnTo>
                  <a:pt x="20898" y="633816"/>
                </a:lnTo>
                <a:lnTo>
                  <a:pt x="33541" y="585729"/>
                </a:lnTo>
                <a:lnTo>
                  <a:pt x="49127" y="538515"/>
                </a:lnTo>
                <a:lnTo>
                  <a:pt x="67658" y="492172"/>
                </a:lnTo>
                <a:lnTo>
                  <a:pt x="89132" y="446701"/>
                </a:lnTo>
                <a:lnTo>
                  <a:pt x="113296" y="402601"/>
                </a:lnTo>
                <a:lnTo>
                  <a:pt x="139896" y="360371"/>
                </a:lnTo>
                <a:lnTo>
                  <a:pt x="168931" y="320009"/>
                </a:lnTo>
                <a:lnTo>
                  <a:pt x="200403" y="281516"/>
                </a:lnTo>
                <a:lnTo>
                  <a:pt x="234310" y="244892"/>
                </a:lnTo>
                <a:lnTo>
                  <a:pt x="270652" y="210138"/>
                </a:lnTo>
                <a:lnTo>
                  <a:pt x="309014" y="177627"/>
                </a:lnTo>
                <a:lnTo>
                  <a:pt x="348981" y="147734"/>
                </a:lnTo>
                <a:lnTo>
                  <a:pt x="390552" y="120458"/>
                </a:lnTo>
                <a:lnTo>
                  <a:pt x="433728" y="95800"/>
                </a:lnTo>
                <a:lnTo>
                  <a:pt x="478509" y="73760"/>
                </a:lnTo>
                <a:lnTo>
                  <a:pt x="524894" y="54338"/>
                </a:lnTo>
                <a:lnTo>
                  <a:pt x="572357" y="37735"/>
                </a:lnTo>
                <a:lnTo>
                  <a:pt x="620382" y="24150"/>
                </a:lnTo>
                <a:lnTo>
                  <a:pt x="668966" y="13584"/>
                </a:lnTo>
                <a:lnTo>
                  <a:pt x="718110" y="6037"/>
                </a:lnTo>
                <a:lnTo>
                  <a:pt x="767813" y="1509"/>
                </a:lnTo>
                <a:lnTo>
                  <a:pt x="818075" y="0"/>
                </a:lnTo>
                <a:lnTo>
                  <a:pt x="818065" y="368150"/>
                </a:lnTo>
                <a:lnTo>
                  <a:pt x="776714" y="370018"/>
                </a:lnTo>
                <a:lnTo>
                  <a:pt x="736055" y="375622"/>
                </a:lnTo>
                <a:lnTo>
                  <a:pt x="696090" y="384962"/>
                </a:lnTo>
                <a:lnTo>
                  <a:pt x="656819" y="398038"/>
                </a:lnTo>
                <a:lnTo>
                  <a:pt x="618883" y="414602"/>
                </a:lnTo>
                <a:lnTo>
                  <a:pt x="582933" y="434405"/>
                </a:lnTo>
                <a:lnTo>
                  <a:pt x="548968" y="457447"/>
                </a:lnTo>
                <a:lnTo>
                  <a:pt x="516988" y="483728"/>
                </a:lnTo>
                <a:lnTo>
                  <a:pt x="487507" y="512787"/>
                </a:lnTo>
                <a:lnTo>
                  <a:pt x="461041" y="544158"/>
                </a:lnTo>
                <a:lnTo>
                  <a:pt x="437590" y="577842"/>
                </a:lnTo>
                <a:lnTo>
                  <a:pt x="417153" y="613838"/>
                </a:lnTo>
                <a:lnTo>
                  <a:pt x="400044" y="651530"/>
                </a:lnTo>
                <a:lnTo>
                  <a:pt x="386578" y="690300"/>
                </a:lnTo>
                <a:lnTo>
                  <a:pt x="376755" y="730150"/>
                </a:lnTo>
                <a:lnTo>
                  <a:pt x="370574" y="771079"/>
                </a:lnTo>
                <a:lnTo>
                  <a:pt x="368113" y="812401"/>
                </a:lnTo>
                <a:lnTo>
                  <a:pt x="369436" y="853424"/>
                </a:lnTo>
                <a:lnTo>
                  <a:pt x="374546" y="894148"/>
                </a:lnTo>
                <a:lnTo>
                  <a:pt x="383446" y="934571"/>
                </a:lnTo>
                <a:lnTo>
                  <a:pt x="395954" y="974030"/>
                </a:lnTo>
                <a:lnTo>
                  <a:pt x="411889" y="1011853"/>
                </a:lnTo>
                <a:lnTo>
                  <a:pt x="431253" y="1048041"/>
                </a:lnTo>
                <a:lnTo>
                  <a:pt x="454046" y="1082593"/>
                </a:lnTo>
                <a:lnTo>
                  <a:pt x="479865" y="1114949"/>
                </a:lnTo>
                <a:lnTo>
                  <a:pt x="508300" y="1144549"/>
                </a:lnTo>
                <a:lnTo>
                  <a:pt x="539350" y="1171393"/>
                </a:lnTo>
                <a:lnTo>
                  <a:pt x="573014" y="1195481"/>
                </a:lnTo>
                <a:lnTo>
                  <a:pt x="608711" y="1216438"/>
                </a:lnTo>
                <a:lnTo>
                  <a:pt x="645863" y="1233883"/>
                </a:lnTo>
                <a:lnTo>
                  <a:pt x="684469" y="1247818"/>
                </a:lnTo>
                <a:lnTo>
                  <a:pt x="724528" y="1258243"/>
                </a:lnTo>
                <a:lnTo>
                  <a:pt x="765362" y="1265012"/>
                </a:lnTo>
                <a:lnTo>
                  <a:pt x="806297" y="1267983"/>
                </a:lnTo>
                <a:lnTo>
                  <a:pt x="1501041" y="1267983"/>
                </a:lnTo>
                <a:lnTo>
                  <a:pt x="1484329" y="1292952"/>
                </a:lnTo>
                <a:lnTo>
                  <a:pt x="1453869" y="1332963"/>
                </a:lnTo>
                <a:lnTo>
                  <a:pt x="1421064" y="1371076"/>
                </a:lnTo>
                <a:lnTo>
                  <a:pt x="1386265" y="1406855"/>
                </a:lnTo>
                <a:lnTo>
                  <a:pt x="1349473" y="1440297"/>
                </a:lnTo>
                <a:lnTo>
                  <a:pt x="1310687" y="1471405"/>
                </a:lnTo>
                <a:lnTo>
                  <a:pt x="1269906" y="1500176"/>
                </a:lnTo>
                <a:lnTo>
                  <a:pt x="1227132" y="1526612"/>
                </a:lnTo>
                <a:lnTo>
                  <a:pt x="1182847" y="1550437"/>
                </a:lnTo>
                <a:lnTo>
                  <a:pt x="1137539" y="1571368"/>
                </a:lnTo>
                <a:lnTo>
                  <a:pt x="1091206" y="1589404"/>
                </a:lnTo>
                <a:lnTo>
                  <a:pt x="1043849" y="1604547"/>
                </a:lnTo>
                <a:lnTo>
                  <a:pt x="995467" y="1616796"/>
                </a:lnTo>
                <a:lnTo>
                  <a:pt x="946062" y="1626153"/>
                </a:lnTo>
                <a:lnTo>
                  <a:pt x="896179" y="1632524"/>
                </a:lnTo>
                <a:lnTo>
                  <a:pt x="846378" y="1635825"/>
                </a:lnTo>
                <a:lnTo>
                  <a:pt x="796657" y="1636058"/>
                </a:lnTo>
                <a:close/>
              </a:path>
              <a:path w="1596389" h="1636395">
                <a:moveTo>
                  <a:pt x="1501041" y="1267983"/>
                </a:moveTo>
                <a:lnTo>
                  <a:pt x="806297" y="1267983"/>
                </a:lnTo>
                <a:lnTo>
                  <a:pt x="847332" y="1267157"/>
                </a:lnTo>
                <a:lnTo>
                  <a:pt x="888466" y="1262533"/>
                </a:lnTo>
                <a:lnTo>
                  <a:pt x="929016" y="1254221"/>
                </a:lnTo>
                <a:lnTo>
                  <a:pt x="968296" y="1242326"/>
                </a:lnTo>
                <a:lnTo>
                  <a:pt x="1006308" y="1226850"/>
                </a:lnTo>
                <a:lnTo>
                  <a:pt x="1043053" y="1207792"/>
                </a:lnTo>
                <a:lnTo>
                  <a:pt x="1077931" y="1185498"/>
                </a:lnTo>
                <a:lnTo>
                  <a:pt x="1110343" y="1160314"/>
                </a:lnTo>
                <a:lnTo>
                  <a:pt x="1140285" y="1132241"/>
                </a:lnTo>
                <a:lnTo>
                  <a:pt x="1167757" y="1101278"/>
                </a:lnTo>
                <a:lnTo>
                  <a:pt x="1192331" y="1067969"/>
                </a:lnTo>
                <a:lnTo>
                  <a:pt x="1213565" y="1032845"/>
                </a:lnTo>
                <a:lnTo>
                  <a:pt x="1231460" y="995907"/>
                </a:lnTo>
                <a:lnTo>
                  <a:pt x="1246016" y="957156"/>
                </a:lnTo>
                <a:lnTo>
                  <a:pt x="1596145" y="1070920"/>
                </a:lnTo>
                <a:lnTo>
                  <a:pt x="1579180" y="1118255"/>
                </a:lnTo>
                <a:lnTo>
                  <a:pt x="1559515" y="1164127"/>
                </a:lnTo>
                <a:lnTo>
                  <a:pt x="1537152" y="1208534"/>
                </a:lnTo>
                <a:lnTo>
                  <a:pt x="1512090" y="1251476"/>
                </a:lnTo>
                <a:lnTo>
                  <a:pt x="1501041" y="1267983"/>
                </a:lnTo>
                <a:close/>
              </a:path>
            </a:pathLst>
          </a:custGeom>
          <a:solidFill>
            <a:srgbClr val="6873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-34131" y="6657975"/>
            <a:ext cx="20447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975">
              <a:lnSpc>
                <a:spcPct val="100000"/>
              </a:lnSpc>
            </a:pPr>
            <a:r>
              <a:rPr sz="600" b="1" spc="15" dirty="0">
                <a:solidFill>
                  <a:srgbClr val="212121"/>
                </a:solidFill>
                <a:latin typeface="Arial"/>
                <a:cs typeface="Arial"/>
              </a:rPr>
              <a:t>че</a:t>
            </a:r>
            <a:r>
              <a:rPr sz="600" b="1" spc="20" dirty="0">
                <a:solidFill>
                  <a:srgbClr val="212121"/>
                </a:solidFill>
                <a:latin typeface="Arial"/>
                <a:cs typeface="Arial"/>
              </a:rPr>
              <a:t>е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spc="25" dirty="0">
                <a:solidFill>
                  <a:srgbClr val="212121"/>
                </a:solidFill>
                <a:latin typeface="Arial"/>
                <a:cs typeface="Arial"/>
              </a:rPr>
              <a:t>0%</a:t>
            </a:r>
            <a:endParaRPr sz="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62013" y="3415079"/>
            <a:ext cx="266065" cy="336550"/>
          </a:xfrm>
          <a:custGeom>
            <a:avLst/>
            <a:gdLst/>
            <a:ahLst/>
            <a:cxnLst/>
            <a:rect l="l" t="t" r="r" b="b"/>
            <a:pathLst>
              <a:path w="266065" h="336550">
                <a:moveTo>
                  <a:pt x="146275" y="336060"/>
                </a:moveTo>
                <a:lnTo>
                  <a:pt x="110841" y="323040"/>
                </a:lnTo>
                <a:lnTo>
                  <a:pt x="74651" y="313740"/>
                </a:lnTo>
                <a:lnTo>
                  <a:pt x="37704" y="308159"/>
                </a:lnTo>
                <a:lnTo>
                  <a:pt x="0" y="306299"/>
                </a:lnTo>
                <a:lnTo>
                  <a:pt x="0" y="0"/>
                </a:lnTo>
                <a:lnTo>
                  <a:pt x="54951" y="2164"/>
                </a:lnTo>
                <a:lnTo>
                  <a:pt x="109023" y="8657"/>
                </a:lnTo>
                <a:lnTo>
                  <a:pt x="162215" y="19479"/>
                </a:lnTo>
                <a:lnTo>
                  <a:pt x="214525" y="34630"/>
                </a:lnTo>
                <a:lnTo>
                  <a:pt x="265954" y="54109"/>
                </a:lnTo>
                <a:lnTo>
                  <a:pt x="146275" y="336060"/>
                </a:lnTo>
                <a:close/>
              </a:path>
            </a:pathLst>
          </a:custGeom>
          <a:solidFill>
            <a:srgbClr val="1E36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77694" y="3448393"/>
            <a:ext cx="391795" cy="398145"/>
          </a:xfrm>
          <a:custGeom>
            <a:avLst/>
            <a:gdLst/>
            <a:ahLst/>
            <a:cxnLst/>
            <a:rect l="l" t="t" r="r" b="b"/>
            <a:pathLst>
              <a:path w="391794" h="398145">
                <a:moveTo>
                  <a:pt x="163395" y="397825"/>
                </a:moveTo>
                <a:lnTo>
                  <a:pt x="127938" y="362929"/>
                </a:lnTo>
                <a:lnTo>
                  <a:pt x="88887" y="333545"/>
                </a:lnTo>
                <a:lnTo>
                  <a:pt x="46241" y="309671"/>
                </a:lnTo>
                <a:lnTo>
                  <a:pt x="0" y="291308"/>
                </a:lnTo>
                <a:lnTo>
                  <a:pt x="94657" y="0"/>
                </a:lnTo>
                <a:lnTo>
                  <a:pt x="143495" y="17851"/>
                </a:lnTo>
                <a:lnTo>
                  <a:pt x="190201" y="38974"/>
                </a:lnTo>
                <a:lnTo>
                  <a:pt x="234774" y="63369"/>
                </a:lnTo>
                <a:lnTo>
                  <a:pt x="277215" y="91035"/>
                </a:lnTo>
                <a:lnTo>
                  <a:pt x="317523" y="121974"/>
                </a:lnTo>
                <a:lnTo>
                  <a:pt x="355698" y="156184"/>
                </a:lnTo>
                <a:lnTo>
                  <a:pt x="391741" y="193666"/>
                </a:lnTo>
                <a:lnTo>
                  <a:pt x="163395" y="397825"/>
                </a:lnTo>
                <a:close/>
              </a:path>
            </a:pathLst>
          </a:custGeom>
          <a:solidFill>
            <a:srgbClr val="7753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1393" y="3415079"/>
            <a:ext cx="1361440" cy="1361440"/>
          </a:xfrm>
          <a:custGeom>
            <a:avLst/>
            <a:gdLst/>
            <a:ahLst/>
            <a:cxnLst/>
            <a:rect l="l" t="t" r="r" b="b"/>
            <a:pathLst>
              <a:path w="1361440" h="1361439">
                <a:moveTo>
                  <a:pt x="659244" y="1361001"/>
                </a:moveTo>
                <a:lnTo>
                  <a:pt x="612080" y="1357907"/>
                </a:lnTo>
                <a:lnTo>
                  <a:pt x="565580" y="1351613"/>
                </a:lnTo>
                <a:lnTo>
                  <a:pt x="519742" y="1342120"/>
                </a:lnTo>
                <a:lnTo>
                  <a:pt x="474567" y="1329427"/>
                </a:lnTo>
                <a:lnTo>
                  <a:pt x="430053" y="1313534"/>
                </a:lnTo>
                <a:lnTo>
                  <a:pt x="386726" y="1294649"/>
                </a:lnTo>
                <a:lnTo>
                  <a:pt x="345106" y="1272979"/>
                </a:lnTo>
                <a:lnTo>
                  <a:pt x="305193" y="1248522"/>
                </a:lnTo>
                <a:lnTo>
                  <a:pt x="266988" y="1221280"/>
                </a:lnTo>
                <a:lnTo>
                  <a:pt x="230490" y="1191250"/>
                </a:lnTo>
                <a:lnTo>
                  <a:pt x="196121" y="1158804"/>
                </a:lnTo>
                <a:lnTo>
                  <a:pt x="164303" y="1124314"/>
                </a:lnTo>
                <a:lnTo>
                  <a:pt x="135034" y="1087780"/>
                </a:lnTo>
                <a:lnTo>
                  <a:pt x="108316" y="1049204"/>
                </a:lnTo>
                <a:lnTo>
                  <a:pt x="84149" y="1008587"/>
                </a:lnTo>
                <a:lnTo>
                  <a:pt x="62802" y="966418"/>
                </a:lnTo>
                <a:lnTo>
                  <a:pt x="44547" y="923190"/>
                </a:lnTo>
                <a:lnTo>
                  <a:pt x="29384" y="878902"/>
                </a:lnTo>
                <a:lnTo>
                  <a:pt x="17312" y="833555"/>
                </a:lnTo>
                <a:lnTo>
                  <a:pt x="8332" y="787150"/>
                </a:lnTo>
                <a:lnTo>
                  <a:pt x="2532" y="740245"/>
                </a:lnTo>
                <a:lnTo>
                  <a:pt x="0" y="693390"/>
                </a:lnTo>
                <a:lnTo>
                  <a:pt x="734" y="646586"/>
                </a:lnTo>
                <a:lnTo>
                  <a:pt x="4736" y="599833"/>
                </a:lnTo>
                <a:lnTo>
                  <a:pt x="12006" y="553131"/>
                </a:lnTo>
                <a:lnTo>
                  <a:pt x="22439" y="507031"/>
                </a:lnTo>
                <a:lnTo>
                  <a:pt x="35929" y="462087"/>
                </a:lnTo>
                <a:lnTo>
                  <a:pt x="52475" y="418297"/>
                </a:lnTo>
                <a:lnTo>
                  <a:pt x="72079" y="375663"/>
                </a:lnTo>
                <a:lnTo>
                  <a:pt x="94739" y="334184"/>
                </a:lnTo>
                <a:lnTo>
                  <a:pt x="120171" y="294344"/>
                </a:lnTo>
                <a:lnTo>
                  <a:pt x="148087" y="256625"/>
                </a:lnTo>
                <a:lnTo>
                  <a:pt x="178488" y="221030"/>
                </a:lnTo>
                <a:lnTo>
                  <a:pt x="211374" y="187556"/>
                </a:lnTo>
                <a:lnTo>
                  <a:pt x="246745" y="156206"/>
                </a:lnTo>
                <a:lnTo>
                  <a:pt x="284168" y="127335"/>
                </a:lnTo>
                <a:lnTo>
                  <a:pt x="323210" y="101304"/>
                </a:lnTo>
                <a:lnTo>
                  <a:pt x="363871" y="78111"/>
                </a:lnTo>
                <a:lnTo>
                  <a:pt x="406152" y="57756"/>
                </a:lnTo>
                <a:lnTo>
                  <a:pt x="450051" y="40241"/>
                </a:lnTo>
                <a:lnTo>
                  <a:pt x="495040" y="25754"/>
                </a:lnTo>
                <a:lnTo>
                  <a:pt x="540591" y="14486"/>
                </a:lnTo>
                <a:lnTo>
                  <a:pt x="586706" y="6438"/>
                </a:lnTo>
                <a:lnTo>
                  <a:pt x="633382" y="1609"/>
                </a:lnTo>
                <a:lnTo>
                  <a:pt x="680620" y="0"/>
                </a:lnTo>
                <a:lnTo>
                  <a:pt x="680611" y="306299"/>
                </a:lnTo>
                <a:lnTo>
                  <a:pt x="648185" y="307683"/>
                </a:lnTo>
                <a:lnTo>
                  <a:pt x="616240" y="311834"/>
                </a:lnTo>
                <a:lnTo>
                  <a:pt x="553803" y="328434"/>
                </a:lnTo>
                <a:lnTo>
                  <a:pt x="495111" y="355446"/>
                </a:lnTo>
                <a:lnTo>
                  <a:pt x="441987" y="392215"/>
                </a:lnTo>
                <a:lnTo>
                  <a:pt x="395912" y="437511"/>
                </a:lnTo>
                <a:lnTo>
                  <a:pt x="358382" y="490103"/>
                </a:lnTo>
                <a:lnTo>
                  <a:pt x="330378" y="548327"/>
                </a:lnTo>
                <a:lnTo>
                  <a:pt x="312882" y="610522"/>
                </a:lnTo>
                <a:lnTo>
                  <a:pt x="306256" y="674790"/>
                </a:lnTo>
                <a:lnTo>
                  <a:pt x="307154" y="706991"/>
                </a:lnTo>
                <a:lnTo>
                  <a:pt x="317300" y="771045"/>
                </a:lnTo>
                <a:lnTo>
                  <a:pt x="338150" y="831939"/>
                </a:lnTo>
                <a:lnTo>
                  <a:pt x="369395" y="888773"/>
                </a:lnTo>
                <a:lnTo>
                  <a:pt x="409639" y="939003"/>
                </a:lnTo>
                <a:lnTo>
                  <a:pt x="458286" y="981891"/>
                </a:lnTo>
                <a:lnTo>
                  <a:pt x="513167" y="1015520"/>
                </a:lnTo>
                <a:lnTo>
                  <a:pt x="573469" y="1039396"/>
                </a:lnTo>
                <a:lnTo>
                  <a:pt x="636496" y="1052448"/>
                </a:lnTo>
                <a:lnTo>
                  <a:pt x="668863" y="1054851"/>
                </a:lnTo>
                <a:lnTo>
                  <a:pt x="1248860" y="1054851"/>
                </a:lnTo>
                <a:lnTo>
                  <a:pt x="1228659" y="1084406"/>
                </a:lnTo>
                <a:lnTo>
                  <a:pt x="1199572" y="1121228"/>
                </a:lnTo>
                <a:lnTo>
                  <a:pt x="1168067" y="1155851"/>
                </a:lnTo>
                <a:lnTo>
                  <a:pt x="1134144" y="1188273"/>
                </a:lnTo>
                <a:lnTo>
                  <a:pt x="1097803" y="1218495"/>
                </a:lnTo>
                <a:lnTo>
                  <a:pt x="1059494" y="1246177"/>
                </a:lnTo>
                <a:lnTo>
                  <a:pt x="1019655" y="1270970"/>
                </a:lnTo>
                <a:lnTo>
                  <a:pt x="978286" y="1292874"/>
                </a:lnTo>
                <a:lnTo>
                  <a:pt x="935387" y="1311891"/>
                </a:lnTo>
                <a:lnTo>
                  <a:pt x="890958" y="1328021"/>
                </a:lnTo>
                <a:lnTo>
                  <a:pt x="845539" y="1341085"/>
                </a:lnTo>
                <a:lnTo>
                  <a:pt x="799657" y="1350915"/>
                </a:lnTo>
                <a:lnTo>
                  <a:pt x="753314" y="1357511"/>
                </a:lnTo>
                <a:lnTo>
                  <a:pt x="706509" y="1360873"/>
                </a:lnTo>
                <a:lnTo>
                  <a:pt x="659244" y="1361001"/>
                </a:lnTo>
                <a:close/>
              </a:path>
              <a:path w="1361440" h="1361439">
                <a:moveTo>
                  <a:pt x="1248860" y="1054851"/>
                </a:moveTo>
                <a:lnTo>
                  <a:pt x="668863" y="1054851"/>
                </a:lnTo>
                <a:lnTo>
                  <a:pt x="701318" y="1054486"/>
                </a:lnTo>
                <a:lnTo>
                  <a:pt x="733378" y="1051342"/>
                </a:lnTo>
                <a:lnTo>
                  <a:pt x="796310" y="1036710"/>
                </a:lnTo>
                <a:lnTo>
                  <a:pt x="855818" y="1011556"/>
                </a:lnTo>
                <a:lnTo>
                  <a:pt x="910073" y="976474"/>
                </a:lnTo>
                <a:lnTo>
                  <a:pt x="957547" y="932648"/>
                </a:lnTo>
                <a:lnTo>
                  <a:pt x="996704" y="881263"/>
                </a:lnTo>
                <a:lnTo>
                  <a:pt x="1026528" y="823947"/>
                </a:lnTo>
                <a:lnTo>
                  <a:pt x="1045966" y="762329"/>
                </a:lnTo>
                <a:lnTo>
                  <a:pt x="1054612" y="698302"/>
                </a:lnTo>
                <a:lnTo>
                  <a:pt x="1054726" y="666090"/>
                </a:lnTo>
                <a:lnTo>
                  <a:pt x="1052035" y="633745"/>
                </a:lnTo>
                <a:lnTo>
                  <a:pt x="1038478" y="570575"/>
                </a:lnTo>
                <a:lnTo>
                  <a:pt x="1014178" y="510707"/>
                </a:lnTo>
                <a:lnTo>
                  <a:pt x="980024" y="455864"/>
                </a:lnTo>
                <a:lnTo>
                  <a:pt x="936889" y="407765"/>
                </a:lnTo>
                <a:lnTo>
                  <a:pt x="1146568" y="184482"/>
                </a:lnTo>
                <a:lnTo>
                  <a:pt x="1179902" y="217991"/>
                </a:lnTo>
                <a:lnTo>
                  <a:pt x="1210621" y="253463"/>
                </a:lnTo>
                <a:lnTo>
                  <a:pt x="1238726" y="290896"/>
                </a:lnTo>
                <a:lnTo>
                  <a:pt x="1264218" y="330292"/>
                </a:lnTo>
                <a:lnTo>
                  <a:pt x="1287099" y="371649"/>
                </a:lnTo>
                <a:lnTo>
                  <a:pt x="1307107" y="414469"/>
                </a:lnTo>
                <a:lnTo>
                  <a:pt x="1323993" y="458249"/>
                </a:lnTo>
                <a:lnTo>
                  <a:pt x="1337757" y="502990"/>
                </a:lnTo>
                <a:lnTo>
                  <a:pt x="1348397" y="548692"/>
                </a:lnTo>
                <a:lnTo>
                  <a:pt x="1355914" y="595355"/>
                </a:lnTo>
                <a:lnTo>
                  <a:pt x="1360241" y="642421"/>
                </a:lnTo>
                <a:lnTo>
                  <a:pt x="1361303" y="689334"/>
                </a:lnTo>
                <a:lnTo>
                  <a:pt x="1359099" y="736093"/>
                </a:lnTo>
                <a:lnTo>
                  <a:pt x="1353628" y="782698"/>
                </a:lnTo>
                <a:lnTo>
                  <a:pt x="1344892" y="829149"/>
                </a:lnTo>
                <a:lnTo>
                  <a:pt x="1333018" y="874897"/>
                </a:lnTo>
                <a:lnTo>
                  <a:pt x="1318123" y="919395"/>
                </a:lnTo>
                <a:lnTo>
                  <a:pt x="1300210" y="962642"/>
                </a:lnTo>
                <a:lnTo>
                  <a:pt x="1279279" y="1004638"/>
                </a:lnTo>
                <a:lnTo>
                  <a:pt x="1255308" y="1045417"/>
                </a:lnTo>
                <a:lnTo>
                  <a:pt x="1248860" y="1054851"/>
                </a:lnTo>
                <a:close/>
              </a:path>
            </a:pathLst>
          </a:custGeom>
          <a:solidFill>
            <a:srgbClr val="B97B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2919" y="4784725"/>
            <a:ext cx="67691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 indent="-50800">
              <a:lnSpc>
                <a:spcPct val="100000"/>
              </a:lnSpc>
            </a:pPr>
            <a:r>
              <a:rPr sz="500" b="1" spc="10" dirty="0">
                <a:solidFill>
                  <a:srgbClr val="212121"/>
                </a:solidFill>
                <a:latin typeface="Arial"/>
                <a:cs typeface="Arial"/>
              </a:rPr>
              <a:t>прочее</a:t>
            </a:r>
            <a:endParaRPr sz="500">
              <a:latin typeface="Arial"/>
              <a:cs typeface="Arial"/>
            </a:endParaRPr>
          </a:p>
          <a:p>
            <a:pPr marL="62865">
              <a:lnSpc>
                <a:spcPct val="100000"/>
              </a:lnSpc>
              <a:spcBef>
                <a:spcPts val="75"/>
              </a:spcBef>
            </a:pPr>
            <a:r>
              <a:rPr sz="500" spc="15" dirty="0">
                <a:solidFill>
                  <a:srgbClr val="212121"/>
                </a:solidFill>
                <a:latin typeface="Arial"/>
                <a:cs typeface="Arial"/>
              </a:rPr>
              <a:t>88%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00"/>
              </a:spcBef>
            </a:pPr>
            <a:r>
              <a:rPr sz="600" b="1" spc="15" dirty="0">
                <a:solidFill>
                  <a:srgbClr val="212121"/>
                </a:solidFill>
                <a:latin typeface="Arial"/>
                <a:cs typeface="Arial"/>
              </a:rPr>
              <a:t>ст</a:t>
            </a:r>
            <a:r>
              <a:rPr sz="600" b="1" spc="25" dirty="0">
                <a:solidFill>
                  <a:srgbClr val="212121"/>
                </a:solidFill>
                <a:latin typeface="Arial"/>
                <a:cs typeface="Arial"/>
              </a:rPr>
              <a:t>м</a:t>
            </a:r>
            <a:endParaRPr sz="600">
              <a:latin typeface="Arial"/>
              <a:cs typeface="Arial"/>
            </a:endParaRPr>
          </a:p>
          <a:p>
            <a:pPr marR="18415" algn="r">
              <a:lnSpc>
                <a:spcPct val="100000"/>
              </a:lnSpc>
              <a:spcBef>
                <a:spcPts val="105"/>
              </a:spcBef>
            </a:pPr>
            <a:r>
              <a:rPr sz="600" spc="15" dirty="0">
                <a:solidFill>
                  <a:srgbClr val="212121"/>
                </a:solidFill>
                <a:latin typeface="Arial"/>
                <a:cs typeface="Arial"/>
              </a:rPr>
              <a:t>5</a:t>
            </a:r>
            <a:r>
              <a:rPr sz="600" spc="30" dirty="0">
                <a:solidFill>
                  <a:srgbClr val="212121"/>
                </a:solidFill>
                <a:latin typeface="Arial"/>
                <a:cs typeface="Arial"/>
              </a:rPr>
              <a:t>%</a:t>
            </a:r>
            <a:endParaRPr sz="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6313" y="3184525"/>
            <a:ext cx="441959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95" indent="-24130">
              <a:lnSpc>
                <a:spcPct val="100000"/>
              </a:lnSpc>
            </a:pPr>
            <a:r>
              <a:rPr sz="500" b="1" spc="15" dirty="0">
                <a:solidFill>
                  <a:srgbClr val="212121"/>
                </a:solidFill>
                <a:latin typeface="Arial"/>
                <a:cs typeface="Arial"/>
              </a:rPr>
              <a:t>СТМ</a:t>
            </a:r>
            <a:endParaRPr sz="500">
              <a:latin typeface="Arial"/>
              <a:cs typeface="Arial"/>
            </a:endParaRPr>
          </a:p>
          <a:p>
            <a:pPr marL="36195">
              <a:lnSpc>
                <a:spcPct val="100000"/>
              </a:lnSpc>
              <a:spcBef>
                <a:spcPts val="75"/>
              </a:spcBef>
            </a:pPr>
            <a:r>
              <a:rPr sz="500" spc="15" dirty="0">
                <a:solidFill>
                  <a:srgbClr val="212121"/>
                </a:solidFill>
                <a:latin typeface="Arial"/>
                <a:cs typeface="Arial"/>
              </a:rPr>
              <a:t>5%</a:t>
            </a:r>
            <a:endParaRPr sz="5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225"/>
              </a:spcBef>
            </a:pPr>
            <a:r>
              <a:rPr sz="500" spc="10" dirty="0">
                <a:solidFill>
                  <a:srgbClr val="212121"/>
                </a:solidFill>
                <a:latin typeface="Arial"/>
                <a:cs typeface="Arial"/>
              </a:rPr>
              <a:t>7</a:t>
            </a:r>
            <a:r>
              <a:rPr sz="500" spc="25" dirty="0">
                <a:solidFill>
                  <a:srgbClr val="212121"/>
                </a:solidFill>
                <a:latin typeface="Arial"/>
                <a:cs typeface="Arial"/>
              </a:rPr>
              <a:t>%</a:t>
            </a:r>
            <a:endParaRPr sz="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87660" y="5676900"/>
            <a:ext cx="6362065" cy="741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20" dirty="0">
                <a:solidFill>
                  <a:srgbClr val="212121"/>
                </a:solidFill>
                <a:latin typeface="Arial"/>
                <a:cs typeface="Arial"/>
              </a:rPr>
              <a:t>25%</a:t>
            </a:r>
            <a:endParaRPr sz="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 dirty="0">
              <a:latin typeface="Times New Roman"/>
              <a:cs typeface="Times New Roman"/>
            </a:endParaRPr>
          </a:p>
          <a:p>
            <a:pPr marL="1086485">
              <a:lnSpc>
                <a:spcPct val="100000"/>
              </a:lnSpc>
            </a:pPr>
            <a:r>
              <a:rPr sz="3200" spc="5" dirty="0">
                <a:solidFill>
                  <a:srgbClr val="1D2A4F"/>
                </a:solidFill>
                <a:latin typeface="Times New Roman"/>
                <a:cs typeface="Times New Roman"/>
              </a:rPr>
              <a:t>Доля </a:t>
            </a:r>
            <a:r>
              <a:rPr sz="3200" spc="10" dirty="0">
                <a:solidFill>
                  <a:srgbClr val="1D2A4F"/>
                </a:solidFill>
                <a:latin typeface="Times New Roman"/>
                <a:cs typeface="Times New Roman"/>
              </a:rPr>
              <a:t>СТМ </a:t>
            </a:r>
            <a:r>
              <a:rPr sz="3200" spc="185" dirty="0">
                <a:solidFill>
                  <a:srgbClr val="1D2A4F"/>
                </a:solidFill>
                <a:latin typeface="Arial"/>
                <a:cs typeface="Arial"/>
              </a:rPr>
              <a:t>- </a:t>
            </a:r>
            <a:r>
              <a:rPr sz="3200" b="1" spc="235" dirty="0">
                <a:solidFill>
                  <a:srgbClr val="C00000"/>
                </a:solidFill>
                <a:latin typeface="Arial"/>
                <a:cs typeface="Arial"/>
              </a:rPr>
              <a:t>5-30%</a:t>
            </a:r>
            <a:r>
              <a:rPr sz="3200" spc="235" dirty="0">
                <a:solidFill>
                  <a:srgbClr val="1D2A4F"/>
                </a:solidFill>
                <a:latin typeface="Arial"/>
                <a:cs typeface="Arial"/>
              </a:rPr>
              <a:t> </a:t>
            </a:r>
            <a:r>
              <a:rPr sz="3200" spc="5" dirty="0">
                <a:solidFill>
                  <a:srgbClr val="1D2A4F"/>
                </a:solidFill>
                <a:latin typeface="Times New Roman"/>
                <a:cs typeface="Times New Roman"/>
              </a:rPr>
              <a:t>в</a:t>
            </a:r>
            <a:r>
              <a:rPr sz="3200" spc="120" dirty="0">
                <a:solidFill>
                  <a:srgbClr val="1D2A4F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1D2A4F"/>
                </a:solidFill>
                <a:latin typeface="Times New Roman"/>
                <a:cs typeface="Times New Roman"/>
              </a:rPr>
              <a:t>доходе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8302" rIns="0" bIns="0" rtlCol="0">
            <a:spAutoFit/>
          </a:bodyPr>
          <a:lstStyle/>
          <a:p>
            <a:pPr marL="501650">
              <a:lnSpc>
                <a:spcPct val="100000"/>
              </a:lnSpc>
            </a:pPr>
            <a:r>
              <a:rPr sz="3600" spc="5" dirty="0">
                <a:solidFill>
                  <a:srgbClr val="AA351F"/>
                </a:solidFill>
              </a:rPr>
              <a:t>Формирование</a:t>
            </a:r>
            <a:r>
              <a:rPr sz="3600" spc="155" dirty="0">
                <a:solidFill>
                  <a:srgbClr val="AA351F"/>
                </a:solidFill>
              </a:rPr>
              <a:t> </a:t>
            </a:r>
            <a:r>
              <a:rPr sz="3600" spc="5" dirty="0">
                <a:solidFill>
                  <a:srgbClr val="AA351F"/>
                </a:solidFill>
              </a:rPr>
              <a:t>дополнительного</a:t>
            </a:r>
            <a:endParaRPr sz="3600"/>
          </a:p>
        </p:txBody>
      </p:sp>
      <p:sp>
        <p:nvSpPr>
          <p:cNvPr id="24" name="object 24"/>
          <p:cNvSpPr txBox="1"/>
          <p:nvPr/>
        </p:nvSpPr>
        <p:spPr>
          <a:xfrm>
            <a:off x="3944194" y="914400"/>
            <a:ext cx="1410970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5" dirty="0">
                <a:solidFill>
                  <a:srgbClr val="AA351F"/>
                </a:solidFill>
                <a:latin typeface="Times New Roman"/>
                <a:cs typeface="Times New Roman"/>
              </a:rPr>
              <a:t>доход</a:t>
            </a:r>
            <a:r>
              <a:rPr sz="3600" b="1" spc="10" dirty="0">
                <a:solidFill>
                  <a:srgbClr val="AA351F"/>
                </a:solidFill>
                <a:latin typeface="Times New Roman"/>
                <a:cs typeface="Times New Roman"/>
              </a:rPr>
              <a:t>а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464</Words>
  <Application>Microsoft Office PowerPoint</Application>
  <PresentationFormat>Произвольный</PresentationFormat>
  <Paragraphs>121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Реалии сегодняшнего дня</vt:lpstr>
      <vt:lpstr>Что доступно крупной аптеке</vt:lpstr>
      <vt:lpstr>Пути решения для аптек</vt:lpstr>
      <vt:lpstr>ИНСТРУМЕНТЫ</vt:lpstr>
      <vt:lpstr>Формирование дополнительного</vt:lpstr>
      <vt:lpstr>Импульсные покупки</vt:lpstr>
      <vt:lpstr>Слайд 11</vt:lpstr>
      <vt:lpstr>Слайд 12</vt:lpstr>
      <vt:lpstr>Слайд 13</vt:lpstr>
      <vt:lpstr>Комплексная автоматизация  аптечных учреждений позволяет:</vt:lpstr>
      <vt:lpstr>Программы на основе  еФарма2 это:</vt:lpstr>
      <vt:lpstr>Ассортиментная матрица</vt:lpstr>
      <vt:lpstr>Пример</vt:lpstr>
      <vt:lpstr>Конкурентоспособность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need to make your presentation relevant to your prospect. The discussion of your product or service must be adapted to each person; modify it to include specific points that are unique to that particular customer.</dc:title>
  <dc:creator>maria.bowtun</dc:creator>
  <cp:keywords>DACSYLoQuyo</cp:keywords>
  <cp:lastModifiedBy>NV_SHALUHINA</cp:lastModifiedBy>
  <cp:revision>7</cp:revision>
  <dcterms:created xsi:type="dcterms:W3CDTF">2017-04-17T12:27:36Z</dcterms:created>
  <dcterms:modified xsi:type="dcterms:W3CDTF">2017-04-17T13:07:05Z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2017-04-17T00:00:00Z</vt:filetime>
  </property>
  <property fmtid="{D5CDD505-2E9C-101B-9397-08002B2CF9AE}" pid="3" name="Creator">
    <vt:lpwstr>Canva</vt:lpwstr>
  </property>
  <property fmtid="{D5CDD505-2E9C-101B-9397-08002B2CF9AE}" pid="4" name="LastSaved">
    <vt:filetime>2017-04-17T00:00:00Z</vt:filetime>
  </property>
</Properties>
</file>