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8" r:id="rId1"/>
  </p:sldMasterIdLst>
  <p:notesMasterIdLst>
    <p:notesMasterId r:id="rId54"/>
  </p:notesMasterIdLst>
  <p:sldIdLst>
    <p:sldId id="256" r:id="rId2"/>
    <p:sldId id="344" r:id="rId3"/>
    <p:sldId id="260" r:id="rId4"/>
    <p:sldId id="257" r:id="rId5"/>
    <p:sldId id="262" r:id="rId6"/>
    <p:sldId id="263" r:id="rId7"/>
    <p:sldId id="267" r:id="rId8"/>
    <p:sldId id="265" r:id="rId9"/>
    <p:sldId id="266" r:id="rId10"/>
    <p:sldId id="298" r:id="rId11"/>
    <p:sldId id="302" r:id="rId12"/>
    <p:sldId id="301" r:id="rId13"/>
    <p:sldId id="390" r:id="rId14"/>
    <p:sldId id="391" r:id="rId15"/>
    <p:sldId id="392" r:id="rId16"/>
    <p:sldId id="393" r:id="rId17"/>
    <p:sldId id="311" r:id="rId18"/>
    <p:sldId id="446" r:id="rId19"/>
    <p:sldId id="447" r:id="rId20"/>
    <p:sldId id="383" r:id="rId21"/>
    <p:sldId id="384" r:id="rId22"/>
    <p:sldId id="440" r:id="rId23"/>
    <p:sldId id="299" r:id="rId24"/>
    <p:sldId id="387" r:id="rId25"/>
    <p:sldId id="449" r:id="rId26"/>
    <p:sldId id="313" r:id="rId27"/>
    <p:sldId id="388" r:id="rId28"/>
    <p:sldId id="452" r:id="rId29"/>
    <p:sldId id="377" r:id="rId30"/>
    <p:sldId id="375" r:id="rId31"/>
    <p:sldId id="300" r:id="rId32"/>
    <p:sldId id="314" r:id="rId33"/>
    <p:sldId id="376" r:id="rId34"/>
    <p:sldId id="380" r:id="rId35"/>
    <p:sldId id="378" r:id="rId36"/>
    <p:sldId id="394" r:id="rId37"/>
    <p:sldId id="379" r:id="rId38"/>
    <p:sldId id="320" r:id="rId39"/>
    <p:sldId id="321" r:id="rId40"/>
    <p:sldId id="439" r:id="rId41"/>
    <p:sldId id="382" r:id="rId42"/>
    <p:sldId id="455" r:id="rId43"/>
    <p:sldId id="456" r:id="rId44"/>
    <p:sldId id="460" r:id="rId45"/>
    <p:sldId id="398" r:id="rId46"/>
    <p:sldId id="441" r:id="rId47"/>
    <p:sldId id="443" r:id="rId48"/>
    <p:sldId id="442" r:id="rId49"/>
    <p:sldId id="458" r:id="rId50"/>
    <p:sldId id="381" r:id="rId51"/>
    <p:sldId id="435" r:id="rId52"/>
    <p:sldId id="335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87" autoAdjust="0"/>
  </p:normalViewPr>
  <p:slideViewPr>
    <p:cSldViewPr>
      <p:cViewPr>
        <p:scale>
          <a:sx n="100" d="100"/>
          <a:sy n="100" d="100"/>
        </p:scale>
        <p:origin x="-2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3A2CC0-8D6B-314E-BF61-7A1F00BF4FAD}" type="doc">
      <dgm:prSet loTypeId="urn:microsoft.com/office/officeart/2005/8/layout/StepDownProcess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099C53C-5AB5-5544-ADD1-EBE29601AFD1}">
      <dgm:prSet phldrT="[Текст]"/>
      <dgm:spPr/>
      <dgm:t>
        <a:bodyPr/>
        <a:lstStyle/>
        <a:p>
          <a:r>
            <a:rPr lang="ru-RU" dirty="0" smtClean="0"/>
            <a:t>Анализ существующей доказательной базы</a:t>
          </a:r>
          <a:endParaRPr lang="ru-RU" dirty="0"/>
        </a:p>
      </dgm:t>
    </dgm:pt>
    <dgm:pt modelId="{F69E3508-A4BB-D643-95B2-19C21C5966DF}" type="parTrans" cxnId="{E0CAF6EC-B550-D648-A56E-491181B1F064}">
      <dgm:prSet/>
      <dgm:spPr/>
      <dgm:t>
        <a:bodyPr/>
        <a:lstStyle/>
        <a:p>
          <a:endParaRPr lang="ru-RU"/>
        </a:p>
      </dgm:t>
    </dgm:pt>
    <dgm:pt modelId="{DFECF750-0101-5F47-BFD2-F7E99D3DF707}" type="sibTrans" cxnId="{E0CAF6EC-B550-D648-A56E-491181B1F064}">
      <dgm:prSet/>
      <dgm:spPr/>
      <dgm:t>
        <a:bodyPr/>
        <a:lstStyle/>
        <a:p>
          <a:endParaRPr lang="ru-RU"/>
        </a:p>
      </dgm:t>
    </dgm:pt>
    <dgm:pt modelId="{4D1655E9-14EB-DC4B-9EF1-3B573BD4DB40}">
      <dgm:prSet phldrT="[Текст]"/>
      <dgm:spPr/>
      <dgm:t>
        <a:bodyPr/>
        <a:lstStyle/>
        <a:p>
          <a:r>
            <a:rPr lang="ru-RU" dirty="0" smtClean="0"/>
            <a:t>Отечественные исследования</a:t>
          </a:r>
          <a:endParaRPr lang="ru-RU" dirty="0"/>
        </a:p>
      </dgm:t>
    </dgm:pt>
    <dgm:pt modelId="{0E737FBD-6559-B843-83E7-9086086DDACF}" type="parTrans" cxnId="{F4878E36-C713-4441-8B17-64795FA9CF9B}">
      <dgm:prSet/>
      <dgm:spPr/>
      <dgm:t>
        <a:bodyPr/>
        <a:lstStyle/>
        <a:p>
          <a:endParaRPr lang="ru-RU"/>
        </a:p>
      </dgm:t>
    </dgm:pt>
    <dgm:pt modelId="{2EE9AB91-2ECF-8E43-AB33-ACF4554850FF}" type="sibTrans" cxnId="{F4878E36-C713-4441-8B17-64795FA9CF9B}">
      <dgm:prSet/>
      <dgm:spPr/>
      <dgm:t>
        <a:bodyPr/>
        <a:lstStyle/>
        <a:p>
          <a:endParaRPr lang="ru-RU"/>
        </a:p>
      </dgm:t>
    </dgm:pt>
    <dgm:pt modelId="{CAE9FC2A-A2F9-D24F-8B77-32F3D547E2EF}">
      <dgm:prSet phldrT="[Текст]"/>
      <dgm:spPr/>
      <dgm:t>
        <a:bodyPr/>
        <a:lstStyle/>
        <a:p>
          <a:r>
            <a:rPr lang="ru-RU" dirty="0" smtClean="0"/>
            <a:t>Рекомендации</a:t>
          </a:r>
          <a:endParaRPr lang="ru-RU" dirty="0"/>
        </a:p>
      </dgm:t>
    </dgm:pt>
    <dgm:pt modelId="{D81B89CE-A295-7048-A612-ED55B7532AD9}" type="parTrans" cxnId="{45B573CB-675A-9442-A6A5-F8AB7B93B864}">
      <dgm:prSet/>
      <dgm:spPr/>
      <dgm:t>
        <a:bodyPr/>
        <a:lstStyle/>
        <a:p>
          <a:endParaRPr lang="ru-RU"/>
        </a:p>
      </dgm:t>
    </dgm:pt>
    <dgm:pt modelId="{C010A445-F823-8C42-A93A-F63C7442BBCB}" type="sibTrans" cxnId="{45B573CB-675A-9442-A6A5-F8AB7B93B864}">
      <dgm:prSet/>
      <dgm:spPr/>
      <dgm:t>
        <a:bodyPr/>
        <a:lstStyle/>
        <a:p>
          <a:endParaRPr lang="ru-RU"/>
        </a:p>
      </dgm:t>
    </dgm:pt>
    <dgm:pt modelId="{FC7DFA04-F422-FC49-86FD-C7DE9E558EBE}" type="pres">
      <dgm:prSet presAssocID="{283A2CC0-8D6B-314E-BF61-7A1F00BF4FA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08AEE23-860F-9947-8408-845C2E73DCB9}" type="pres">
      <dgm:prSet presAssocID="{D099C53C-5AB5-5544-ADD1-EBE29601AFD1}" presName="composite" presStyleCnt="0"/>
      <dgm:spPr/>
    </dgm:pt>
    <dgm:pt modelId="{EDE4FA95-E4B2-B845-8203-983BF952824A}" type="pres">
      <dgm:prSet presAssocID="{D099C53C-5AB5-5544-ADD1-EBE29601AFD1}" presName="bentUpArrow1" presStyleLbl="alignImgPlace1" presStyleIdx="0" presStyleCnt="2"/>
      <dgm:spPr/>
    </dgm:pt>
    <dgm:pt modelId="{4347E827-E314-464C-AB41-68F289543712}" type="pres">
      <dgm:prSet presAssocID="{D099C53C-5AB5-5544-ADD1-EBE29601AFD1}" presName="ParentText" presStyleLbl="node1" presStyleIdx="0" presStyleCnt="3" custScaleX="17083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1DC9CE-B94D-E942-B2AE-15F55F0084E0}" type="pres">
      <dgm:prSet presAssocID="{D099C53C-5AB5-5544-ADD1-EBE29601AFD1}" presName="ChildText" presStyleLbl="revTx" presStyleIdx="0" presStyleCnt="2" custFlipHor="1" custScaleX="553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86DD66-2F6B-2D45-9B71-727DF4CE649F}" type="pres">
      <dgm:prSet presAssocID="{DFECF750-0101-5F47-BFD2-F7E99D3DF707}" presName="sibTrans" presStyleCnt="0"/>
      <dgm:spPr/>
    </dgm:pt>
    <dgm:pt modelId="{D78038B9-A7A9-094E-AE73-26E8A1CA9F73}" type="pres">
      <dgm:prSet presAssocID="{4D1655E9-14EB-DC4B-9EF1-3B573BD4DB40}" presName="composite" presStyleCnt="0"/>
      <dgm:spPr/>
    </dgm:pt>
    <dgm:pt modelId="{CC1C984A-1981-524B-A691-C16C6AD22498}" type="pres">
      <dgm:prSet presAssocID="{4D1655E9-14EB-DC4B-9EF1-3B573BD4DB40}" presName="bentUpArrow1" presStyleLbl="alignImgPlace1" presStyleIdx="1" presStyleCnt="2"/>
      <dgm:spPr/>
    </dgm:pt>
    <dgm:pt modelId="{61EF1E0B-09DC-E249-9C27-07F7A20F7355}" type="pres">
      <dgm:prSet presAssocID="{4D1655E9-14EB-DC4B-9EF1-3B573BD4DB40}" presName="ParentText" presStyleLbl="node1" presStyleIdx="1" presStyleCnt="3" custScaleX="172452" custLinFactNeighborX="2151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FDA64A-D458-2249-901D-E03675D4871A}" type="pres">
      <dgm:prSet presAssocID="{4D1655E9-14EB-DC4B-9EF1-3B573BD4DB40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18804-E4B8-5649-9F62-E20F55366C4B}" type="pres">
      <dgm:prSet presAssocID="{2EE9AB91-2ECF-8E43-AB33-ACF4554850FF}" presName="sibTrans" presStyleCnt="0"/>
      <dgm:spPr/>
    </dgm:pt>
    <dgm:pt modelId="{B2CB8CAA-5A8D-DC4E-9EB5-13E15D20C990}" type="pres">
      <dgm:prSet presAssocID="{CAE9FC2A-A2F9-D24F-8B77-32F3D547E2EF}" presName="composite" presStyleCnt="0"/>
      <dgm:spPr/>
    </dgm:pt>
    <dgm:pt modelId="{ABD54E87-2041-7347-954F-1EBDD206F1D9}" type="pres">
      <dgm:prSet presAssocID="{CAE9FC2A-A2F9-D24F-8B77-32F3D547E2EF}" presName="ParentText" presStyleLbl="node1" presStyleIdx="2" presStyleCnt="3" custScaleX="175926" custLinFactNeighborX="2024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FE5CE0-36E2-4946-80E3-AB665652F84E}" type="presOf" srcId="{4D1655E9-14EB-DC4B-9EF1-3B573BD4DB40}" destId="{61EF1E0B-09DC-E249-9C27-07F7A20F7355}" srcOrd="0" destOrd="0" presId="urn:microsoft.com/office/officeart/2005/8/layout/StepDownProcess"/>
    <dgm:cxn modelId="{E0CAF6EC-B550-D648-A56E-491181B1F064}" srcId="{283A2CC0-8D6B-314E-BF61-7A1F00BF4FAD}" destId="{D099C53C-5AB5-5544-ADD1-EBE29601AFD1}" srcOrd="0" destOrd="0" parTransId="{F69E3508-A4BB-D643-95B2-19C21C5966DF}" sibTransId="{DFECF750-0101-5F47-BFD2-F7E99D3DF707}"/>
    <dgm:cxn modelId="{4CC91E2C-1E30-44BD-BA01-C70032B30780}" type="presOf" srcId="{D099C53C-5AB5-5544-ADD1-EBE29601AFD1}" destId="{4347E827-E314-464C-AB41-68F289543712}" srcOrd="0" destOrd="0" presId="urn:microsoft.com/office/officeart/2005/8/layout/StepDownProcess"/>
    <dgm:cxn modelId="{45B573CB-675A-9442-A6A5-F8AB7B93B864}" srcId="{283A2CC0-8D6B-314E-BF61-7A1F00BF4FAD}" destId="{CAE9FC2A-A2F9-D24F-8B77-32F3D547E2EF}" srcOrd="2" destOrd="0" parTransId="{D81B89CE-A295-7048-A612-ED55B7532AD9}" sibTransId="{C010A445-F823-8C42-A93A-F63C7442BBCB}"/>
    <dgm:cxn modelId="{F4878E36-C713-4441-8B17-64795FA9CF9B}" srcId="{283A2CC0-8D6B-314E-BF61-7A1F00BF4FAD}" destId="{4D1655E9-14EB-DC4B-9EF1-3B573BD4DB40}" srcOrd="1" destOrd="0" parTransId="{0E737FBD-6559-B843-83E7-9086086DDACF}" sibTransId="{2EE9AB91-2ECF-8E43-AB33-ACF4554850FF}"/>
    <dgm:cxn modelId="{74E1497B-E2A8-42E2-AEDE-15EAC09043B5}" type="presOf" srcId="{283A2CC0-8D6B-314E-BF61-7A1F00BF4FAD}" destId="{FC7DFA04-F422-FC49-86FD-C7DE9E558EBE}" srcOrd="0" destOrd="0" presId="urn:microsoft.com/office/officeart/2005/8/layout/StepDownProcess"/>
    <dgm:cxn modelId="{99BB1DBC-D416-43D5-8673-7966E4062636}" type="presOf" srcId="{CAE9FC2A-A2F9-D24F-8B77-32F3D547E2EF}" destId="{ABD54E87-2041-7347-954F-1EBDD206F1D9}" srcOrd="0" destOrd="0" presId="urn:microsoft.com/office/officeart/2005/8/layout/StepDownProcess"/>
    <dgm:cxn modelId="{617DF103-427D-47AE-8A0C-145DFD1C3AB1}" type="presParOf" srcId="{FC7DFA04-F422-FC49-86FD-C7DE9E558EBE}" destId="{308AEE23-860F-9947-8408-845C2E73DCB9}" srcOrd="0" destOrd="0" presId="urn:microsoft.com/office/officeart/2005/8/layout/StepDownProcess"/>
    <dgm:cxn modelId="{F6069E09-7C00-4390-A6E5-5931F84F3505}" type="presParOf" srcId="{308AEE23-860F-9947-8408-845C2E73DCB9}" destId="{EDE4FA95-E4B2-B845-8203-983BF952824A}" srcOrd="0" destOrd="0" presId="urn:microsoft.com/office/officeart/2005/8/layout/StepDownProcess"/>
    <dgm:cxn modelId="{ABED9A4C-E945-4202-9AA7-340B2B5F55AF}" type="presParOf" srcId="{308AEE23-860F-9947-8408-845C2E73DCB9}" destId="{4347E827-E314-464C-AB41-68F289543712}" srcOrd="1" destOrd="0" presId="urn:microsoft.com/office/officeart/2005/8/layout/StepDownProcess"/>
    <dgm:cxn modelId="{666DF1C5-4CC5-40A6-96E5-8748413C3F73}" type="presParOf" srcId="{308AEE23-860F-9947-8408-845C2E73DCB9}" destId="{AE1DC9CE-B94D-E942-B2AE-15F55F0084E0}" srcOrd="2" destOrd="0" presId="urn:microsoft.com/office/officeart/2005/8/layout/StepDownProcess"/>
    <dgm:cxn modelId="{849CCE95-0B71-44B8-92AD-DCA886E40EA5}" type="presParOf" srcId="{FC7DFA04-F422-FC49-86FD-C7DE9E558EBE}" destId="{7886DD66-2F6B-2D45-9B71-727DF4CE649F}" srcOrd="1" destOrd="0" presId="urn:microsoft.com/office/officeart/2005/8/layout/StepDownProcess"/>
    <dgm:cxn modelId="{21B9151B-602A-4E88-9508-EAE16C083B0E}" type="presParOf" srcId="{FC7DFA04-F422-FC49-86FD-C7DE9E558EBE}" destId="{D78038B9-A7A9-094E-AE73-26E8A1CA9F73}" srcOrd="2" destOrd="0" presId="urn:microsoft.com/office/officeart/2005/8/layout/StepDownProcess"/>
    <dgm:cxn modelId="{BB752FB5-34AC-4C5D-A745-9157AF3502ED}" type="presParOf" srcId="{D78038B9-A7A9-094E-AE73-26E8A1CA9F73}" destId="{CC1C984A-1981-524B-A691-C16C6AD22498}" srcOrd="0" destOrd="0" presId="urn:microsoft.com/office/officeart/2005/8/layout/StepDownProcess"/>
    <dgm:cxn modelId="{86DA19FF-C1C3-4922-B10F-F7E164BD9C8A}" type="presParOf" srcId="{D78038B9-A7A9-094E-AE73-26E8A1CA9F73}" destId="{61EF1E0B-09DC-E249-9C27-07F7A20F7355}" srcOrd="1" destOrd="0" presId="urn:microsoft.com/office/officeart/2005/8/layout/StepDownProcess"/>
    <dgm:cxn modelId="{F69B4619-A93F-4419-AB2D-B599827E61F3}" type="presParOf" srcId="{D78038B9-A7A9-094E-AE73-26E8A1CA9F73}" destId="{0FFDA64A-D458-2249-901D-E03675D4871A}" srcOrd="2" destOrd="0" presId="urn:microsoft.com/office/officeart/2005/8/layout/StepDownProcess"/>
    <dgm:cxn modelId="{FE108D3D-6C0E-4C6C-BE82-6BA3AB7AE629}" type="presParOf" srcId="{FC7DFA04-F422-FC49-86FD-C7DE9E558EBE}" destId="{98618804-E4B8-5649-9F62-E20F55366C4B}" srcOrd="3" destOrd="0" presId="urn:microsoft.com/office/officeart/2005/8/layout/StepDownProcess"/>
    <dgm:cxn modelId="{0A22F234-F9B9-41B7-B813-E3E6DACD9719}" type="presParOf" srcId="{FC7DFA04-F422-FC49-86FD-C7DE9E558EBE}" destId="{B2CB8CAA-5A8D-DC4E-9EB5-13E15D20C990}" srcOrd="4" destOrd="0" presId="urn:microsoft.com/office/officeart/2005/8/layout/StepDownProcess"/>
    <dgm:cxn modelId="{7AED812E-D0D5-45E4-AC8B-D099D9A51641}" type="presParOf" srcId="{B2CB8CAA-5A8D-DC4E-9EB5-13E15D20C990}" destId="{ABD54E87-2041-7347-954F-1EBDD206F1D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4FA95-E4B2-B845-8203-983BF952824A}">
      <dsp:nvSpPr>
        <dsp:cNvPr id="0" name=""/>
        <dsp:cNvSpPr/>
      </dsp:nvSpPr>
      <dsp:spPr>
        <a:xfrm rot="5400000">
          <a:off x="1774971" y="1259997"/>
          <a:ext cx="1114358" cy="126865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347E827-E314-464C-AB41-68F289543712}">
      <dsp:nvSpPr>
        <dsp:cNvPr id="0" name=""/>
        <dsp:cNvSpPr/>
      </dsp:nvSpPr>
      <dsp:spPr>
        <a:xfrm>
          <a:off x="815356" y="24708"/>
          <a:ext cx="3204678" cy="131308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Анализ существующей доказательной базы</a:t>
          </a:r>
          <a:endParaRPr lang="ru-RU" sz="2400" kern="1200" dirty="0"/>
        </a:p>
      </dsp:txBody>
      <dsp:txXfrm>
        <a:off x="879467" y="88819"/>
        <a:ext cx="3076456" cy="1184864"/>
      </dsp:txXfrm>
    </dsp:sp>
    <dsp:sp modelId="{AE1DC9CE-B94D-E942-B2AE-15F55F0084E0}">
      <dsp:nvSpPr>
        <dsp:cNvPr id="0" name=""/>
        <dsp:cNvSpPr/>
      </dsp:nvSpPr>
      <dsp:spPr>
        <a:xfrm flipH="1">
          <a:off x="3660205" y="149940"/>
          <a:ext cx="755273" cy="106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1C984A-1981-524B-A691-C16C6AD22498}">
      <dsp:nvSpPr>
        <dsp:cNvPr id="0" name=""/>
        <dsp:cNvSpPr/>
      </dsp:nvSpPr>
      <dsp:spPr>
        <a:xfrm rot="5400000">
          <a:off x="3518225" y="2735025"/>
          <a:ext cx="1114358" cy="126865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827988"/>
            <a:satOff val="38508"/>
            <a:lumOff val="12384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EF1E0B-09DC-E249-9C27-07F7A20F7355}">
      <dsp:nvSpPr>
        <dsp:cNvPr id="0" name=""/>
        <dsp:cNvSpPr/>
      </dsp:nvSpPr>
      <dsp:spPr>
        <a:xfrm>
          <a:off x="2946982" y="1499736"/>
          <a:ext cx="3235068" cy="131308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Отечественные исследования</a:t>
          </a:r>
          <a:endParaRPr lang="ru-RU" sz="2400" kern="1200" dirty="0"/>
        </a:p>
      </dsp:txBody>
      <dsp:txXfrm>
        <a:off x="3011093" y="1563847"/>
        <a:ext cx="3106846" cy="1184864"/>
      </dsp:txXfrm>
    </dsp:sp>
    <dsp:sp modelId="{0FFDA64A-D458-2249-901D-E03675D4871A}">
      <dsp:nvSpPr>
        <dsp:cNvPr id="0" name=""/>
        <dsp:cNvSpPr/>
      </dsp:nvSpPr>
      <dsp:spPr>
        <a:xfrm>
          <a:off x="5098911" y="1624969"/>
          <a:ext cx="1364368" cy="1061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D54E87-2041-7347-954F-1EBDD206F1D9}">
      <dsp:nvSpPr>
        <dsp:cNvPr id="0" name=""/>
        <dsp:cNvSpPr/>
      </dsp:nvSpPr>
      <dsp:spPr>
        <a:xfrm>
          <a:off x="4651292" y="2974765"/>
          <a:ext cx="3300238" cy="131308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Рекомендации</a:t>
          </a:r>
          <a:endParaRPr lang="ru-RU" sz="2400" kern="1200" dirty="0"/>
        </a:p>
      </dsp:txBody>
      <dsp:txXfrm>
        <a:off x="4715403" y="3038876"/>
        <a:ext cx="3172016" cy="1184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E2594-18EC-4F00-8C2C-C30383D4FBE7}" type="datetimeFigureOut">
              <a:rPr lang="ru-RU" smtClean="0"/>
              <a:t>18.04.2017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F7255-CA14-430E-A86F-1DBE83424E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764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smtClean="0"/>
              <a:t>Уважаемые коллеги, в настоящем докладе у детей</a:t>
            </a:r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FAD6119-812E-4802-BBD8-B555C68FFF1C}" type="slidenum">
              <a:rPr lang="ru-RU" altLang="ru-RU">
                <a:cs typeface="Arial" pitchFamily="34" charset="0"/>
              </a:rPr>
              <a:pPr/>
              <a:t>10</a:t>
            </a:fld>
            <a:endParaRPr lang="ru-RU" altLang="ru-RU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Объединить с предыдущим в один, инфу</a:t>
            </a:r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13FC19B-11EA-4151-A9BC-AA13C8457865}" type="slidenum">
              <a:rPr lang="sl-SI" altLang="ru-RU"/>
              <a:pPr/>
              <a:t>13</a:t>
            </a:fld>
            <a:endParaRPr lang="sl-SI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Документ, заоловок – включение результатаов исследования по пиковит в документ.</a:t>
            </a:r>
          </a:p>
          <a:p>
            <a:r>
              <a:rPr lang="ru-RU" altLang="ru-RU" smtClean="0"/>
              <a:t>Демострация пиковита как оптимального выбора. Вставить страницу с исследованием.</a:t>
            </a: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58C6517-0FBE-4B40-AAF3-172FE6F38F76}" type="slidenum">
              <a:rPr lang="sl-SI" altLang="ru-RU"/>
              <a:pPr/>
              <a:t>16</a:t>
            </a:fld>
            <a:endParaRPr lang="sl-SI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charset="0"/>
              <a:cs typeface="Arial" charset="0"/>
            </a:endParaRPr>
          </a:p>
        </p:txBody>
      </p:sp>
      <p:sp>
        <p:nvSpPr>
          <p:cNvPr id="1249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EBC45BD-EB70-4069-BC2D-4BEA4BCBFF13}" type="slidenum">
              <a:rPr lang="sl-SI" altLang="ru-RU" smtClean="0"/>
              <a:pPr eaLnBrk="1" hangingPunct="1"/>
              <a:t>36</a:t>
            </a:fld>
            <a:endParaRPr lang="sl-SI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34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5B1C4C0-D554-4DC8-B092-F9C827D468E5}" type="slidenum">
              <a:rPr lang="sl-SI" altLang="ru-RU" smtClean="0">
                <a:solidFill>
                  <a:srgbClr val="000000"/>
                </a:solidFill>
              </a:rPr>
              <a:pPr/>
              <a:t>45</a:t>
            </a:fld>
            <a:endParaRPr lang="sl-SI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1913"/>
            <a:ext cx="6867525" cy="476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4213" y="1247775"/>
            <a:ext cx="7781925" cy="4878388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60117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970784" cy="39890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3970784" cy="39890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sl-SI" dirty="0"/>
          </a:p>
        </p:txBody>
      </p:sp>
      <p:sp>
        <p:nvSpPr>
          <p:cNvPr id="5" name="Ograda noge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3230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1" r:id="rId12"/>
    <p:sldLayoutId id="2147483962" r:id="rId13"/>
  </p:sldLayoutIdLst>
  <p:timing>
    <p:tnLst>
      <p:par>
        <p:cTn id="1" dur="indefinite" restart="never" nodeType="tmRoot"/>
      </p:par>
    </p:tnLst>
  </p:timing>
  <p:hf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gks.ru/free_doc/new_site/rosstat/smi/food_1-06_2.pdf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ks.ru/free_doc/new_site/rosstat/smi/food_1-06_2.pdf" TargetMode="Externa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png"/><Relationship Id="rId4" Type="http://schemas.openxmlformats.org/officeDocument/2006/relationships/oleObject" Target="../embeddings/_____Microsoft_Excel_97-20031.xls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oleObject" Target="../embeddings/_____Microsoft_Excel_97-20032.xls"/><Relationship Id="rId7" Type="http://schemas.openxmlformats.org/officeDocument/2006/relationships/oleObject" Target="../embeddings/_____Microsoft_Excel_97-20034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png"/><Relationship Id="rId5" Type="http://schemas.openxmlformats.org/officeDocument/2006/relationships/oleObject" Target="../embeddings/_____Microsoft_Excel_97-20033.xls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4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Новые клинические рекомендации в педиатрии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44" y="3356992"/>
            <a:ext cx="4328127" cy="288032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3" name="Прямоугольник 2"/>
          <p:cNvSpPr/>
          <p:nvPr/>
        </p:nvSpPr>
        <p:spPr>
          <a:xfrm>
            <a:off x="539552" y="3861047"/>
            <a:ext cx="309634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575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b="1" dirty="0">
                <a:solidFill>
                  <a:srgbClr val="10253F"/>
                </a:solidFill>
                <a:latin typeface="Times New Roman" pitchFamily="18" charset="0"/>
                <a:cs typeface="Times New Roman" pitchFamily="18" charset="0"/>
              </a:rPr>
              <a:t>Главный внештатный специалист по педиатрии </a:t>
            </a:r>
          </a:p>
          <a:p>
            <a:pPr algn="ctr">
              <a:spcBef>
                <a:spcPts val="575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b="1" dirty="0" err="1">
                <a:solidFill>
                  <a:srgbClr val="10253F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b="1" dirty="0">
                <a:solidFill>
                  <a:srgbClr val="10253F"/>
                </a:solidFill>
                <a:latin typeface="Times New Roman" pitchFamily="18" charset="0"/>
                <a:cs typeface="Times New Roman" pitchFamily="18" charset="0"/>
              </a:rPr>
              <a:t>. Самара,</a:t>
            </a:r>
          </a:p>
          <a:p>
            <a:pPr algn="ctr">
              <a:spcBef>
                <a:spcPts val="575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b="1" dirty="0">
                <a:solidFill>
                  <a:srgbClr val="10253F"/>
                </a:solidFill>
                <a:latin typeface="Times New Roman" pitchFamily="18" charset="0"/>
                <a:cs typeface="Times New Roman" pitchFamily="18" charset="0"/>
              </a:rPr>
              <a:t> доцент кафедры госпитальной  педиатрии </a:t>
            </a:r>
          </a:p>
          <a:p>
            <a:pPr algn="ctr">
              <a:spcBef>
                <a:spcPts val="575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b="1" dirty="0">
                <a:solidFill>
                  <a:srgbClr val="10253F"/>
                </a:solidFill>
                <a:latin typeface="Times New Roman" pitchFamily="18" charset="0"/>
                <a:cs typeface="Times New Roman" pitchFamily="18" charset="0"/>
              </a:rPr>
              <a:t>к.м.н. </a:t>
            </a:r>
            <a:r>
              <a:rPr lang="ru-RU" b="1" dirty="0" err="1">
                <a:solidFill>
                  <a:srgbClr val="10253F"/>
                </a:solidFill>
                <a:latin typeface="Times New Roman" pitchFamily="18" charset="0"/>
                <a:cs typeface="Times New Roman" pitchFamily="18" charset="0"/>
              </a:rPr>
              <a:t>Пыркова</a:t>
            </a:r>
            <a:r>
              <a:rPr lang="ru-RU" b="1" dirty="0">
                <a:solidFill>
                  <a:srgbClr val="10253F"/>
                </a:solidFill>
                <a:latin typeface="Times New Roman" pitchFamily="18" charset="0"/>
                <a:cs typeface="Times New Roman" pitchFamily="18" charset="0"/>
              </a:rPr>
              <a:t>  С.А </a:t>
            </a:r>
          </a:p>
          <a:p>
            <a:pPr algn="ctr">
              <a:spcBef>
                <a:spcPts val="575"/>
              </a:spcBef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ru-RU" b="1" dirty="0" smtClean="0">
                <a:solidFill>
                  <a:srgbClr val="10253F"/>
                </a:solidFill>
                <a:latin typeface="Times New Roman" pitchFamily="18" charset="0"/>
                <a:cs typeface="Times New Roman" pitchFamily="18" charset="0"/>
              </a:rPr>
              <a:t>18.04.2017 </a:t>
            </a:r>
            <a:r>
              <a:rPr lang="ru-RU" b="1" dirty="0">
                <a:solidFill>
                  <a:srgbClr val="10253F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229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43" y="3546137"/>
            <a:ext cx="434022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-570154" y="947224"/>
            <a:ext cx="10296044" cy="259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bg1">
                <a:alpha val="49000"/>
              </a:schemeClr>
            </a:glow>
            <a:softEdge rad="419100"/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2400" dirty="0">
                <a:solidFill>
                  <a:schemeClr val="accent1"/>
                </a:solidFill>
                <a:latin typeface="+mn-lt"/>
              </a:rPr>
              <a:t>	</a:t>
            </a:r>
            <a:endParaRPr lang="ru-RU" sz="2400" dirty="0">
              <a:latin typeface="+mn-lt"/>
            </a:endParaRPr>
          </a:p>
        </p:txBody>
      </p:sp>
      <p:sp>
        <p:nvSpPr>
          <p:cNvPr id="11" name="Название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b="1" dirty="0"/>
              <a:t>Национальная программа по оптимизации обеспеченности витаминами и минеральными веществами детей России.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Обзор документа</a:t>
            </a:r>
            <a:r>
              <a:rPr lang="en-US" sz="3600" b="1" dirty="0" smtClean="0"/>
              <a:t> (</a:t>
            </a:r>
            <a:r>
              <a:rPr lang="ru-RU" sz="3600" b="1" dirty="0" smtClean="0"/>
              <a:t>февраль</a:t>
            </a:r>
            <a:r>
              <a:rPr lang="en-US" sz="3600" b="1" dirty="0" smtClean="0"/>
              <a:t> 2017)</a:t>
            </a:r>
            <a:endParaRPr lang="ru-RU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250824" y="1988840"/>
            <a:ext cx="9002713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376092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376092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376092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376092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2000" b="1" dirty="0">
                <a:solidFill>
                  <a:srgbClr val="C00000"/>
                </a:solidFill>
                <a:latin typeface="Arial" pitchFamily="34" charset="0"/>
              </a:rPr>
              <a:t>СОЮЗ ПЕДИАТРОВ РОССИИ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ru-RU" sz="1700" dirty="0">
                <a:solidFill>
                  <a:schemeClr val="tx1"/>
                </a:solidFill>
                <a:latin typeface="Arial" pitchFamily="34" charset="0"/>
              </a:rPr>
              <a:t> </a:t>
            </a:r>
          </a:p>
          <a:p>
            <a:pPr marL="285750" indent="-285750" algn="ctr">
              <a:spcBef>
                <a:spcPct val="0"/>
              </a:spcBef>
            </a:pPr>
            <a:r>
              <a:rPr lang="uk-UA" altLang="ru-RU" sz="1700" dirty="0">
                <a:solidFill>
                  <a:schemeClr val="tx1"/>
                </a:solidFill>
                <a:latin typeface="Arial" pitchFamily="34" charset="0"/>
              </a:rPr>
              <a:t>ФГАУ «НАЦИОНАЛЬНЫЙ НАУЧНО-ПРАКТИЧЕСКИЙ ЦЕНТР ЗДОРОВЬЯ ДЕТЕЙ» МИНЗДРАВА РОССИИ </a:t>
            </a:r>
          </a:p>
          <a:p>
            <a:pPr marL="285750" indent="-285750" algn="ctr">
              <a:spcBef>
                <a:spcPct val="0"/>
              </a:spcBef>
            </a:pPr>
            <a:r>
              <a:rPr lang="uk-UA" altLang="ru-RU" sz="1700" dirty="0">
                <a:solidFill>
                  <a:schemeClr val="tx1"/>
                </a:solidFill>
                <a:latin typeface="Arial" pitchFamily="34" charset="0"/>
              </a:rPr>
              <a:t>ФГБУН «ФЕДЕРАЛЬНЫЙ ИССЛЕДОВАТЕЛЬСКИЙ ЦЕНТР ПИТАНИЯ, БИОТЕХНОЛОГИИ И БЕЗОПАСНОСТИ ПИЩИ» </a:t>
            </a:r>
          </a:p>
          <a:p>
            <a:pPr marL="285750" indent="-285750" algn="ctr">
              <a:spcBef>
                <a:spcPct val="0"/>
              </a:spcBef>
            </a:pPr>
            <a:r>
              <a:rPr lang="uk-UA" altLang="ru-RU" sz="1700" dirty="0">
                <a:solidFill>
                  <a:schemeClr val="tx1"/>
                </a:solidFill>
                <a:latin typeface="Arial" pitchFamily="34" charset="0"/>
              </a:rPr>
              <a:t>ГБОУ ДПО «РОССИЙСКАЯ МЕДИЦИНСКАЯ АКАДЕМИЯ НЕПРЕРЫВНОГО ПОСЛЕДИПЛОМНОГО ОБРАЗОВАНИЯ» МИНЗДРАВА </a:t>
            </a:r>
            <a:r>
              <a:rPr lang="uk-UA" altLang="ru-RU" sz="1700" dirty="0" smtClean="0">
                <a:solidFill>
                  <a:schemeClr val="tx1"/>
                </a:solidFill>
                <a:latin typeface="Arial" pitchFamily="34" charset="0"/>
              </a:rPr>
              <a:t>РОССИИ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</a:endParaRPr>
          </a:p>
          <a:p>
            <a:pPr marL="285750" indent="-285750" algn="ctr">
              <a:spcBef>
                <a:spcPct val="0"/>
              </a:spcBef>
            </a:pPr>
            <a:r>
              <a:rPr lang="uk-UA" altLang="ru-RU" sz="1700" dirty="0">
                <a:solidFill>
                  <a:schemeClr val="tx1"/>
                </a:solidFill>
                <a:latin typeface="Arial" pitchFamily="34" charset="0"/>
              </a:rPr>
              <a:t>ФГБОУ ВО «РОССИЙСКИЙ НАЦИОНАЛЬНЫЙ ИССЛЕДОВАТЕЛЬСКИЙ МЕДИЦИНСКИЙ УНИВЕРСИТЕТ </a:t>
            </a:r>
            <a:r>
              <a:rPr lang="uk-UA" altLang="ru-RU" sz="1700" dirty="0" err="1">
                <a:solidFill>
                  <a:schemeClr val="tx1"/>
                </a:solidFill>
                <a:latin typeface="Arial" pitchFamily="34" charset="0"/>
              </a:rPr>
              <a:t>им</a:t>
            </a:r>
            <a:r>
              <a:rPr lang="uk-UA" altLang="ru-RU" sz="1700" dirty="0">
                <a:solidFill>
                  <a:schemeClr val="tx1"/>
                </a:solidFill>
                <a:latin typeface="Arial" pitchFamily="34" charset="0"/>
              </a:rPr>
              <a:t>. Н.И. ПИРОГОВА» МИНЗДРАВА РОССИИ </a:t>
            </a:r>
          </a:p>
          <a:p>
            <a:pPr marL="285750" indent="-285750" algn="ctr">
              <a:spcBef>
                <a:spcPct val="0"/>
              </a:spcBef>
            </a:pPr>
            <a:r>
              <a:rPr lang="uk-UA" altLang="ru-RU" sz="1700" dirty="0">
                <a:solidFill>
                  <a:schemeClr val="tx1"/>
                </a:solidFill>
                <a:latin typeface="Arial" pitchFamily="34" charset="0"/>
              </a:rPr>
              <a:t>ФГБОУ ВО «САНКТ-ПЕТЕРБУРГСКИЙ ГОСУДАРСТВЕННЫЙ ПЕДИАТРИЧЕСКИЙ МЕДИЦИНСКИЙ УНИВЕРСИТЕТ» МИНЗДРАВА </a:t>
            </a:r>
            <a:r>
              <a:rPr lang="uk-UA" altLang="ru-RU" sz="1700" dirty="0" smtClean="0">
                <a:solidFill>
                  <a:schemeClr val="tx1"/>
                </a:solidFill>
                <a:latin typeface="Arial" pitchFamily="34" charset="0"/>
              </a:rPr>
              <a:t>РОССИИ</a:t>
            </a:r>
            <a:endParaRPr lang="uk-UA" altLang="ru-RU" sz="1700" dirty="0">
              <a:solidFill>
                <a:schemeClr val="tx1"/>
              </a:solidFill>
              <a:latin typeface="Arial" pitchFamily="34" charset="0"/>
            </a:endParaRPr>
          </a:p>
          <a:p>
            <a:pPr marL="285750" indent="-285750" algn="ctr">
              <a:spcBef>
                <a:spcPct val="0"/>
              </a:spcBef>
            </a:pPr>
            <a:r>
              <a:rPr lang="uk-UA" altLang="ru-RU" sz="1700" dirty="0">
                <a:solidFill>
                  <a:schemeClr val="tx1"/>
                </a:solidFill>
                <a:latin typeface="Arial" pitchFamily="34" charset="0"/>
              </a:rPr>
              <a:t>ФГБОУ ВО «ИВАНОВСКАЯ ГОСУДАРСТВЕННАЯ МЕДИЦИНСКАЯ АКАДЕМИЯ» МИНЗДРАВА РОССИИ </a:t>
            </a:r>
          </a:p>
          <a:p>
            <a:pPr marL="285750" indent="-285750" algn="ctr">
              <a:spcBef>
                <a:spcPct val="0"/>
              </a:spcBef>
            </a:pPr>
            <a:r>
              <a:rPr lang="uk-UA" altLang="ru-RU" sz="1700" dirty="0">
                <a:solidFill>
                  <a:schemeClr val="tx1"/>
                </a:solidFill>
                <a:latin typeface="Arial" pitchFamily="34" charset="0"/>
              </a:rPr>
              <a:t>ФГОУ ВО «НИЖЕГОРОДСКАЯ ГОСУДАРСТВЕННАЯ МЕДИЦИНСКАЯ АКАДЕМИЯ» МИНЗДРАВА РОССИИ </a:t>
            </a:r>
          </a:p>
          <a:p>
            <a:pPr marL="285750" indent="-285750">
              <a:spcBef>
                <a:spcPct val="0"/>
              </a:spcBef>
            </a:pPr>
            <a:endParaRPr lang="ru-RU" altLang="ru-RU" sz="1700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53682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07825"/>
            <a:ext cx="1643534" cy="231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4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25450" y="692150"/>
            <a:ext cx="8229600" cy="1143000"/>
          </a:xfrm>
        </p:spPr>
        <p:txBody>
          <a:bodyPr/>
          <a:lstStyle/>
          <a:p>
            <a:r>
              <a:rPr lang="ru-RU" altLang="ru-RU" sz="3600" b="1" dirty="0" smtClean="0">
                <a:solidFill>
                  <a:srgbClr val="C00000"/>
                </a:solidFill>
              </a:rPr>
              <a:t>РУКОВОДИТЕЛИ ПРОГРАММЫ 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sp>
        <p:nvSpPr>
          <p:cNvPr id="21507" name="Содержимое 3"/>
          <p:cNvSpPr>
            <a:spLocks noGrp="1"/>
          </p:cNvSpPr>
          <p:nvPr>
            <p:ph idx="4294967295"/>
          </p:nvPr>
        </p:nvSpPr>
        <p:spPr>
          <a:xfrm>
            <a:off x="107504" y="1612900"/>
            <a:ext cx="6120680" cy="20448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ru-RU" altLang="ru-RU" b="1" dirty="0" smtClean="0"/>
              <a:t>Академик РАН Баранов Александр Александрович </a:t>
            </a:r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ru-RU" altLang="ru-RU" b="1" dirty="0" smtClean="0"/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r>
              <a:rPr lang="ru-RU" altLang="ru-RU" b="1" dirty="0" smtClean="0"/>
              <a:t>Академик РАН </a:t>
            </a:r>
            <a:r>
              <a:rPr lang="ru-RU" altLang="ru-RU" b="1" dirty="0" err="1" smtClean="0"/>
              <a:t>Намазова</a:t>
            </a:r>
            <a:r>
              <a:rPr lang="ru-RU" altLang="ru-RU" b="1" dirty="0" smtClean="0"/>
              <a:t>-Баранова </a:t>
            </a:r>
            <a:r>
              <a:rPr lang="ru-RU" altLang="ru-RU" b="1" dirty="0" err="1" smtClean="0"/>
              <a:t>Лейла</a:t>
            </a:r>
            <a:r>
              <a:rPr lang="ru-RU" altLang="ru-RU" b="1" dirty="0" smtClean="0"/>
              <a:t> </a:t>
            </a:r>
            <a:r>
              <a:rPr lang="ru-RU" altLang="ru-RU" b="1" dirty="0" err="1" smtClean="0"/>
              <a:t>Сеймуровна</a:t>
            </a:r>
            <a:endParaRPr lang="ru-RU" altLang="ru-RU" b="1" dirty="0" smtClean="0"/>
          </a:p>
          <a:p>
            <a:pPr marL="0" indent="0">
              <a:lnSpc>
                <a:spcPct val="80000"/>
              </a:lnSpc>
              <a:buFont typeface="Arial" pitchFamily="34" charset="0"/>
              <a:buNone/>
            </a:pPr>
            <a:endParaRPr lang="ru-RU" altLang="ru-RU" b="1" dirty="0"/>
          </a:p>
        </p:txBody>
      </p:sp>
      <p:pic>
        <p:nvPicPr>
          <p:cNvPr id="2150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56792"/>
            <a:ext cx="2670175" cy="376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одержимое 2"/>
          <p:cNvSpPr>
            <a:spLocks noGrp="1"/>
          </p:cNvSpPr>
          <p:nvPr>
            <p:ph idx="4294967295"/>
          </p:nvPr>
        </p:nvSpPr>
        <p:spPr>
          <a:xfrm>
            <a:off x="251520" y="3420666"/>
            <a:ext cx="7886700" cy="4351338"/>
          </a:xfrm>
          <a:prstGeom prst="rect">
            <a:avLst/>
          </a:prstGeo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ru-RU" altLang="ru-RU" sz="1800" b="1" dirty="0">
                <a:solidFill>
                  <a:srgbClr val="C00000"/>
                </a:solidFill>
              </a:rPr>
              <a:t>КООРДИНАТОРЫ </a:t>
            </a:r>
            <a:r>
              <a:rPr lang="ru-RU" altLang="ru-RU" sz="1800" b="1" dirty="0" smtClean="0">
                <a:solidFill>
                  <a:srgbClr val="C00000"/>
                </a:solidFill>
              </a:rPr>
              <a:t>ПРОГРАММЫ:</a:t>
            </a:r>
            <a:br>
              <a:rPr lang="ru-RU" altLang="ru-RU" sz="1800" b="1" dirty="0" smtClean="0">
                <a:solidFill>
                  <a:srgbClr val="C00000"/>
                </a:solidFill>
              </a:rPr>
            </a:br>
            <a:r>
              <a:rPr lang="ru-RU" sz="1800" dirty="0" smtClean="0"/>
              <a:t>Профессор </a:t>
            </a:r>
            <a:r>
              <a:rPr lang="ru-RU" sz="1800" b="1" dirty="0" smtClean="0"/>
              <a:t>Захарова </a:t>
            </a:r>
            <a:r>
              <a:rPr lang="ru-RU" sz="1800" b="1" dirty="0"/>
              <a:t>Ирина Николаевна </a:t>
            </a:r>
            <a:endParaRPr lang="ru-RU" sz="1800" b="1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lang="ru-RU" sz="1800" dirty="0" smtClean="0"/>
              <a:t>Профессор  </a:t>
            </a:r>
            <a:r>
              <a:rPr lang="ru-RU" sz="1800" b="1" dirty="0" smtClean="0"/>
              <a:t>Макарова </a:t>
            </a:r>
            <a:r>
              <a:rPr lang="ru-RU" sz="1800" b="1" dirty="0"/>
              <a:t>Светлана Геннадиевна </a:t>
            </a:r>
            <a:endParaRPr lang="ru-RU" sz="1800" b="1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lang="ru-RU" sz="1800" dirty="0" smtClean="0"/>
              <a:t>Профессор </a:t>
            </a:r>
            <a:r>
              <a:rPr lang="ru-RU" sz="1800" b="1" dirty="0" err="1" smtClean="0"/>
              <a:t>Коденцова</a:t>
            </a:r>
            <a:r>
              <a:rPr lang="ru-RU" sz="1800" b="1" dirty="0" smtClean="0"/>
              <a:t> </a:t>
            </a:r>
            <a:r>
              <a:rPr lang="ru-RU" sz="1800" b="1" dirty="0"/>
              <a:t>Вера Митрофановна </a:t>
            </a:r>
            <a:endParaRPr lang="ru-RU" sz="1800" dirty="0"/>
          </a:p>
          <a:p>
            <a:pPr marL="0" indent="0">
              <a:buFont typeface="Arial" pitchFamily="34" charset="0"/>
              <a:buNone/>
              <a:defRPr/>
            </a:pPr>
            <a:r>
              <a:rPr lang="ru-RU" sz="1800" dirty="0" smtClean="0"/>
              <a:t>Профессор</a:t>
            </a:r>
            <a:r>
              <a:rPr lang="ru-RU" sz="1800" b="1" dirty="0" smtClean="0"/>
              <a:t> Громова </a:t>
            </a:r>
            <a:r>
              <a:rPr lang="ru-RU" sz="1800" b="1" dirty="0"/>
              <a:t>Ольга Алексеевна </a:t>
            </a:r>
            <a:endParaRPr lang="ru-RU" sz="1800" b="1" dirty="0" smtClean="0"/>
          </a:p>
          <a:p>
            <a:pPr marL="0" indent="0">
              <a:buNone/>
              <a:defRPr/>
            </a:pPr>
            <a:r>
              <a:rPr lang="ru-RU" sz="1800" dirty="0" smtClean="0"/>
              <a:t>Профессор </a:t>
            </a:r>
            <a:r>
              <a:rPr lang="ru-RU" sz="1800" b="1" dirty="0" smtClean="0"/>
              <a:t>Боровик </a:t>
            </a:r>
            <a:r>
              <a:rPr lang="ru-RU" sz="1800" b="1" dirty="0"/>
              <a:t>Татьяна Эдуардовна </a:t>
            </a:r>
            <a:endParaRPr lang="ru-RU" sz="1800" b="1" dirty="0" smtClean="0"/>
          </a:p>
          <a:p>
            <a:pPr marL="0" indent="0">
              <a:buNone/>
              <a:defRPr/>
            </a:pPr>
            <a:endParaRPr lang="ru-RU" altLang="ru-RU" sz="1800" b="1" dirty="0"/>
          </a:p>
          <a:p>
            <a:pPr marL="0" indent="0">
              <a:buNone/>
              <a:defRPr/>
            </a:pPr>
            <a:r>
              <a:rPr lang="ru-RU" altLang="ru-RU" sz="1800" b="1" dirty="0" smtClean="0"/>
              <a:t>Спонсор </a:t>
            </a:r>
            <a:r>
              <a:rPr lang="ru-RU" altLang="ru-RU" sz="1800" b="1" dirty="0"/>
              <a:t>и инициатор проекта- Компания КРКА</a:t>
            </a:r>
            <a:endParaRPr lang="ru-RU" altLang="ru-RU" sz="1800" dirty="0"/>
          </a:p>
          <a:p>
            <a:pPr marL="0" indent="0">
              <a:buFont typeface="Arial" pitchFamily="34" charset="0"/>
              <a:buNone/>
              <a:defRPr/>
            </a:pPr>
            <a:endParaRPr lang="ru-RU" sz="1800" b="1" dirty="0" smtClean="0"/>
          </a:p>
          <a:p>
            <a:pPr marL="0" indent="0">
              <a:buFont typeface="Arial" pitchFamily="34" charset="0"/>
              <a:buNone/>
              <a:defRPr/>
            </a:pPr>
            <a:endParaRPr lang="ru-RU" sz="1800" b="1" dirty="0"/>
          </a:p>
          <a:p>
            <a:pPr marL="0" indent="0">
              <a:buFont typeface="Arial" pitchFamily="34" charset="0"/>
              <a:buNone/>
              <a:defRPr/>
            </a:pPr>
            <a:endParaRPr lang="ru-RU" sz="1800" dirty="0"/>
          </a:p>
          <a:p>
            <a:pPr>
              <a:defRPr/>
            </a:pP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29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Заголовок 1"/>
          <p:cNvSpPr>
            <a:spLocks noGrp="1"/>
          </p:cNvSpPr>
          <p:nvPr>
            <p:ph type="title"/>
          </p:nvPr>
        </p:nvSpPr>
        <p:spPr>
          <a:xfrm>
            <a:off x="0" y="188913"/>
            <a:ext cx="8820150" cy="503237"/>
          </a:xfrm>
        </p:spPr>
        <p:txBody>
          <a:bodyPr/>
          <a:lstStyle/>
          <a:p>
            <a:r>
              <a:rPr lang="ru-RU" altLang="ru-RU" sz="3600" smtClean="0"/>
              <a:t> </a:t>
            </a:r>
            <a:r>
              <a:rPr lang="ru-RU" altLang="ru-RU" sz="3600" b="1" smtClean="0"/>
              <a:t>Этап 1: </a:t>
            </a:r>
            <a:r>
              <a:rPr lang="en-US" altLang="ru-RU" sz="3600" b="1" smtClean="0"/>
              <a:t>12-15 </a:t>
            </a:r>
            <a:r>
              <a:rPr lang="ru-RU" altLang="ru-RU" sz="3600" b="1" smtClean="0"/>
              <a:t> июня</a:t>
            </a:r>
            <a:r>
              <a:rPr lang="en-US" altLang="ru-RU" sz="3600" b="1" smtClean="0"/>
              <a:t> 201</a:t>
            </a:r>
            <a:r>
              <a:rPr lang="ru-RU" altLang="ru-RU" sz="3600" b="1" smtClean="0"/>
              <a:t>5</a:t>
            </a:r>
            <a:r>
              <a:rPr lang="en-US" altLang="ru-RU" sz="3600" b="1" smtClean="0"/>
              <a:t> </a:t>
            </a:r>
            <a:endParaRPr lang="ru-RU" altLang="ru-RU" sz="3600" b="1" smtClean="0"/>
          </a:p>
        </p:txBody>
      </p:sp>
      <p:sp>
        <p:nvSpPr>
          <p:cNvPr id="26628" name="Прямоугольник 7"/>
          <p:cNvSpPr>
            <a:spLocks noChangeArrowheads="1"/>
          </p:cNvSpPr>
          <p:nvPr/>
        </p:nvSpPr>
        <p:spPr bwMode="auto">
          <a:xfrm>
            <a:off x="488950" y="1268413"/>
            <a:ext cx="51736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376092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376092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376092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376092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00"/>
                </a:solidFill>
                <a:latin typeface="Arial" pitchFamily="34" charset="0"/>
              </a:rPr>
              <a:t>Обсуждение проблемы и формирование структуры и методологии формирования Национальной программы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900" y="3789363"/>
            <a:ext cx="7947025" cy="1631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>
                <a:solidFill>
                  <a:prstClr val="black"/>
                </a:solidFill>
              </a:rPr>
              <a:t>Обсуждение проблемы у различных целевых групп пациентов </a:t>
            </a:r>
            <a:endParaRPr lang="ru-RU" sz="2000" dirty="0" smtClean="0">
              <a:solidFill>
                <a:prstClr val="black"/>
              </a:solidFill>
            </a:endParaRPr>
          </a:p>
          <a:p>
            <a:pPr eaLnBrk="1" hangingPunct="1">
              <a:defRPr/>
            </a:pPr>
            <a:r>
              <a:rPr lang="ru-RU" sz="2000" dirty="0" smtClean="0">
                <a:solidFill>
                  <a:prstClr val="black"/>
                </a:solidFill>
              </a:rPr>
              <a:t>(возраст</a:t>
            </a:r>
            <a:r>
              <a:rPr lang="ru-RU" sz="2000" dirty="0">
                <a:solidFill>
                  <a:prstClr val="black"/>
                </a:solidFill>
              </a:rPr>
              <a:t>, сопутствующая патология, образ жизни и питания, нагрузки и т.д.)</a:t>
            </a:r>
            <a:endParaRPr lang="en-US" sz="2000" dirty="0">
              <a:solidFill>
                <a:prstClr val="black"/>
              </a:solidFill>
            </a:endParaRPr>
          </a:p>
          <a:p>
            <a:pPr eaLnBrk="1" hangingPunct="1">
              <a:defRPr/>
            </a:pPr>
            <a:r>
              <a:rPr lang="ru-RU" sz="2000" dirty="0">
                <a:solidFill>
                  <a:prstClr val="black"/>
                </a:solidFill>
              </a:rPr>
              <a:t>Формирование рабочих групп             дистанционная работа в группах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2699792" y="4489450"/>
            <a:ext cx="503237" cy="273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4" y="4792007"/>
            <a:ext cx="536575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88" y="992981"/>
            <a:ext cx="3078163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677" y="2053431"/>
            <a:ext cx="2362822" cy="163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6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Desktop\Пиковит\Совет экспертов\2-й этап\20160312_164820_resiz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557338"/>
            <a:ext cx="7261225" cy="4083050"/>
          </a:xfrm>
          <a:prstGeom prst="rect">
            <a:avLst/>
          </a:prstGeom>
          <a:noFill/>
          <a:ln w="793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1270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158750" y="431800"/>
            <a:ext cx="8820150" cy="503238"/>
          </a:xfrm>
          <a:prstGeom prst="rect">
            <a:avLst/>
          </a:prstGeom>
        </p:spPr>
        <p:txBody>
          <a:bodyPr anchor="ctr">
            <a:normAutofit fontScale="6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AB4E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defRPr/>
            </a:pPr>
            <a:r>
              <a:rPr lang="ru-RU" dirty="0" smtClean="0"/>
              <a:t> </a:t>
            </a:r>
            <a:r>
              <a:rPr lang="ru-RU" sz="5300" dirty="0" smtClean="0">
                <a:solidFill>
                  <a:srgbClr val="FF0000"/>
                </a:solidFill>
                <a:latin typeface="+mj-lt"/>
              </a:rPr>
              <a:t>Этап 2:  12 марта 2016</a:t>
            </a:r>
            <a:endParaRPr lang="ru-RU" sz="53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054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416800" cy="476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 </a:t>
            </a:r>
            <a:r>
              <a:rPr lang="ru-RU" sz="4000" b="1" dirty="0" smtClean="0"/>
              <a:t>Финальный этап </a:t>
            </a:r>
            <a:r>
              <a:rPr lang="en-US" sz="4000" b="1" dirty="0" smtClean="0"/>
              <a:t>3.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Финальное заседание Совета экспертов 15 декабря 2016</a:t>
            </a:r>
            <a:endParaRPr lang="ru-RU" sz="4000" b="1" dirty="0"/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3568" y="2093163"/>
            <a:ext cx="4392613" cy="2874963"/>
          </a:xfrm>
          <a:ln w="889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/>
          <a:srcRect l="19099"/>
          <a:stretch>
            <a:fillRect/>
          </a:stretch>
        </p:blipFill>
        <p:spPr bwMode="auto">
          <a:xfrm>
            <a:off x="3995935" y="3501008"/>
            <a:ext cx="4363839" cy="3046323"/>
          </a:xfrm>
          <a:prstGeom prst="rect">
            <a:avLst/>
          </a:prstGeom>
          <a:noFill/>
          <a:ln w="889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57192"/>
            <a:ext cx="24511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25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type="tbl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784" y="476672"/>
            <a:ext cx="3959225" cy="5572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11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азвание 1"/>
          <p:cNvSpPr>
            <a:spLocks noGrp="1"/>
          </p:cNvSpPr>
          <p:nvPr>
            <p:ph type="title"/>
          </p:nvPr>
        </p:nvSpPr>
        <p:spPr>
          <a:xfrm>
            <a:off x="617538" y="804863"/>
            <a:ext cx="7886700" cy="1325562"/>
          </a:xfrm>
        </p:spPr>
        <p:txBody>
          <a:bodyPr/>
          <a:lstStyle/>
          <a:p>
            <a:r>
              <a:rPr lang="uk-UA" altLang="ru-RU" sz="3200" b="1" smtClean="0"/>
              <a:t>ГЛАВА I. ВИТАМИНЫ И МИНЕРАЛЬНЫЕ ВЕЩЕСТВА ДЛЯ ЗДОРОВЬЯ И БЛАГОПОЛУЧИЯ ДЕТЕЙ </a:t>
            </a:r>
            <a:r>
              <a:rPr lang="uk-UA" altLang="ru-RU" smtClean="0"/>
              <a:t/>
            </a:r>
            <a:br>
              <a:rPr lang="uk-UA" altLang="ru-RU" smtClean="0"/>
            </a:br>
            <a:endParaRPr lang="ru-RU" altLang="ru-RU" smtClean="0"/>
          </a:p>
        </p:txBody>
      </p:sp>
      <p:sp>
        <p:nvSpPr>
          <p:cNvPr id="33795" name="Содержимое 2"/>
          <p:cNvSpPr>
            <a:spLocks noGrp="1"/>
          </p:cNvSpPr>
          <p:nvPr>
            <p:ph idx="4294967295"/>
          </p:nvPr>
        </p:nvSpPr>
        <p:spPr>
          <a:xfrm>
            <a:off x="639763" y="2506663"/>
            <a:ext cx="7886700" cy="435133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Font typeface="Arial" pitchFamily="34" charset="0"/>
              <a:buNone/>
            </a:pPr>
            <a:r>
              <a:rPr lang="ru-RU" altLang="ru-RU" sz="2800" smtClean="0"/>
              <a:t>1.1. Микронутриенты и их физиологическая роль в организме 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2800" smtClean="0"/>
              <a:t>1.2. Потребность в микронутриентах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2800" smtClean="0"/>
              <a:t>1.3. Способы оценки обеспеченности витаминами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2800" smtClean="0"/>
              <a:t>1.4. Потребление витаминов детским населением</a:t>
            </a:r>
          </a:p>
          <a:p>
            <a:pPr marL="0" indent="0">
              <a:buFont typeface="Arial" pitchFamily="34" charset="0"/>
              <a:buNone/>
            </a:pPr>
            <a:r>
              <a:rPr lang="ru-RU" altLang="ru-RU" sz="2800" smtClean="0"/>
              <a:t>1.5. Пути коррекции дефицита микронутриентов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11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539552" y="404664"/>
            <a:ext cx="8137525" cy="5472608"/>
          </a:xfrm>
        </p:spPr>
        <p:txBody>
          <a:bodyPr>
            <a:normAutofit fontScale="92500" lnSpcReduction="20000"/>
          </a:bodyPr>
          <a:lstStyle/>
          <a:p>
            <a:endParaRPr lang="ru-RU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	</a:t>
            </a:r>
            <a:r>
              <a:rPr lang="ru-RU" b="1" dirty="0" smtClean="0">
                <a:solidFill>
                  <a:srgbClr val="002060"/>
                </a:solidFill>
              </a:rPr>
              <a:t>Недостаток </a:t>
            </a:r>
            <a:r>
              <a:rPr lang="ru-RU" b="1" dirty="0">
                <a:solidFill>
                  <a:srgbClr val="002060"/>
                </a:solidFill>
              </a:rPr>
              <a:t>витаминов — фактор риска многих алимен­тарно-зависимых заболеваний (атеросклероз, гипертониче­ская болезнь, </a:t>
            </a:r>
            <a:r>
              <a:rPr lang="ru-RU" b="1" dirty="0" err="1">
                <a:solidFill>
                  <a:srgbClr val="002060"/>
                </a:solidFill>
              </a:rPr>
              <a:t>гиперлипидемия</a:t>
            </a:r>
            <a:r>
              <a:rPr lang="ru-RU" b="1" dirty="0">
                <a:solidFill>
                  <a:srgbClr val="002060"/>
                </a:solidFill>
              </a:rPr>
              <a:t>, ожирение, сахарный диабет, остеопороз, подагра, некоторые злокачественные новооб­разования).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	Установлена </a:t>
            </a:r>
            <a:r>
              <a:rPr lang="ru-RU" b="1" dirty="0">
                <a:solidFill>
                  <a:srgbClr val="002060"/>
                </a:solidFill>
              </a:rPr>
              <a:t>ассоциация между недостаточной обеспеченностью орга­низма витамином</a:t>
            </a:r>
            <a:r>
              <a:rPr lang="en-US" b="1" dirty="0">
                <a:solidFill>
                  <a:srgbClr val="002060"/>
                </a:solidFill>
              </a:rPr>
              <a:t> D</a:t>
            </a:r>
            <a:r>
              <a:rPr lang="ru-RU" b="1" dirty="0">
                <a:solidFill>
                  <a:srgbClr val="002060"/>
                </a:solidFill>
              </a:rPr>
              <a:t> и возникновением трех </a:t>
            </a:r>
            <a:r>
              <a:rPr lang="ru-RU" b="1" dirty="0" smtClean="0">
                <a:solidFill>
                  <a:srgbClr val="002060"/>
                </a:solidFill>
              </a:rPr>
              <a:t>взаимовлияющих </a:t>
            </a:r>
            <a:r>
              <a:rPr lang="ru-RU" b="1" dirty="0">
                <a:solidFill>
                  <a:srgbClr val="002060"/>
                </a:solidFill>
              </a:rPr>
              <a:t>друг на друга состояний — окислительного стресса, воспаления, эндотелиальной дисфункции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В свою очередь, воспаление </a:t>
            </a:r>
            <a:r>
              <a:rPr lang="ru-RU" b="1" dirty="0" smtClean="0">
                <a:solidFill>
                  <a:srgbClr val="002060"/>
                </a:solidFill>
              </a:rPr>
              <a:t>является патологическим звеном ожирения, гипертензии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дислипидемии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инсулинорезистентности</a:t>
            </a:r>
            <a:r>
              <a:rPr lang="ru-RU" b="1" dirty="0">
                <a:solidFill>
                  <a:srgbClr val="002060"/>
                </a:solidFill>
              </a:rPr>
              <a:t>, причем дефицит витамина</a:t>
            </a:r>
            <a:r>
              <a:rPr lang="en-US" b="1" dirty="0">
                <a:solidFill>
                  <a:srgbClr val="002060"/>
                </a:solidFill>
              </a:rPr>
              <a:t> D</a:t>
            </a:r>
            <a:r>
              <a:rPr lang="ru-RU" b="1" dirty="0">
                <a:solidFill>
                  <a:srgbClr val="002060"/>
                </a:solidFill>
              </a:rPr>
              <a:t> сам по себе обнаруживает выраженную коррелятивную связь с этими же </a:t>
            </a:r>
            <a:r>
              <a:rPr lang="ru-RU" b="1" dirty="0" smtClean="0">
                <a:solidFill>
                  <a:srgbClr val="002060"/>
                </a:solidFill>
              </a:rPr>
              <a:t>процессами</a:t>
            </a:r>
            <a:r>
              <a:rPr lang="ru-RU" b="1" dirty="0">
                <a:solidFill>
                  <a:srgbClr val="002060"/>
                </a:solidFill>
              </a:rPr>
              <a:t>.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 </a:t>
            </a:r>
            <a:r>
              <a:rPr lang="ru-RU" b="1" dirty="0">
                <a:solidFill>
                  <a:srgbClr val="002060"/>
                </a:solidFill>
              </a:rPr>
              <a:t>дефицитом витамина</a:t>
            </a:r>
            <a:r>
              <a:rPr lang="en-US" b="1" dirty="0">
                <a:solidFill>
                  <a:srgbClr val="002060"/>
                </a:solidFill>
              </a:rPr>
              <a:t> D</a:t>
            </a:r>
            <a:r>
              <a:rPr lang="ru-RU" b="1" dirty="0">
                <a:solidFill>
                  <a:srgbClr val="002060"/>
                </a:solidFill>
              </a:rPr>
              <a:t> ассоциированы детское и подростковое ожирение и сниженное содержание </a:t>
            </a:r>
            <a:r>
              <a:rPr lang="ru-RU" b="1" dirty="0" err="1" smtClean="0">
                <a:solidFill>
                  <a:srgbClr val="002060"/>
                </a:solidFill>
              </a:rPr>
              <a:t>адипонектина</a:t>
            </a:r>
            <a:r>
              <a:rPr lang="ru-RU" b="1" dirty="0">
                <a:solidFill>
                  <a:srgbClr val="002060"/>
                </a:solidFill>
              </a:rPr>
              <a:t>, сниженный </a:t>
            </a:r>
            <a:r>
              <a:rPr lang="ru-RU" b="1" dirty="0" smtClean="0">
                <a:solidFill>
                  <a:srgbClr val="002060"/>
                </a:solidFill>
              </a:rPr>
              <a:t>иммунитет.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19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95536" y="548680"/>
            <a:ext cx="8280920" cy="532859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b="1" dirty="0" smtClean="0">
                <a:solidFill>
                  <a:srgbClr val="002060"/>
                </a:solidFill>
              </a:rPr>
              <a:t>Недостаток </a:t>
            </a:r>
            <a:r>
              <a:rPr lang="ru-RU" b="1" dirty="0">
                <a:solidFill>
                  <a:srgbClr val="002060"/>
                </a:solidFill>
              </a:rPr>
              <a:t>других витаминов (С, В</a:t>
            </a:r>
            <a:r>
              <a:rPr lang="ru-RU" b="1" baseline="-25000" dirty="0">
                <a:solidFill>
                  <a:srgbClr val="002060"/>
                </a:solidFill>
              </a:rPr>
              <a:t>6</a:t>
            </a:r>
            <a:r>
              <a:rPr lang="ru-RU" b="1" dirty="0">
                <a:solidFill>
                  <a:srgbClr val="002060"/>
                </a:solidFill>
              </a:rPr>
              <a:t>, В</a:t>
            </a:r>
            <a:r>
              <a:rPr lang="ru-RU" b="1" baseline="-25000" dirty="0">
                <a:solidFill>
                  <a:srgbClr val="002060"/>
                </a:solidFill>
              </a:rPr>
              <a:t>2</a:t>
            </a:r>
            <a:r>
              <a:rPr lang="ru-RU" b="1" dirty="0">
                <a:solidFill>
                  <a:srgbClr val="002060"/>
                </a:solidFill>
              </a:rPr>
              <a:t>, ФК, Е) вызывает функциональную недостаточность витамина</a:t>
            </a:r>
            <a:r>
              <a:rPr lang="en-US" b="1" dirty="0">
                <a:solidFill>
                  <a:srgbClr val="002060"/>
                </a:solidFill>
              </a:rPr>
              <a:t> D,</a:t>
            </a:r>
            <a:r>
              <a:rPr lang="ru-RU" b="1" dirty="0">
                <a:solidFill>
                  <a:srgbClr val="002060"/>
                </a:solidFill>
              </a:rPr>
              <a:t> нарушая превращения этого витамина в его </a:t>
            </a:r>
            <a:r>
              <a:rPr lang="ru-RU" b="1" dirty="0" err="1">
                <a:solidFill>
                  <a:srgbClr val="002060"/>
                </a:solidFill>
              </a:rPr>
              <a:t>метаболически</a:t>
            </a:r>
            <a:r>
              <a:rPr lang="ru-RU" b="1" dirty="0">
                <a:solidFill>
                  <a:srgbClr val="002060"/>
                </a:solidFill>
              </a:rPr>
              <a:t> активные гормональные </a:t>
            </a:r>
            <a:r>
              <a:rPr lang="ru-RU" b="1" dirty="0" smtClean="0">
                <a:solidFill>
                  <a:srgbClr val="002060"/>
                </a:solidFill>
              </a:rPr>
              <a:t>формы. 	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	</a:t>
            </a:r>
            <a:r>
              <a:rPr lang="ru-RU" b="1" dirty="0" smtClean="0">
                <a:solidFill>
                  <a:srgbClr val="002060"/>
                </a:solidFill>
              </a:rPr>
              <a:t>Помимо этого, обеспеченность </a:t>
            </a:r>
            <a:r>
              <a:rPr lang="ru-RU" b="1" dirty="0">
                <a:solidFill>
                  <a:srgbClr val="002060"/>
                </a:solidFill>
              </a:rPr>
              <a:t>отдельными витаминами (</a:t>
            </a:r>
            <a:r>
              <a:rPr lang="ru-RU" b="1" dirty="0" smtClean="0">
                <a:solidFill>
                  <a:srgbClr val="002060"/>
                </a:solidFill>
              </a:rPr>
              <a:t>В</a:t>
            </a:r>
            <a:r>
              <a:rPr lang="ru-RU" b="1" baseline="-25000" dirty="0" smtClean="0">
                <a:solidFill>
                  <a:srgbClr val="002060"/>
                </a:solidFill>
              </a:rPr>
              <a:t>1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>
                <a:solidFill>
                  <a:srgbClr val="002060"/>
                </a:solidFill>
              </a:rPr>
              <a:t>Е, С, В</a:t>
            </a:r>
            <a:r>
              <a:rPr lang="ru-RU" b="1" baseline="-25000" dirty="0">
                <a:solidFill>
                  <a:srgbClr val="002060"/>
                </a:solidFill>
              </a:rPr>
              <a:t>6</a:t>
            </a:r>
            <a:r>
              <a:rPr lang="ru-RU" b="1" dirty="0">
                <a:solidFill>
                  <a:srgbClr val="002060"/>
                </a:solidFill>
              </a:rPr>
              <a:t>) оказывает влияние на </a:t>
            </a:r>
            <a:r>
              <a:rPr lang="ru-RU" b="1" dirty="0" smtClean="0">
                <a:solidFill>
                  <a:srgbClr val="002060"/>
                </a:solidFill>
              </a:rPr>
              <a:t>антиоксидантный </a:t>
            </a:r>
            <a:r>
              <a:rPr lang="ru-RU" b="1" dirty="0">
                <a:solidFill>
                  <a:srgbClr val="002060"/>
                </a:solidFill>
              </a:rPr>
              <a:t>статус организма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Из этого становится ясно, насколько опасен сочетанный дефицит витамина</a:t>
            </a:r>
            <a:r>
              <a:rPr lang="en-US" b="1" dirty="0">
                <a:solidFill>
                  <a:srgbClr val="002060"/>
                </a:solidFill>
              </a:rPr>
              <a:t> D</a:t>
            </a:r>
            <a:r>
              <a:rPr lang="ru-RU" b="1" dirty="0">
                <a:solidFill>
                  <a:srgbClr val="002060"/>
                </a:solidFill>
              </a:rPr>
              <a:t> и ряда других витаминов.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581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4372168"/>
            <a:ext cx="7838256" cy="1143000"/>
          </a:xfrm>
        </p:spPr>
        <p:txBody>
          <a:bodyPr/>
          <a:lstStyle/>
          <a:p>
            <a:r>
              <a:rPr lang="ru-RU" dirty="0" smtClean="0"/>
              <a:t>Проблема переизбытка информации в современной медицине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012159" y="404664"/>
            <a:ext cx="28803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Интернет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Журналы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Монографии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Конференции, конгрессы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Медицинские представители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Повышение квалификации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Мнения коллег…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4904217" cy="36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236296" y="6381328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40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4"/>
          <p:cNvSpPr>
            <a:spLocks noGrp="1" noChangeArrowheads="1"/>
          </p:cNvSpPr>
          <p:nvPr>
            <p:ph type="title"/>
          </p:nvPr>
        </p:nvSpPr>
        <p:spPr>
          <a:xfrm>
            <a:off x="971550" y="333375"/>
            <a:ext cx="7124700" cy="1143000"/>
          </a:xfrm>
        </p:spPr>
        <p:txBody>
          <a:bodyPr/>
          <a:lstStyle/>
          <a:p>
            <a:pPr eaLnBrk="1" hangingPunct="1"/>
            <a:r>
              <a:rPr lang="ru-RU" altLang="ru-RU" sz="2400" dirty="0" smtClean="0"/>
              <a:t>Относительное количество детей 5-17 лет, </a:t>
            </a:r>
            <a:br>
              <a:rPr lang="ru-RU" altLang="ru-RU" sz="2400" dirty="0" smtClean="0"/>
            </a:br>
            <a:r>
              <a:rPr lang="ru-RU" altLang="ru-RU" sz="2400" dirty="0" smtClean="0"/>
              <a:t>с недостаточностью витаминов</a:t>
            </a:r>
            <a:br>
              <a:rPr lang="ru-RU" altLang="ru-RU" sz="2400" dirty="0" smtClean="0"/>
            </a:br>
            <a:r>
              <a:rPr lang="ru-RU" altLang="ru-RU" sz="2400" dirty="0" smtClean="0"/>
              <a:t>(по уровню в сыворотке крови)</a:t>
            </a:r>
            <a:br>
              <a:rPr lang="ru-RU" altLang="ru-RU" sz="2400" dirty="0" smtClean="0"/>
            </a:br>
            <a:r>
              <a:rPr lang="ru-RU" altLang="ru-RU" sz="2400" dirty="0" smtClean="0"/>
              <a:t>(1238 человек, Москва, 2001-2010 г.).</a:t>
            </a:r>
          </a:p>
        </p:txBody>
      </p:sp>
      <p:sp>
        <p:nvSpPr>
          <p:cNvPr id="48" name="Номер слайда 47"/>
          <p:cNvSpPr>
            <a:spLocks noGrp="1"/>
          </p:cNvSpPr>
          <p:nvPr>
            <p:ph type="sldNum" sz="quarter" idx="4294967295"/>
          </p:nvPr>
        </p:nvSpPr>
        <p:spPr>
          <a:xfrm>
            <a:off x="6902450" y="6381750"/>
            <a:ext cx="2133600" cy="365125"/>
          </a:xfrm>
        </p:spPr>
        <p:txBody>
          <a:bodyPr/>
          <a:lstStyle/>
          <a:p>
            <a:pPr>
              <a:defRPr/>
            </a:pPr>
            <a:fld id="{48A20152-14C9-4477-8E3E-8FF6C159037A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7412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857375"/>
            <a:ext cx="5222875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46113" y="5735638"/>
            <a:ext cx="7597775" cy="2762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xtLst/>
        </p:spPr>
        <p:txBody>
          <a:bodyPr anchor="ctr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just">
              <a:defRPr/>
            </a:pPr>
            <a:r>
              <a:rPr lang="ru-RU" altLang="ru-RU" sz="1200" i="1" dirty="0" err="1" smtClean="0">
                <a:solidFill>
                  <a:srgbClr val="000000"/>
                </a:solidFill>
                <a:cs typeface="Times New Roman" pitchFamily="18" charset="0"/>
              </a:rPr>
              <a:t>Коденцова</a:t>
            </a:r>
            <a:r>
              <a:rPr lang="ru-RU" altLang="ru-RU" sz="1200" i="1" dirty="0" smtClean="0">
                <a:solidFill>
                  <a:srgbClr val="000000"/>
                </a:solidFill>
                <a:cs typeface="Times New Roman" pitchFamily="18" charset="0"/>
              </a:rPr>
              <a:t> В.М., </a:t>
            </a:r>
            <a:r>
              <a:rPr lang="ru-RU" altLang="ru-RU" sz="1200" i="1" dirty="0" err="1" smtClean="0">
                <a:solidFill>
                  <a:srgbClr val="000000"/>
                </a:solidFill>
                <a:cs typeface="Times New Roman" pitchFamily="18" charset="0"/>
              </a:rPr>
              <a:t>Вржесинская</a:t>
            </a:r>
            <a:r>
              <a:rPr lang="ru-RU" altLang="ru-RU" sz="1200" i="1" dirty="0" smtClean="0">
                <a:solidFill>
                  <a:srgbClr val="000000"/>
                </a:solidFill>
                <a:cs typeface="Times New Roman" pitchFamily="18" charset="0"/>
              </a:rPr>
              <a:t> О.А. </a:t>
            </a:r>
            <a:r>
              <a:rPr lang="ru-RU" altLang="ru-RU" sz="1200" i="1" dirty="0" smtClean="0">
                <a:solidFill>
                  <a:srgbClr val="000000"/>
                </a:solidFill>
                <a:ea typeface="Times New Roman" pitchFamily="18" charset="0"/>
                <a:cs typeface="ArialMT"/>
              </a:rPr>
              <a:t>// </a:t>
            </a:r>
            <a:r>
              <a:rPr lang="ru-RU" altLang="ru-RU" sz="1200" i="1" dirty="0" err="1" smtClean="0">
                <a:solidFill>
                  <a:srgbClr val="000000"/>
                </a:solidFill>
                <a:ea typeface="Times New Roman" pitchFamily="18" charset="0"/>
                <a:cs typeface="ArialMT"/>
              </a:rPr>
              <a:t>Вопр</a:t>
            </a:r>
            <a:r>
              <a:rPr lang="ru-RU" altLang="ru-RU" sz="1200" i="1" dirty="0" smtClean="0">
                <a:solidFill>
                  <a:srgbClr val="000000"/>
                </a:solidFill>
                <a:ea typeface="Times New Roman" pitchFamily="18" charset="0"/>
                <a:cs typeface="ArialMT"/>
              </a:rPr>
              <a:t>. дет. диетологии.- 2012.- Т.10, №5.- С.32-44.</a:t>
            </a:r>
            <a:endParaRPr lang="ru-RU" altLang="ru-RU" sz="1200" i="1" dirty="0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7414" name="Рисунок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38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0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900112" y="115888"/>
            <a:ext cx="8208391" cy="1143000"/>
          </a:xfrm>
        </p:spPr>
        <p:txBody>
          <a:bodyPr/>
          <a:lstStyle/>
          <a:p>
            <a:pPr algn="ctr" eaLnBrk="1" hangingPunct="1"/>
            <a:r>
              <a:rPr lang="ru-RU" altLang="ru-RU" sz="2000" dirty="0" smtClean="0"/>
              <a:t>Относительное количество детей-дошкольников, </a:t>
            </a:r>
            <a:br>
              <a:rPr lang="ru-RU" altLang="ru-RU" sz="2000" dirty="0" smtClean="0"/>
            </a:br>
            <a:r>
              <a:rPr lang="ru-RU" altLang="ru-RU" sz="2000" dirty="0" smtClean="0"/>
              <a:t>посещающих ДОУ, в Дмитровском районе  </a:t>
            </a:r>
            <a:r>
              <a:rPr lang="ru-RU" altLang="ru-RU" sz="2000" dirty="0" smtClean="0">
                <a:solidFill>
                  <a:srgbClr val="FF0000"/>
                </a:solidFill>
              </a:rPr>
              <a:t>Московской  обл</a:t>
            </a:r>
            <a:r>
              <a:rPr lang="ru-RU" altLang="ru-RU" sz="2000" dirty="0" smtClean="0"/>
              <a:t>. </a:t>
            </a:r>
            <a:br>
              <a:rPr lang="ru-RU" altLang="ru-RU" sz="2000" dirty="0" smtClean="0"/>
            </a:br>
            <a:r>
              <a:rPr lang="ru-RU" altLang="ru-RU" sz="2000" dirty="0" smtClean="0"/>
              <a:t>с недостаточностью витаминов (зимне-весенний период 2015 г.)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6902450" y="6381750"/>
            <a:ext cx="2133600" cy="365125"/>
          </a:xfrm>
        </p:spPr>
        <p:txBody>
          <a:bodyPr/>
          <a:lstStyle/>
          <a:p>
            <a:pPr>
              <a:defRPr/>
            </a:pPr>
            <a:fld id="{6779EDB1-96C2-4F14-814B-8D0643C85C16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217488" y="5662613"/>
            <a:ext cx="8080375" cy="43021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ru-RU" altLang="ru-RU" sz="1100" i="1">
                <a:cs typeface="Times New Roman" pitchFamily="18" charset="0"/>
              </a:rPr>
              <a:t>О.А. Вржесинская, В.М. Коденцова и др. Оценка обеспеченности витаминами детей дошкольного возраста неинвазивными методами // Педиатрия. Журнал им. Сперанского.-2016.- № 3.- С. 119-123. </a:t>
            </a:r>
          </a:p>
        </p:txBody>
      </p:sp>
      <p:pic>
        <p:nvPicPr>
          <p:cNvPr id="18437" name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4105275" cy="2759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Rectangle 8"/>
          <p:cNvSpPr>
            <a:spLocks noChangeArrowheads="1"/>
          </p:cNvSpPr>
          <p:nvPr/>
        </p:nvSpPr>
        <p:spPr bwMode="auto">
          <a:xfrm>
            <a:off x="1343025" y="4581525"/>
            <a:ext cx="654208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ru-RU" altLang="ru-RU" sz="1400" i="1">
                <a:solidFill>
                  <a:srgbClr val="C00000"/>
                </a:solidFill>
                <a:cs typeface="Arial" pitchFamily="34" charset="0"/>
              </a:rPr>
              <a:t>Лишь 18,4</a:t>
            </a:r>
            <a:r>
              <a:rPr lang="ru-RU" altLang="ru-RU" sz="1600" i="1">
                <a:solidFill>
                  <a:srgbClr val="C00000"/>
                </a:solidFill>
                <a:cs typeface="Arial" pitchFamily="34" charset="0"/>
              </a:rPr>
              <a:t>%</a:t>
            </a:r>
            <a:r>
              <a:rPr lang="ru-RU" altLang="ru-RU" sz="1400" i="1">
                <a:solidFill>
                  <a:srgbClr val="C00000"/>
                </a:solidFill>
                <a:cs typeface="Arial" pitchFamily="34" charset="0"/>
              </a:rPr>
              <a:t> детей обеспечены всеми исследованными витаминами.</a:t>
            </a:r>
          </a:p>
          <a:p>
            <a:pPr algn="ctr" eaLnBrk="1" hangingPunct="1"/>
            <a:r>
              <a:rPr lang="ru-RU" altLang="ru-RU" sz="1400" i="1">
                <a:solidFill>
                  <a:srgbClr val="C00000"/>
                </a:solidFill>
                <a:cs typeface="Arial" pitchFamily="34" charset="0"/>
              </a:rPr>
              <a:t> Сочетанный недостаток 3-4 витаминов </a:t>
            </a:r>
          </a:p>
          <a:p>
            <a:pPr algn="ctr" eaLnBrk="1" hangingPunct="1"/>
            <a:r>
              <a:rPr lang="ru-RU" altLang="ru-RU" sz="1400" i="1">
                <a:solidFill>
                  <a:srgbClr val="C00000"/>
                </a:solidFill>
                <a:cs typeface="Arial" pitchFamily="34" charset="0"/>
              </a:rPr>
              <a:t>(</a:t>
            </a:r>
            <a:r>
              <a:rPr lang="ru-RU" altLang="ru-RU" sz="1600" i="1">
                <a:solidFill>
                  <a:srgbClr val="C00000"/>
                </a:solidFill>
                <a:cs typeface="Arial" pitchFamily="34" charset="0"/>
              </a:rPr>
              <a:t>полигиповитаминоз</a:t>
            </a:r>
            <a:r>
              <a:rPr lang="ru-RU" altLang="ru-RU" sz="1400" i="1">
                <a:solidFill>
                  <a:srgbClr val="C00000"/>
                </a:solidFill>
                <a:cs typeface="Arial" pitchFamily="34" charset="0"/>
              </a:rPr>
              <a:t>)  - у </a:t>
            </a:r>
            <a:r>
              <a:rPr lang="ru-RU" altLang="ru-RU" sz="1600" i="1">
                <a:solidFill>
                  <a:srgbClr val="C00000"/>
                </a:solidFill>
                <a:cs typeface="Arial" pitchFamily="34" charset="0"/>
              </a:rPr>
              <a:t>44,9%</a:t>
            </a:r>
            <a:r>
              <a:rPr lang="ru-RU" altLang="ru-RU" sz="1400" i="1">
                <a:solidFill>
                  <a:srgbClr val="C00000"/>
                </a:solidFill>
                <a:cs typeface="Arial" pitchFamily="34" charset="0"/>
              </a:rPr>
              <a:t> детей. </a:t>
            </a:r>
          </a:p>
        </p:txBody>
      </p:sp>
      <p:pic>
        <p:nvPicPr>
          <p:cNvPr id="18439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557338"/>
            <a:ext cx="4127500" cy="2774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Рисунок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38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98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613"/>
            <a:ext cx="9467850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76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628650" y="136525"/>
            <a:ext cx="8224838" cy="1325563"/>
          </a:xfrm>
        </p:spPr>
        <p:txBody>
          <a:bodyPr/>
          <a:lstStyle/>
          <a:p>
            <a:r>
              <a:rPr lang="ru-RU" altLang="ru-RU" sz="2800" b="1" smtClean="0">
                <a:solidFill>
                  <a:srgbClr val="C00000"/>
                </a:solidFill>
              </a:rPr>
              <a:t>Питание детей в Российской Федерации</a:t>
            </a:r>
          </a:p>
        </p:txBody>
      </p:sp>
      <p:sp>
        <p:nvSpPr>
          <p:cNvPr id="19459" name="Прямоугольник 6"/>
          <p:cNvSpPr>
            <a:spLocks noChangeArrowheads="1"/>
          </p:cNvSpPr>
          <p:nvPr/>
        </p:nvSpPr>
        <p:spPr bwMode="auto">
          <a:xfrm>
            <a:off x="323527" y="764704"/>
            <a:ext cx="651579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376092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376092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376092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376092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400" dirty="0">
                <a:solidFill>
                  <a:srgbClr val="000000"/>
                </a:solidFill>
                <a:cs typeface="Arial" pitchFamily="34" charset="0"/>
              </a:rPr>
              <a:t>В соответствии с рекомендациями оптимального питания в сутки детям рекомендуется потреблять </a:t>
            </a:r>
            <a:endParaRPr lang="ru-RU" altLang="ru-RU" sz="2400" dirty="0" smtClean="0">
              <a:solidFill>
                <a:srgbClr val="000000"/>
              </a:solidFill>
              <a:cs typeface="Arial" pitchFamily="34" charset="0"/>
            </a:endParaRPr>
          </a:p>
          <a:p>
            <a:pPr lvl="1">
              <a:spcBef>
                <a:spcPct val="0"/>
              </a:spcBef>
            </a:pPr>
            <a:r>
              <a:rPr lang="ru-RU" altLang="ru-RU" sz="1800" u="sng" dirty="0" smtClean="0">
                <a:solidFill>
                  <a:srgbClr val="000000"/>
                </a:solidFill>
                <a:cs typeface="Arial" pitchFamily="34" charset="0"/>
              </a:rPr>
              <a:t>3-6 </a:t>
            </a:r>
            <a:r>
              <a:rPr lang="ru-RU" altLang="ru-RU" sz="1800" u="sng" dirty="0">
                <a:solidFill>
                  <a:srgbClr val="000000"/>
                </a:solidFill>
                <a:cs typeface="Arial" pitchFamily="34" charset="0"/>
              </a:rPr>
              <a:t>порций овощей, </a:t>
            </a:r>
            <a:endParaRPr lang="ru-RU" altLang="ru-RU" sz="1800" u="sng" dirty="0" smtClean="0">
              <a:solidFill>
                <a:srgbClr val="000000"/>
              </a:solidFill>
              <a:cs typeface="Arial" pitchFamily="34" charset="0"/>
            </a:endParaRPr>
          </a:p>
          <a:p>
            <a:pPr lvl="1">
              <a:spcBef>
                <a:spcPct val="0"/>
              </a:spcBef>
            </a:pPr>
            <a:r>
              <a:rPr lang="ru-RU" altLang="ru-RU" sz="1800" u="sng" dirty="0" smtClean="0">
                <a:solidFill>
                  <a:srgbClr val="000000"/>
                </a:solidFill>
                <a:cs typeface="Arial" pitchFamily="34" charset="0"/>
              </a:rPr>
              <a:t>от </a:t>
            </a:r>
            <a:r>
              <a:rPr lang="ru-RU" altLang="ru-RU" sz="1800" u="sng" dirty="0">
                <a:solidFill>
                  <a:srgbClr val="000000"/>
                </a:solidFill>
                <a:cs typeface="Arial" pitchFamily="34" charset="0"/>
              </a:rPr>
              <a:t>2 до 4 порций свежих фруктов</a:t>
            </a:r>
            <a:r>
              <a:rPr lang="ru-RU" altLang="ru-RU" sz="1800" u="sng" dirty="0" smtClean="0">
                <a:solidFill>
                  <a:srgbClr val="000000"/>
                </a:solidFill>
                <a:cs typeface="Arial" pitchFamily="34" charset="0"/>
              </a:rPr>
              <a:t>,</a:t>
            </a:r>
          </a:p>
          <a:p>
            <a:pPr lvl="1">
              <a:spcBef>
                <a:spcPct val="0"/>
              </a:spcBef>
            </a:pPr>
            <a:r>
              <a:rPr lang="ru-RU" altLang="ru-RU" sz="1800" u="sng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ru-RU" sz="1800" u="sng" dirty="0">
                <a:solidFill>
                  <a:srgbClr val="000000"/>
                </a:solidFill>
                <a:cs typeface="Arial" pitchFamily="34" charset="0"/>
              </a:rPr>
              <a:t>не менее 2 порций молока и молочных продуктов</a:t>
            </a:r>
            <a:r>
              <a:rPr lang="ru-RU" altLang="ru-RU" sz="1800" u="sng" dirty="0" smtClean="0">
                <a:solidFill>
                  <a:srgbClr val="000000"/>
                </a:solidFill>
                <a:cs typeface="Arial" pitchFamily="34" charset="0"/>
              </a:rPr>
              <a:t>,</a:t>
            </a:r>
          </a:p>
          <a:p>
            <a:pPr lvl="1">
              <a:spcBef>
                <a:spcPct val="0"/>
              </a:spcBef>
            </a:pPr>
            <a:r>
              <a:rPr lang="ru-RU" altLang="ru-RU" sz="1800" u="sng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ru-RU" altLang="ru-RU" sz="1800" u="sng" dirty="0">
                <a:solidFill>
                  <a:srgbClr val="000000"/>
                </a:solidFill>
                <a:cs typeface="Arial" pitchFamily="34" charset="0"/>
              </a:rPr>
              <a:t>2-3 раза в день</a:t>
            </a:r>
            <a:r>
              <a:rPr lang="ru-RU" altLang="ru-RU" sz="1800" dirty="0">
                <a:solidFill>
                  <a:srgbClr val="000000"/>
                </a:solidFill>
                <a:cs typeface="Arial" pitchFamily="34" charset="0"/>
              </a:rPr>
              <a:t> мяса и/или рыбы </a:t>
            </a:r>
            <a:r>
              <a:rPr lang="ru-RU" altLang="ru-RU" sz="1800" dirty="0" smtClean="0">
                <a:solidFill>
                  <a:srgbClr val="000000"/>
                </a:solidFill>
                <a:cs typeface="Arial" pitchFamily="34" charset="0"/>
              </a:rPr>
              <a:t>[1]. </a:t>
            </a:r>
            <a:endParaRPr lang="ru-RU" altLang="ru-RU" sz="1800" dirty="0">
              <a:solidFill>
                <a:srgbClr val="000000"/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2400" dirty="0">
                <a:solidFill>
                  <a:srgbClr val="000000"/>
                </a:solidFill>
                <a:cs typeface="Arial" pitchFamily="34" charset="0"/>
              </a:rPr>
              <a:t>По данным Федеральной службы государственной статистики, значительная часть детей потребляет эти продукты в недостаточном количестве [2].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2400" dirty="0">
                <a:solidFill>
                  <a:srgbClr val="000000"/>
                </a:solidFill>
                <a:cs typeface="Arial" pitchFamily="34" charset="0"/>
              </a:rPr>
              <a:t>Только половина детей потребляет молоко ежедневно, 35% - несколько раз в неделю [3].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58788" y="5186363"/>
          <a:ext cx="8562975" cy="800100"/>
        </p:xfrm>
        <a:graphic>
          <a:graphicData uri="http://schemas.openxmlformats.org/drawingml/2006/table">
            <a:tbl>
              <a:tblPr/>
              <a:tblGrid>
                <a:gridCol w="8562975"/>
              </a:tblGrid>
              <a:tr h="2335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6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1. Батурин А.К., Погожева А.В., Сазонова О.В, 2011.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2. Лайкам К.Э. 2014. </a:t>
                      </a: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URL: </a:t>
                      </a: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563C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  <a:hlinkClick r:id="rId2"/>
                        </a:rPr>
                        <a:t>http://www.gks.ru/free_doc/new_site/rosstat/smi/food_1-06_2.pdf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8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rgbClr val="376092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3. Батурин А.К., Оглоблин Н.А., Волкова Л.Ю. 2006.- Т.4, № 5.- С.12-16.  </a:t>
                      </a:r>
                    </a:p>
                  </a:txBody>
                  <a:tcPr marL="68580" marR="6858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317" y="1988840"/>
            <a:ext cx="2304683" cy="129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80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ъект 2"/>
          <p:cNvSpPr>
            <a:spLocks noGrp="1"/>
          </p:cNvSpPr>
          <p:nvPr>
            <p:ph idx="4294967295"/>
          </p:nvPr>
        </p:nvSpPr>
        <p:spPr>
          <a:xfrm>
            <a:off x="467544" y="980728"/>
            <a:ext cx="8229600" cy="3557587"/>
          </a:xfrm>
          <a:prstGeom prst="rect">
            <a:avLst/>
          </a:prstGeo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ru-RU" altLang="ru-RU" dirty="0" smtClean="0">
                <a:solidFill>
                  <a:schemeClr val="tx2"/>
                </a:solidFill>
              </a:rPr>
              <a:t>Восполнить дефицит микронутриентов только через пищу за счет натуральных пищевых продуктов </a:t>
            </a:r>
            <a:r>
              <a:rPr lang="ru-RU" altLang="ru-RU" dirty="0" smtClean="0">
                <a:solidFill>
                  <a:srgbClr val="C00000"/>
                </a:solidFill>
              </a:rPr>
              <a:t>невозможно</a:t>
            </a:r>
            <a:r>
              <a:rPr lang="ru-RU" altLang="ru-RU" dirty="0" smtClean="0">
                <a:solidFill>
                  <a:schemeClr val="tx2"/>
                </a:solidFill>
              </a:rPr>
              <a:t>, т.к. побочным действием будет избыточная масса тела, </a:t>
            </a:r>
            <a:br>
              <a:rPr lang="ru-RU" altLang="ru-RU" dirty="0" smtClean="0">
                <a:solidFill>
                  <a:schemeClr val="tx2"/>
                </a:solidFill>
              </a:rPr>
            </a:br>
            <a:r>
              <a:rPr lang="ru-RU" altLang="ru-RU" dirty="0" smtClean="0">
                <a:solidFill>
                  <a:schemeClr val="tx2"/>
                </a:solidFill>
              </a:rPr>
              <a:t>а затем ожирение, ибо объемы пищи, которые надо будет съедать, чтобы получить необходимые витамины, огромны. </a:t>
            </a:r>
          </a:p>
        </p:txBody>
      </p:sp>
      <p:sp>
        <p:nvSpPr>
          <p:cNvPr id="35843" name="Номер слайда 4"/>
          <p:cNvSpPr txBox="1">
            <a:spLocks/>
          </p:cNvSpPr>
          <p:nvPr/>
        </p:nvSpPr>
        <p:spPr bwMode="auto">
          <a:xfrm>
            <a:off x="6902450" y="63817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F93D47B0-0DE9-49B2-9822-DB59862A45B7}" type="slidenum">
              <a:rPr lang="en-US" altLang="ru-RU" sz="1200">
                <a:solidFill>
                  <a:srgbClr val="898989"/>
                </a:solidFill>
              </a:rPr>
              <a:pPr algn="r" eaLnBrk="1" hangingPunct="1"/>
              <a:t>24</a:t>
            </a:fld>
            <a:endParaRPr lang="en-US" altLang="ru-RU" sz="1200">
              <a:solidFill>
                <a:srgbClr val="898989"/>
              </a:solidFill>
            </a:endParaRPr>
          </a:p>
        </p:txBody>
      </p:sp>
      <p:pic>
        <p:nvPicPr>
          <p:cNvPr id="35844" name="Рисунок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18" y="188640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04792"/>
            <a:ext cx="3168352" cy="342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55" y="3315568"/>
            <a:ext cx="3832728" cy="306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0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sz="quarter" idx="4294967295"/>
          </p:nvPr>
        </p:nvSpPr>
        <p:spPr>
          <a:xfrm>
            <a:off x="899592" y="548680"/>
            <a:ext cx="7408862" cy="460722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3200" b="1" dirty="0" smtClean="0">
                <a:solidFill>
                  <a:srgbClr val="002060"/>
                </a:solidFill>
              </a:rPr>
              <a:t>Оптимизация витаминного </a:t>
            </a:r>
            <a:r>
              <a:rPr lang="ru-RU" sz="3200" b="1" dirty="0">
                <a:solidFill>
                  <a:srgbClr val="002060"/>
                </a:solidFill>
              </a:rPr>
              <a:t>статуса детского населения, безусловно, </a:t>
            </a:r>
            <a:r>
              <a:rPr lang="ru-RU" sz="3200" b="1" dirty="0" smtClean="0">
                <a:solidFill>
                  <a:srgbClr val="002060"/>
                </a:solidFill>
              </a:rPr>
              <a:t>относится к </a:t>
            </a:r>
            <a:r>
              <a:rPr lang="ru-RU" sz="3200" b="1" dirty="0">
                <a:solidFill>
                  <a:srgbClr val="002060"/>
                </a:solidFill>
              </a:rPr>
              <a:t>технологиям снижения потерь от </a:t>
            </a:r>
            <a:r>
              <a:rPr lang="ru-RU" sz="3200" b="1" dirty="0" smtClean="0">
                <a:solidFill>
                  <a:srgbClr val="002060"/>
                </a:solidFill>
              </a:rPr>
              <a:t>алиментарно-зависимых</a:t>
            </a:r>
            <a:r>
              <a:rPr lang="ru-RU" sz="3200" b="1" dirty="0">
                <a:solidFill>
                  <a:srgbClr val="002060"/>
                </a:solidFill>
              </a:rPr>
              <a:t/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социально значимых заболеваний, а также является </a:t>
            </a:r>
            <a:r>
              <a:rPr lang="ru-RU" sz="3200" b="1" dirty="0" smtClean="0">
                <a:solidFill>
                  <a:srgbClr val="002060"/>
                </a:solidFill>
              </a:rPr>
              <a:t>фактором </a:t>
            </a:r>
            <a:r>
              <a:rPr lang="ru-RU" sz="3200" b="1" dirty="0">
                <a:solidFill>
                  <a:srgbClr val="002060"/>
                </a:solidFill>
              </a:rPr>
              <a:t>повышения качества жизни.</a:t>
            </a:r>
            <a:br>
              <a:rPr lang="ru-RU" sz="3200" b="1" dirty="0">
                <a:solidFill>
                  <a:srgbClr val="002060"/>
                </a:solidFill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8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479425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sz="2700" b="1" dirty="0"/>
              <a:t>ГЛАВА II. КОРРЕКЦИЯ ВИТАМИННО-МИНЕРАЛЬНОГО СТАТУСА В ПЕДИАТРИЧЕСКОЙ ПРАКТИКЕ </a:t>
            </a:r>
            <a:r>
              <a:rPr lang="uk-UA" sz="2400" dirty="0"/>
              <a:t/>
            </a:r>
            <a:br>
              <a:rPr lang="uk-UA" sz="2400" dirty="0"/>
            </a:br>
            <a:endParaRPr lang="ru-RU" sz="2400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384523" y="1622533"/>
          <a:ext cx="8387069" cy="4312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87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8002587" cy="1143000"/>
          </a:xfrm>
        </p:spPr>
        <p:txBody>
          <a:bodyPr/>
          <a:lstStyle/>
          <a:p>
            <a:r>
              <a:rPr lang="ru-RU" altLang="ru-RU" sz="2800" smtClean="0"/>
              <a:t>ОСНОВНЫЕ ПУТИ ВОСПОЛНЕНИЯ ДЕФИЦИТА </a:t>
            </a:r>
            <a:br>
              <a:rPr lang="ru-RU" altLang="ru-RU" sz="2800" smtClean="0"/>
            </a:br>
            <a:r>
              <a:rPr lang="ru-RU" altLang="ru-RU" sz="2800" smtClean="0"/>
              <a:t>МИКРОНУТРИЕНТОВ В ПИТАНИИ </a:t>
            </a:r>
          </a:p>
        </p:txBody>
      </p:sp>
      <p:sp>
        <p:nvSpPr>
          <p:cNvPr id="36867" name="Rectangle 12"/>
          <p:cNvSpPr>
            <a:spLocks noChangeArrowheads="1"/>
          </p:cNvSpPr>
          <p:nvPr/>
        </p:nvSpPr>
        <p:spPr bwMode="auto">
          <a:xfrm>
            <a:off x="755575" y="1749047"/>
            <a:ext cx="8251005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Ш"/>
            </a:pPr>
            <a:r>
              <a:rPr lang="ru-RU" altLang="ru-RU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ru-RU" altLang="ru-RU" dirty="0">
                <a:solidFill>
                  <a:srgbClr val="C00000"/>
                </a:solidFill>
                <a:cs typeface="Arial" pitchFamily="34" charset="0"/>
              </a:rPr>
              <a:t>Прием витаминных или витаминно-минеральных комплексов </a:t>
            </a:r>
            <a:r>
              <a:rPr lang="ru-RU" altLang="ru-RU" dirty="0" smtClean="0">
                <a:solidFill>
                  <a:srgbClr val="C00000"/>
                </a:solidFill>
                <a:cs typeface="Arial" pitchFamily="34" charset="0"/>
              </a:rPr>
              <a:t>( </a:t>
            </a:r>
            <a:r>
              <a:rPr lang="ru-RU" altLang="ru-RU" dirty="0" err="1" smtClean="0">
                <a:solidFill>
                  <a:srgbClr val="C00000"/>
                </a:solidFill>
                <a:cs typeface="Arial" pitchFamily="34" charset="0"/>
              </a:rPr>
              <a:t>БАДы</a:t>
            </a:r>
            <a:r>
              <a:rPr lang="ru-RU" altLang="ru-RU" dirty="0" smtClean="0">
                <a:solidFill>
                  <a:srgbClr val="C00000"/>
                </a:solidFill>
                <a:cs typeface="Arial" pitchFamily="34" charset="0"/>
              </a:rPr>
              <a:t>) </a:t>
            </a:r>
            <a:r>
              <a:rPr lang="ru-RU" altLang="ru-RU" dirty="0">
                <a:solidFill>
                  <a:srgbClr val="C00000"/>
                </a:solidFill>
                <a:cs typeface="Arial" pitchFamily="34" charset="0"/>
              </a:rPr>
              <a:t>(в </a:t>
            </a:r>
            <a:r>
              <a:rPr lang="ru-RU" altLang="ru-RU" u="sng" dirty="0">
                <a:solidFill>
                  <a:srgbClr val="C00000"/>
                </a:solidFill>
                <a:cs typeface="Arial" pitchFamily="34" charset="0"/>
              </a:rPr>
              <a:t>дозе 50-100% РНП</a:t>
            </a:r>
            <a:r>
              <a:rPr lang="ru-RU" altLang="ru-RU" dirty="0">
                <a:solidFill>
                  <a:srgbClr val="C00000"/>
                </a:solidFill>
                <a:cs typeface="Arial" pitchFamily="34" charset="0"/>
              </a:rPr>
              <a:t>). </a:t>
            </a:r>
          </a:p>
          <a:p>
            <a:pPr eaLnBrk="1" hangingPunct="1"/>
            <a:endParaRPr lang="ru-RU" altLang="ru-RU" sz="1000" dirty="0">
              <a:solidFill>
                <a:srgbClr val="C00000"/>
              </a:solidFill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dirty="0">
                <a:solidFill>
                  <a:schemeClr val="tx2"/>
                </a:solidFill>
                <a:cs typeface="Arial" pitchFamily="34" charset="0"/>
              </a:rPr>
              <a:t>  Внесение витаминно-минеральных комплексов </a:t>
            </a:r>
            <a:r>
              <a:rPr lang="ru-RU" altLang="ru-RU" dirty="0" smtClean="0">
                <a:solidFill>
                  <a:schemeClr val="tx2"/>
                </a:solidFill>
                <a:cs typeface="Arial" pitchFamily="34" charset="0"/>
              </a:rPr>
              <a:t>в </a:t>
            </a:r>
            <a:r>
              <a:rPr lang="ru-RU" altLang="ru-RU" dirty="0">
                <a:solidFill>
                  <a:schemeClr val="tx2"/>
                </a:solidFill>
                <a:cs typeface="Arial" pitchFamily="34" charset="0"/>
              </a:rPr>
              <a:t>готовые блюда или выпечку</a:t>
            </a:r>
          </a:p>
          <a:p>
            <a:pPr eaLnBrk="1" hangingPunct="1">
              <a:buFont typeface="Wingdings" pitchFamily="2" charset="2"/>
              <a:buChar char="Ø"/>
            </a:pPr>
            <a:endParaRPr lang="ru-RU" altLang="ru-RU" sz="800" dirty="0">
              <a:solidFill>
                <a:schemeClr val="tx2"/>
              </a:solidFill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Ш"/>
            </a:pPr>
            <a:r>
              <a:rPr lang="ru-RU" altLang="ru-RU" dirty="0">
                <a:solidFill>
                  <a:schemeClr val="tx2"/>
                </a:solidFill>
                <a:cs typeface="Arial" pitchFamily="34" charset="0"/>
              </a:rPr>
              <a:t>  Включение в рацион обогащенных микронутриентами пищевых продуктов массового потребления промышленного </a:t>
            </a:r>
            <a:r>
              <a:rPr lang="ru-RU" altLang="ru-RU" dirty="0" smtClean="0">
                <a:solidFill>
                  <a:schemeClr val="tx2"/>
                </a:solidFill>
                <a:cs typeface="Arial" pitchFamily="34" charset="0"/>
              </a:rPr>
              <a:t>производства:            </a:t>
            </a:r>
            <a:endParaRPr lang="ru-RU" altLang="ru-RU" dirty="0">
              <a:solidFill>
                <a:schemeClr val="tx2"/>
              </a:solidFill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altLang="ru-RU" sz="1400" dirty="0">
                <a:solidFill>
                  <a:schemeClr val="tx2"/>
                </a:solidFill>
                <a:cs typeface="Arial" pitchFamily="34" charset="0"/>
              </a:rPr>
              <a:t>   - хлебобулочные изделия; </a:t>
            </a:r>
            <a:r>
              <a:rPr lang="ru-RU" altLang="ru-RU" sz="1400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ru-RU" altLang="ru-RU" sz="1400" dirty="0">
                <a:solidFill>
                  <a:schemeClr val="tx2"/>
                </a:solidFill>
                <a:cs typeface="Arial" pitchFamily="34" charset="0"/>
              </a:rPr>
              <a:t>соки, нектары, </a:t>
            </a:r>
            <a:r>
              <a:rPr lang="ru-RU" altLang="ru-RU" sz="1400" dirty="0" err="1" smtClean="0">
                <a:solidFill>
                  <a:schemeClr val="tx2"/>
                </a:solidFill>
                <a:cs typeface="Arial" pitchFamily="34" charset="0"/>
              </a:rPr>
              <a:t>напитки;молочные</a:t>
            </a:r>
            <a:r>
              <a:rPr lang="ru-RU" altLang="ru-RU" sz="1400" dirty="0" smtClean="0">
                <a:solidFill>
                  <a:schemeClr val="tx2"/>
                </a:solidFill>
                <a:cs typeface="Arial" pitchFamily="34" charset="0"/>
              </a:rPr>
              <a:t> продукты; йодированная соль</a:t>
            </a:r>
            <a:endParaRPr lang="ru-RU" altLang="ru-RU" sz="1400" dirty="0">
              <a:solidFill>
                <a:schemeClr val="tx2"/>
              </a:solidFill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altLang="ru-RU" sz="600" dirty="0">
              <a:solidFill>
                <a:schemeClr val="tx2"/>
              </a:solidFill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Ш"/>
            </a:pPr>
            <a:r>
              <a:rPr lang="ru-RU" altLang="ru-RU" dirty="0">
                <a:solidFill>
                  <a:schemeClr val="tx2"/>
                </a:solidFill>
                <a:cs typeface="Arial" pitchFamily="34" charset="0"/>
              </a:rPr>
              <a:t>  Включение в рацион обогащенных витаминами и минеральными веществами специализированных пищевых продуктов </a:t>
            </a:r>
            <a:r>
              <a:rPr lang="ru-RU" altLang="ru-RU" u="sng" dirty="0">
                <a:solidFill>
                  <a:schemeClr val="tx2"/>
                </a:solidFill>
                <a:cs typeface="Arial" pitchFamily="34" charset="0"/>
              </a:rPr>
              <a:t>для пациентов с различными заболеваниями</a:t>
            </a:r>
            <a:r>
              <a:rPr lang="ru-RU" altLang="ru-RU" dirty="0">
                <a:solidFill>
                  <a:schemeClr val="tx2"/>
                </a:solidFill>
                <a:cs typeface="Arial" pitchFamily="34" charset="0"/>
              </a:rPr>
              <a:t> (набор витаминов и минеральных веществ в которых научно обоснован и подобран под конкретную патологию).</a:t>
            </a:r>
          </a:p>
          <a:p>
            <a:pPr eaLnBrk="1" hangingPunct="1">
              <a:buFont typeface="Wingdings" pitchFamily="2" charset="2"/>
              <a:buChar char="Ш"/>
            </a:pPr>
            <a:endParaRPr lang="ru-RU" altLang="ru-RU" sz="20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36868" name="Номер слайда 4"/>
          <p:cNvSpPr txBox="1">
            <a:spLocks/>
          </p:cNvSpPr>
          <p:nvPr/>
        </p:nvSpPr>
        <p:spPr bwMode="auto">
          <a:xfrm>
            <a:off x="6902450" y="63817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78D6D422-263D-4C42-9CE9-2437E27F3E6A}" type="slidenum">
              <a:rPr lang="en-US" altLang="ru-RU" sz="1200">
                <a:solidFill>
                  <a:srgbClr val="898989"/>
                </a:solidFill>
              </a:rPr>
              <a:pPr algn="r" eaLnBrk="1" hangingPunct="1"/>
              <a:t>27</a:t>
            </a:fld>
            <a:endParaRPr lang="en-US" altLang="ru-RU" sz="1200">
              <a:solidFill>
                <a:srgbClr val="898989"/>
              </a:solidFill>
            </a:endParaRPr>
          </a:p>
        </p:txBody>
      </p:sp>
      <p:pic>
        <p:nvPicPr>
          <p:cNvPr id="36869" name="Рисунок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38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70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sz="quarter" idx="4294967295"/>
          </p:nvPr>
        </p:nvSpPr>
        <p:spPr>
          <a:xfrm>
            <a:off x="827584" y="692696"/>
            <a:ext cx="7776864" cy="5256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настоящее время только 14% предпри­ятий выпускают обогащенные пищевые продукты: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по </a:t>
            </a:r>
            <a:r>
              <a:rPr lang="ru-RU" b="1" dirty="0">
                <a:solidFill>
                  <a:srgbClr val="002060"/>
                </a:solidFill>
              </a:rPr>
              <a:t>объему производства — 5%,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том числе по хлебу и хлебобулочным изделиям — лишь 6,4%, по молоку и молочным продуктам — 3,1%, по напиткам — 8,1%, что отрицательно сказывается на состоянии здоровья всех групп населения.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	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условиях недостаточного производства обогащенных витаминами пищевых продуктов необходимо использовать еще один способ улучшения </a:t>
            </a:r>
            <a:r>
              <a:rPr lang="ru-RU" b="1" dirty="0" err="1">
                <a:solidFill>
                  <a:srgbClr val="002060"/>
                </a:solidFill>
              </a:rPr>
              <a:t>микронутриентного</a:t>
            </a:r>
            <a:r>
              <a:rPr lang="ru-RU" b="1" dirty="0">
                <a:solidFill>
                  <a:srgbClr val="002060"/>
                </a:solidFill>
              </a:rPr>
              <a:t> статуса, а именно включение в рацион витаминно-минеральных комплексов (ВМК</a:t>
            </a:r>
            <a:r>
              <a:rPr lang="ru-RU" b="1" dirty="0" smtClean="0">
                <a:solidFill>
                  <a:srgbClr val="002060"/>
                </a:solidFill>
              </a:rPr>
              <a:t>).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20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7632700" cy="1143000"/>
          </a:xfrm>
        </p:spPr>
        <p:txBody>
          <a:bodyPr/>
          <a:lstStyle/>
          <a:p>
            <a:pPr eaLnBrk="1" hangingPunct="1"/>
            <a:r>
              <a:rPr lang="ru-RU" altLang="ru-RU" sz="3200" smtClean="0"/>
              <a:t>Обоснование применения в питании детей мультивитаминов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6902450" y="6381750"/>
            <a:ext cx="2133600" cy="365125"/>
          </a:xfrm>
        </p:spPr>
        <p:txBody>
          <a:bodyPr/>
          <a:lstStyle/>
          <a:p>
            <a:pPr>
              <a:defRPr/>
            </a:pPr>
            <a:fld id="{5DA52B2A-FE75-4BB9-BBC3-1A6DD1DBD8BD}" type="slidenum">
              <a:rPr lang="en-US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211262" y="1557338"/>
            <a:ext cx="7681217" cy="32338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457200" indent="-457200" defTabSz="449263" eaLnBrk="0" hangingPunct="0">
              <a:buSzPct val="100000"/>
              <a:buFont typeface="+mj-lt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i="1" dirty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/>
              </a:rPr>
              <a:t>Обнаружение </a:t>
            </a:r>
            <a:r>
              <a:rPr lang="ru-RU" sz="2400" i="1" dirty="0" err="1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/>
              </a:rPr>
              <a:t>полигиповитаминозных</a:t>
            </a:r>
            <a:r>
              <a:rPr lang="ru-RU" sz="2400" i="1" dirty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/>
              </a:rPr>
              <a:t> состояний у детей</a:t>
            </a:r>
            <a:endParaRPr lang="en-US" sz="2400" i="1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/>
            </a:endParaRPr>
          </a:p>
          <a:p>
            <a:pPr marL="457200" indent="-457200" defTabSz="449263" eaLnBrk="0" hangingPunct="0">
              <a:buSzPct val="100000"/>
              <a:buFont typeface="+mj-lt"/>
              <a:buAutoNum type="arabicPeriod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i="1" dirty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/>
              </a:rPr>
              <a:t>Функциональная взаимосвязь </a:t>
            </a:r>
            <a:r>
              <a:rPr lang="ru-RU" sz="2400" i="1" dirty="0" smtClean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/>
              </a:rPr>
              <a:t>витаминов </a:t>
            </a:r>
            <a:r>
              <a:rPr lang="ru-RU" sz="2400" i="1" dirty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/>
              </a:rPr>
              <a:t>в организме</a:t>
            </a:r>
            <a:r>
              <a:rPr lang="ru-RU" sz="2200" i="1" dirty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/>
              </a:rPr>
              <a:t>				</a:t>
            </a:r>
          </a:p>
          <a:p>
            <a:pPr marL="285750" indent="-285750" defTabSz="449263" eaLnBrk="0" hangingPunct="0">
              <a:buSzPct val="100000"/>
              <a:buFont typeface="Wingdings" panose="05000000000000000000" pitchFamily="2" charset="2"/>
              <a:buChar char="ü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i="1" dirty="0" smtClean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/>
              </a:rPr>
              <a:t>Для </a:t>
            </a:r>
            <a:r>
              <a:rPr lang="ru-RU" i="1" dirty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/>
              </a:rPr>
              <a:t>образования </a:t>
            </a:r>
            <a:r>
              <a:rPr lang="ru-RU" i="1" dirty="0" err="1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/>
              </a:rPr>
              <a:t>коферментной</a:t>
            </a:r>
            <a:r>
              <a:rPr lang="ru-RU" i="1" dirty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/>
              </a:rPr>
              <a:t> формы витамина В</a:t>
            </a:r>
            <a:r>
              <a:rPr lang="ru-RU" i="1" baseline="-25000" dirty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/>
              </a:rPr>
              <a:t>6</a:t>
            </a:r>
            <a:r>
              <a:rPr lang="ru-RU" i="1" dirty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/>
              </a:rPr>
              <a:t> необходима нормальная обеспеченность витамином В</a:t>
            </a:r>
            <a:r>
              <a:rPr lang="ru-RU" i="1" baseline="-25000" dirty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/>
              </a:rPr>
              <a:t>2</a:t>
            </a:r>
            <a:r>
              <a:rPr lang="ru-RU" i="1" dirty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/>
              </a:rPr>
              <a:t>,</a:t>
            </a:r>
          </a:p>
          <a:p>
            <a:pPr defTabSz="449263" eaLnBrk="0" hangingPunct="0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i="1" dirty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/>
              </a:rPr>
              <a:t> для витамина РР – обеспеченность витаминами В</a:t>
            </a:r>
            <a:r>
              <a:rPr lang="ru-RU" i="1" baseline="-25000" dirty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/>
              </a:rPr>
              <a:t>2</a:t>
            </a:r>
            <a:r>
              <a:rPr lang="ru-RU" i="1" dirty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/>
              </a:rPr>
              <a:t> и В</a:t>
            </a:r>
            <a:r>
              <a:rPr lang="ru-RU" i="1" baseline="-25000" dirty="0">
                <a:solidFill>
                  <a:schemeClr val="tx2"/>
                </a:solidFill>
                <a:latin typeface="+mn-lt"/>
                <a:ea typeface="Arial Unicode MS" pitchFamily="34" charset="-128"/>
                <a:cs typeface="Arial Unicode MS"/>
              </a:rPr>
              <a:t>6</a:t>
            </a:r>
          </a:p>
          <a:p>
            <a:pPr marL="285750" indent="-285750" defTabSz="449263" eaLnBrk="0" hangingPunct="0">
              <a:buSzPct val="100000"/>
              <a:buFont typeface="Wingdings" panose="05000000000000000000" pitchFamily="2" charset="2"/>
              <a:buChar char="ü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i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/>
              </a:rPr>
              <a:t>При </a:t>
            </a:r>
            <a:r>
              <a:rPr lang="ru-RU" i="1" dirty="0" err="1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/>
              </a:rPr>
              <a:t>полигиповитаминозных</a:t>
            </a:r>
            <a:r>
              <a:rPr lang="ru-RU" i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/>
              </a:rPr>
              <a:t> состояниях невозможно ликвидировать дефицит одного витамина, не устранив дефицит других витаминов </a:t>
            </a:r>
          </a:p>
        </p:txBody>
      </p:sp>
      <p:pic>
        <p:nvPicPr>
          <p:cNvPr id="49157" name="Рисунок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38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7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365104"/>
            <a:ext cx="6512511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8844" y="404664"/>
            <a:ext cx="2305107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0" y="260648"/>
            <a:ext cx="232091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39390"/>
            <a:ext cx="2886517" cy="408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96952"/>
            <a:ext cx="2673676" cy="380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89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611188" y="44450"/>
            <a:ext cx="7777162" cy="1143000"/>
          </a:xfrm>
        </p:spPr>
        <p:txBody>
          <a:bodyPr/>
          <a:lstStyle/>
          <a:p>
            <a:pPr eaLnBrk="1" hangingPunct="1"/>
            <a:r>
              <a:rPr lang="ru-RU" altLang="ru-RU" sz="3200" dirty="0" smtClean="0"/>
              <a:t>Синтетические витамины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6902450" y="6381750"/>
            <a:ext cx="2133600" cy="365125"/>
          </a:xfrm>
        </p:spPr>
        <p:txBody>
          <a:bodyPr/>
          <a:lstStyle/>
          <a:p>
            <a:pPr>
              <a:defRPr/>
            </a:pPr>
            <a:fld id="{6FE197F9-B1AC-4DB8-A615-886E045B5F30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467544" y="1628800"/>
            <a:ext cx="7992888" cy="2246769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400" i="1" dirty="0" err="1" smtClean="0">
                <a:solidFill>
                  <a:srgbClr val="000000"/>
                </a:solidFill>
                <a:latin typeface="+mn-lt"/>
              </a:rPr>
              <a:t>Carr</a:t>
            </a:r>
            <a:r>
              <a:rPr lang="en-US" altLang="ru-RU" sz="1400" i="1" dirty="0" smtClean="0">
                <a:solidFill>
                  <a:srgbClr val="000000"/>
                </a:solidFill>
                <a:latin typeface="+mn-lt"/>
              </a:rPr>
              <a:t> A.C.,   </a:t>
            </a:r>
            <a:r>
              <a:rPr lang="en-US" altLang="ru-RU" sz="1400" i="1" dirty="0" err="1" smtClean="0">
                <a:solidFill>
                  <a:srgbClr val="000000"/>
                </a:solidFill>
                <a:latin typeface="+mn-lt"/>
              </a:rPr>
              <a:t>Vissers</a:t>
            </a:r>
            <a:r>
              <a:rPr lang="en-US" altLang="ru-RU" sz="1400" i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ru-RU" sz="1400" i="1" dirty="0" err="1" smtClean="0">
                <a:solidFill>
                  <a:srgbClr val="000000"/>
                </a:solidFill>
                <a:latin typeface="+mn-lt"/>
              </a:rPr>
              <a:t>M.C.M.Synthetic</a:t>
            </a:r>
            <a:r>
              <a:rPr lang="en-US" altLang="ru-RU" sz="1400" i="1" dirty="0" smtClean="0">
                <a:solidFill>
                  <a:srgbClr val="000000"/>
                </a:solidFill>
                <a:latin typeface="+mn-lt"/>
              </a:rPr>
              <a:t> or Food-Derived Vitamin C—Are They Equally Bioavailable? Nutrients. 2013 Nov; 5(11): 4284–4304. </a:t>
            </a:r>
            <a:endParaRPr lang="ru-RU" altLang="ru-RU" sz="1400" i="1" dirty="0" smtClean="0">
              <a:solidFill>
                <a:srgbClr val="000000"/>
              </a:solidFill>
              <a:latin typeface="+mn-lt"/>
            </a:endParaRPr>
          </a:p>
          <a:p>
            <a:pPr eaLnBrk="1" hangingPunct="1">
              <a:defRPr/>
            </a:pPr>
            <a:endParaRPr lang="ru-RU" altLang="ru-RU" sz="1400" i="1" dirty="0" smtClean="0">
              <a:solidFill>
                <a:srgbClr val="000000"/>
              </a:solidFill>
              <a:latin typeface="+mn-lt"/>
            </a:endParaRPr>
          </a:p>
          <a:p>
            <a:pPr eaLnBrk="1" hangingPunct="1">
              <a:defRPr/>
            </a:pPr>
            <a:r>
              <a:rPr lang="en-US" altLang="ru-RU" sz="1400" i="1" dirty="0" smtClean="0">
                <a:solidFill>
                  <a:srgbClr val="000000"/>
                </a:solidFill>
                <a:latin typeface="+mn-lt"/>
              </a:rPr>
              <a:t>Shibata K., Hirose J.,  </a:t>
            </a:r>
            <a:r>
              <a:rPr lang="en-US" altLang="ru-RU" sz="1400" i="1" dirty="0" err="1" smtClean="0">
                <a:solidFill>
                  <a:srgbClr val="000000"/>
                </a:solidFill>
                <a:latin typeface="+mn-lt"/>
              </a:rPr>
              <a:t>Fukuwatari</a:t>
            </a:r>
            <a:r>
              <a:rPr lang="en-US" altLang="ru-RU" sz="1400" i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ru-RU" sz="1400" i="1" dirty="0" err="1" smtClean="0">
                <a:solidFill>
                  <a:srgbClr val="000000"/>
                </a:solidFill>
                <a:latin typeface="+mn-lt"/>
              </a:rPr>
              <a:t>T.Relationship</a:t>
            </a:r>
            <a:r>
              <a:rPr lang="en-US" altLang="ru-RU" sz="1400" i="1" dirty="0" smtClean="0">
                <a:solidFill>
                  <a:srgbClr val="000000"/>
                </a:solidFill>
                <a:latin typeface="+mn-lt"/>
              </a:rPr>
              <a:t> Between Urinary Concentrations of Nine Water-soluble Vitamins and their Vitamin Intakes in Japanese Adult Males </a:t>
            </a:r>
            <a:r>
              <a:rPr lang="en-US" altLang="ru-RU" sz="1400" i="1" dirty="0" err="1" smtClean="0">
                <a:solidFill>
                  <a:srgbClr val="000000"/>
                </a:solidFill>
                <a:latin typeface="+mn-lt"/>
              </a:rPr>
              <a:t>Nutr</a:t>
            </a:r>
            <a:r>
              <a:rPr lang="en-US" altLang="ru-RU" sz="1400" i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ru-RU" sz="1400" i="1" dirty="0" err="1" smtClean="0">
                <a:solidFill>
                  <a:srgbClr val="000000"/>
                </a:solidFill>
                <a:latin typeface="+mn-lt"/>
              </a:rPr>
              <a:t>Metab</a:t>
            </a:r>
            <a:r>
              <a:rPr lang="en-US" altLang="ru-RU" sz="1400" i="1" dirty="0" smtClean="0">
                <a:solidFill>
                  <a:srgbClr val="000000"/>
                </a:solidFill>
                <a:latin typeface="+mn-lt"/>
              </a:rPr>
              <a:t> Insights. 2014; 7: 61–75.</a:t>
            </a:r>
            <a:endParaRPr lang="ru-RU" altLang="ru-RU" sz="1400" i="1" dirty="0" smtClean="0">
              <a:solidFill>
                <a:srgbClr val="000000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ru-RU" sz="1400" i="1" dirty="0" smtClean="0">
              <a:solidFill>
                <a:srgbClr val="000000"/>
              </a:solidFill>
              <a:latin typeface="+mn-lt"/>
            </a:endParaRPr>
          </a:p>
          <a:p>
            <a:pPr eaLnBrk="1" hangingPunct="1">
              <a:defRPr/>
            </a:pPr>
            <a:r>
              <a:rPr lang="en-US" altLang="ru-RU" sz="1400" i="1" dirty="0" smtClean="0">
                <a:solidFill>
                  <a:srgbClr val="000000"/>
                </a:solidFill>
                <a:latin typeface="+mn-lt"/>
              </a:rPr>
              <a:t>Clemente HA, </a:t>
            </a:r>
            <a:r>
              <a:rPr lang="en-US" altLang="ru-RU" sz="1400" i="1" dirty="0" err="1" smtClean="0">
                <a:solidFill>
                  <a:srgbClr val="000000"/>
                </a:solidFill>
                <a:latin typeface="+mn-lt"/>
              </a:rPr>
              <a:t>Ramalho</a:t>
            </a:r>
            <a:r>
              <a:rPr lang="en-US" altLang="ru-RU" sz="1400" i="1" dirty="0" smtClean="0">
                <a:solidFill>
                  <a:srgbClr val="000000"/>
                </a:solidFill>
                <a:latin typeface="+mn-lt"/>
              </a:rPr>
              <a:t> HM, Lima MS, </a:t>
            </a:r>
            <a:r>
              <a:rPr lang="en-US" altLang="ru-RU" sz="1400" i="1" dirty="0" err="1" smtClean="0">
                <a:solidFill>
                  <a:srgbClr val="000000"/>
                </a:solidFill>
                <a:latin typeface="+mn-lt"/>
              </a:rPr>
              <a:t>Grilo</a:t>
            </a:r>
            <a:r>
              <a:rPr lang="en-US" altLang="ru-RU" sz="1400" i="1" dirty="0" smtClean="0">
                <a:solidFill>
                  <a:srgbClr val="000000"/>
                </a:solidFill>
                <a:latin typeface="+mn-lt"/>
              </a:rPr>
              <a:t> EC, </a:t>
            </a:r>
            <a:r>
              <a:rPr lang="en-US" altLang="ru-RU" sz="1400" i="1" dirty="0" err="1" smtClean="0">
                <a:solidFill>
                  <a:srgbClr val="000000"/>
                </a:solidFill>
                <a:latin typeface="+mn-lt"/>
              </a:rPr>
              <a:t>Dimenstein</a:t>
            </a:r>
            <a:r>
              <a:rPr lang="en-US" altLang="ru-RU" sz="1400" i="1" dirty="0" smtClean="0">
                <a:solidFill>
                  <a:srgbClr val="000000"/>
                </a:solidFill>
                <a:latin typeface="+mn-lt"/>
              </a:rPr>
              <a:t> R. Maternal supplementation with natural or synthetic vitamin </a:t>
            </a:r>
            <a:r>
              <a:rPr lang="ru-RU" altLang="ru-RU" sz="1400" i="1" dirty="0" smtClean="0">
                <a:solidFill>
                  <a:srgbClr val="000000"/>
                </a:solidFill>
                <a:latin typeface="+mn-lt"/>
              </a:rPr>
              <a:t>Е </a:t>
            </a:r>
            <a:r>
              <a:rPr lang="en-US" altLang="ru-RU" sz="1400" i="1" dirty="0" smtClean="0">
                <a:solidFill>
                  <a:srgbClr val="000000"/>
                </a:solidFill>
                <a:latin typeface="+mn-lt"/>
              </a:rPr>
              <a:t>and its levels in human colostrum. J </a:t>
            </a:r>
            <a:r>
              <a:rPr lang="en-US" altLang="ru-RU" sz="1400" i="1" dirty="0" err="1" smtClean="0">
                <a:solidFill>
                  <a:srgbClr val="000000"/>
                </a:solidFill>
                <a:latin typeface="+mn-lt"/>
              </a:rPr>
              <a:t>Pediatr</a:t>
            </a:r>
            <a:r>
              <a:rPr lang="en-US" altLang="ru-RU" sz="1400" i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ru-RU" sz="1400" i="1" dirty="0" err="1" smtClean="0">
                <a:solidFill>
                  <a:srgbClr val="000000"/>
                </a:solidFill>
                <a:latin typeface="+mn-lt"/>
              </a:rPr>
              <a:t>Gastroenterol</a:t>
            </a:r>
            <a:r>
              <a:rPr lang="en-US" altLang="ru-RU" sz="1400" i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ru-RU" sz="1400" i="1" dirty="0" err="1" smtClean="0">
                <a:solidFill>
                  <a:srgbClr val="000000"/>
                </a:solidFill>
                <a:latin typeface="+mn-lt"/>
              </a:rPr>
              <a:t>Nutr</a:t>
            </a:r>
            <a:r>
              <a:rPr lang="en-US" altLang="ru-RU" sz="1400" i="1" dirty="0" smtClean="0">
                <a:solidFill>
                  <a:srgbClr val="000000"/>
                </a:solidFill>
                <a:latin typeface="+mn-lt"/>
              </a:rPr>
              <a:t>. 2015.-60(4):533-537.</a:t>
            </a:r>
            <a:endParaRPr lang="ru-RU" altLang="ru-RU" sz="1400" i="1" dirty="0" smtClean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" name="Прямоугольник 3"/>
          <p:cNvSpPr>
            <a:spLocks noChangeArrowheads="1"/>
          </p:cNvSpPr>
          <p:nvPr/>
        </p:nvSpPr>
        <p:spPr bwMode="auto">
          <a:xfrm>
            <a:off x="869950" y="4076700"/>
            <a:ext cx="6264275" cy="1755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360363" indent="-3603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  <a:defRPr/>
            </a:pPr>
            <a:r>
              <a:rPr lang="ru-RU" altLang="ru-RU" i="1" dirty="0" smtClean="0">
                <a:solidFill>
                  <a:schemeClr val="tx2"/>
                </a:solidFill>
                <a:latin typeface="+mn-lt"/>
              </a:rPr>
              <a:t>при  оценке степени усвоения из пищевого </a:t>
            </a:r>
          </a:p>
          <a:p>
            <a:pPr eaLnBrk="1" hangingPunct="1">
              <a:defRPr/>
            </a:pPr>
            <a:r>
              <a:rPr lang="ru-RU" altLang="ru-RU" i="1" dirty="0" smtClean="0">
                <a:solidFill>
                  <a:schemeClr val="tx2"/>
                </a:solidFill>
                <a:latin typeface="+mn-lt"/>
              </a:rPr>
              <a:t>продукта </a:t>
            </a:r>
            <a:r>
              <a:rPr lang="ru-RU" altLang="ru-RU" i="1" u="sng" dirty="0" smtClean="0">
                <a:solidFill>
                  <a:schemeClr val="tx2"/>
                </a:solidFill>
                <a:latin typeface="+mn-lt"/>
              </a:rPr>
              <a:t>за 100% принимают усвоение </a:t>
            </a:r>
          </a:p>
          <a:p>
            <a:pPr eaLnBrk="1" hangingPunct="1">
              <a:defRPr/>
            </a:pPr>
            <a:r>
              <a:rPr lang="ru-RU" altLang="ru-RU" i="1" u="sng" dirty="0" smtClean="0">
                <a:solidFill>
                  <a:schemeClr val="tx2"/>
                </a:solidFill>
                <a:latin typeface="+mn-lt"/>
              </a:rPr>
              <a:t>из синтетического препарата витамина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ru-RU" altLang="ru-RU" i="1" dirty="0" smtClean="0">
                <a:solidFill>
                  <a:schemeClr val="tx2"/>
                </a:solidFill>
                <a:latin typeface="+mn-lt"/>
              </a:rPr>
              <a:t>усвоение витаминов младенцами на </a:t>
            </a:r>
          </a:p>
          <a:p>
            <a:pPr eaLnBrk="1" hangingPunct="1">
              <a:defRPr/>
            </a:pPr>
            <a:r>
              <a:rPr lang="ru-RU" altLang="ru-RU" i="1" dirty="0" smtClean="0">
                <a:solidFill>
                  <a:schemeClr val="tx2"/>
                </a:solidFill>
                <a:latin typeface="+mn-lt"/>
              </a:rPr>
              <a:t>искусственном вскармливании адаптированными </a:t>
            </a:r>
          </a:p>
          <a:p>
            <a:pPr eaLnBrk="1" hangingPunct="1">
              <a:defRPr/>
            </a:pPr>
            <a:r>
              <a:rPr lang="ru-RU" altLang="ru-RU" i="1" dirty="0" smtClean="0">
                <a:solidFill>
                  <a:schemeClr val="tx2"/>
                </a:solidFill>
                <a:latin typeface="+mn-lt"/>
              </a:rPr>
              <a:t>смесями, содержащими  синтетические витамины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833150"/>
            <a:ext cx="72587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3200" i="1" dirty="0" smtClean="0">
                <a:solidFill>
                  <a:srgbClr val="FF0000"/>
                </a:solidFill>
                <a:latin typeface="+mn-lt"/>
              </a:rPr>
              <a:t>Хорошо </a:t>
            </a:r>
            <a:r>
              <a:rPr lang="ru-RU" altLang="ru-RU" sz="3200" i="1" dirty="0">
                <a:solidFill>
                  <a:srgbClr val="FF0000"/>
                </a:solidFill>
                <a:latin typeface="+mn-lt"/>
              </a:rPr>
              <a:t>усваиваются </a:t>
            </a:r>
            <a:r>
              <a:rPr lang="ru-RU" altLang="ru-RU" sz="3200" i="1" dirty="0" smtClean="0">
                <a:solidFill>
                  <a:srgbClr val="FF0000"/>
                </a:solidFill>
                <a:latin typeface="+mn-lt"/>
              </a:rPr>
              <a:t>организмом!!!</a:t>
            </a:r>
            <a:endParaRPr lang="ru-RU" altLang="ru-RU" sz="3200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7111" name="Рисунок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38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49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1"/>
          <p:cNvSpPr>
            <a:spLocks noChangeArrowheads="1"/>
          </p:cNvSpPr>
          <p:nvPr/>
        </p:nvSpPr>
        <p:spPr bwMode="auto">
          <a:xfrm>
            <a:off x="57150" y="6170613"/>
            <a:ext cx="9029700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376092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376092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376092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376092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Лайкам К.Э. Государственная система наблюдения за состоянием питания населения // Федеральная служба государственной статистики. – 2014.</a:t>
            </a:r>
            <a:r>
              <a:rPr lang="en-US" altLang="ru-RU" sz="1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1400">
                <a:solidFill>
                  <a:srgbClr val="000000"/>
                </a:solidFill>
                <a:latin typeface="Arial" pitchFamily="34" charset="0"/>
                <a:cs typeface="Arial" pitchFamily="34" charset="0"/>
                <a:hlinkClick r:id="rId3"/>
              </a:rPr>
              <a:t>http://www.gks.ru/free_doc/new_site/rosstat/smi/food_1-06_2.pdf</a:t>
            </a:r>
            <a:r>
              <a:rPr lang="en-US" altLang="ru-RU" sz="1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altLang="ru-RU" sz="1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483" name="Диаграмма 7"/>
          <p:cNvGraphicFramePr>
            <a:graphicFrameLocks/>
          </p:cNvGraphicFramePr>
          <p:nvPr/>
        </p:nvGraphicFramePr>
        <p:xfrm>
          <a:off x="57150" y="1362075"/>
          <a:ext cx="9029700" cy="463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0" name="Диаграмма" r:id="rId4" imgW="9035055" imgH="4639458" progId="Excel.Chart.8">
                  <p:embed/>
                </p:oleObj>
              </mc:Choice>
              <mc:Fallback>
                <p:oleObj name="Диаграмма" r:id="rId4" imgW="9035055" imgH="463945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" y="1362075"/>
                        <a:ext cx="9029700" cy="463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98438"/>
            <a:ext cx="8458200" cy="13255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Прием </a:t>
            </a:r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детьми </a:t>
            </a: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основных видов витаминных препаратов и биологически активных добавок к пище (в процентах)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026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66725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sz="2700" b="1" dirty="0"/>
              <a:t>ГЛАВА II. КОРРЕКЦИЯ ВИТАМИННО-МИНЕРАЛЬНОГО СТАТУСА В ПЕДИАТРИЧЕСКОЙ ПРАКТИКЕ </a:t>
            </a:r>
            <a:r>
              <a:rPr lang="uk-UA" sz="2400" dirty="0"/>
              <a:t/>
            </a:r>
            <a:br>
              <a:rPr lang="uk-UA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Aft>
                <a:spcPts val="800"/>
              </a:spcAft>
              <a:defRPr/>
            </a:pPr>
            <a:r>
              <a:rPr lang="ru-RU" sz="1000" b="1" dirty="0">
                <a:latin typeface="PetersburgC-Bold"/>
                <a:cs typeface="PetersburgC-Bold"/>
              </a:rPr>
              <a:t> </a:t>
            </a:r>
            <a:endParaRPr lang="ru-RU" sz="1600" dirty="0"/>
          </a:p>
          <a:p>
            <a:pPr marL="0" indent="0">
              <a:spcAft>
                <a:spcPts val="100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810260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8144" y="1988840"/>
            <a:ext cx="31390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Иммуномодулирующий </a:t>
            </a:r>
          </a:p>
          <a:p>
            <a:pPr algn="ctr"/>
            <a:r>
              <a:rPr lang="ru-RU" dirty="0" smtClean="0"/>
              <a:t>эффект-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0,06 Г ОБЛЕПИХИ В</a:t>
            </a:r>
            <a:r>
              <a:rPr lang="en-US" smtClean="0">
                <a:solidFill>
                  <a:srgbClr val="C00000"/>
                </a:solidFill>
              </a:rPr>
              <a:t> </a:t>
            </a:r>
            <a:r>
              <a:rPr lang="ru-RU" smtClean="0">
                <a:solidFill>
                  <a:srgbClr val="C00000"/>
                </a:solidFill>
              </a:rPr>
              <a:t>ДЕНЬ</a:t>
            </a:r>
            <a:r>
              <a:rPr lang="ru-RU" dirty="0" smtClean="0">
                <a:solidFill>
                  <a:srgbClr val="C00000"/>
                </a:solidFill>
              </a:rPr>
              <a:t>???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6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684213" y="274638"/>
            <a:ext cx="7704137" cy="1143000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Рекомендуемая схема приема витаминно-минеральных комплексов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6902450" y="6381750"/>
            <a:ext cx="2133600" cy="365125"/>
          </a:xfrm>
        </p:spPr>
        <p:txBody>
          <a:bodyPr/>
          <a:lstStyle/>
          <a:p>
            <a:pPr>
              <a:defRPr/>
            </a:pPr>
            <a:fld id="{38E75344-F87B-4644-9952-DEB7D626D7F7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graphicFrame>
        <p:nvGraphicFramePr>
          <p:cNvPr id="7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523131"/>
              </p:ext>
            </p:extLst>
          </p:nvPr>
        </p:nvGraphicFramePr>
        <p:xfrm>
          <a:off x="539750" y="1970088"/>
          <a:ext cx="8064500" cy="2740025"/>
        </p:xfrm>
        <a:graphic>
          <a:graphicData uri="http://schemas.openxmlformats.org/drawingml/2006/table">
            <a:tbl>
              <a:tblPr/>
              <a:tblGrid>
                <a:gridCol w="2951162"/>
                <a:gridCol w="2232025"/>
                <a:gridCol w="2881313"/>
              </a:tblGrid>
              <a:tr h="12509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100-200% РНП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курс 3-4 недели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30-50% РНП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постоянно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  <a:tr h="14890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Вывод на оптимальный уровень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Поддержание адекватной обеспеченности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</a:tr>
            </a:tbl>
          </a:graphicData>
        </a:graphic>
      </p:graphicFrame>
      <p:sp>
        <p:nvSpPr>
          <p:cNvPr id="48146" name="Прямоугольник 17"/>
          <p:cNvSpPr>
            <a:spLocks noChangeArrowheads="1"/>
          </p:cNvSpPr>
          <p:nvPr/>
        </p:nvSpPr>
        <p:spPr bwMode="auto">
          <a:xfrm>
            <a:off x="684213" y="5065713"/>
            <a:ext cx="7848600" cy="3079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400" i="1">
                <a:solidFill>
                  <a:srgbClr val="000000"/>
                </a:solidFill>
                <a:cs typeface="Arial" pitchFamily="34" charset="0"/>
              </a:rPr>
              <a:t>Коденцова В.М., Вржесинская О.А. //Традиционная медицина.- 2011.- № 5.- С.351-357.</a:t>
            </a:r>
          </a:p>
        </p:txBody>
      </p:sp>
      <p:sp>
        <p:nvSpPr>
          <p:cNvPr id="48147" name="AutoShape 42"/>
          <p:cNvSpPr>
            <a:spLocks noChangeArrowheads="1"/>
          </p:cNvSpPr>
          <p:nvPr/>
        </p:nvSpPr>
        <p:spPr bwMode="auto">
          <a:xfrm>
            <a:off x="3492500" y="2689225"/>
            <a:ext cx="2232025" cy="1008063"/>
          </a:xfrm>
          <a:prstGeom prst="rightArrow">
            <a:avLst>
              <a:gd name="adj1" fmla="val 50000"/>
              <a:gd name="adj2" fmla="val 129232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48148" name="Рисунок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38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44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414337" y="0"/>
            <a:ext cx="8550151" cy="1143000"/>
          </a:xfrm>
        </p:spPr>
        <p:txBody>
          <a:bodyPr/>
          <a:lstStyle/>
          <a:p>
            <a:pPr algn="ctr" eaLnBrk="1" hangingPunct="1"/>
            <a:r>
              <a:rPr lang="ru-RU" altLang="ru-RU" sz="2800" dirty="0" smtClean="0"/>
              <a:t>Научное обоснование персонализированного</a:t>
            </a:r>
            <a:r>
              <a:rPr lang="en-US" altLang="ru-RU" sz="2800" dirty="0" smtClean="0"/>
              <a:t> </a:t>
            </a:r>
            <a:r>
              <a:rPr lang="ru-RU" altLang="ru-RU" sz="2800" dirty="0" smtClean="0"/>
              <a:t>применения витаминов и</a:t>
            </a:r>
            <a:r>
              <a:rPr lang="en-US" altLang="ru-RU" sz="2800" dirty="0" smtClean="0"/>
              <a:t> </a:t>
            </a:r>
            <a:r>
              <a:rPr lang="ru-RU" altLang="ru-RU" sz="2800" dirty="0" smtClean="0"/>
              <a:t>минеральных веществ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6902450" y="6381750"/>
            <a:ext cx="2133600" cy="365125"/>
          </a:xfrm>
        </p:spPr>
        <p:txBody>
          <a:bodyPr/>
          <a:lstStyle/>
          <a:p>
            <a:pPr>
              <a:defRPr/>
            </a:pPr>
            <a:fld id="{AB246F7D-ECF5-4592-A0DD-BEE9049A5CEB}" type="slidenum">
              <a:rPr lang="en-US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52513"/>
            <a:ext cx="69596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Прямоугольник 4"/>
          <p:cNvSpPr>
            <a:spLocks noChangeArrowheads="1"/>
          </p:cNvSpPr>
          <p:nvPr/>
        </p:nvSpPr>
        <p:spPr bwMode="auto">
          <a:xfrm>
            <a:off x="179388" y="5540375"/>
            <a:ext cx="5400675" cy="5222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1400">
                <a:cs typeface="Arial" pitchFamily="34" charset="0"/>
              </a:rPr>
              <a:t> </a:t>
            </a:r>
            <a:r>
              <a:rPr lang="ru-RU" altLang="ru-RU" sz="1400" i="1">
                <a:cs typeface="Arial" pitchFamily="34" charset="0"/>
              </a:rPr>
              <a:t>Коденцова В.М., Вржесинская О.А. // Вопр. диетологии. – 2012. – Т.2, № 4.- С.12-16.</a:t>
            </a:r>
          </a:p>
        </p:txBody>
      </p:sp>
      <p:pic>
        <p:nvPicPr>
          <p:cNvPr id="53254" name="Рисунок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38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8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38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Заголовок 1"/>
          <p:cNvSpPr>
            <a:spLocks noGrp="1"/>
          </p:cNvSpPr>
          <p:nvPr>
            <p:ph type="title"/>
          </p:nvPr>
        </p:nvSpPr>
        <p:spPr>
          <a:xfrm>
            <a:off x="611188" y="-17463"/>
            <a:ext cx="7777162" cy="1143001"/>
          </a:xfrm>
        </p:spPr>
        <p:txBody>
          <a:bodyPr/>
          <a:lstStyle/>
          <a:p>
            <a:pPr eaLnBrk="1" hangingPunct="1"/>
            <a:r>
              <a:rPr lang="ru-RU" altLang="ru-RU" sz="2400" smtClean="0"/>
              <a:t>ДИНАМИКА ЗАБОЛЕВАЕМОСТИ ОРЗ И ГРИППОМ ДЕТЕЙ в </a:t>
            </a:r>
            <a:br>
              <a:rPr lang="ru-RU" altLang="ru-RU" sz="2400" smtClean="0"/>
            </a:br>
            <a:r>
              <a:rPr lang="ru-RU" altLang="ru-RU" sz="2400" smtClean="0"/>
              <a:t>ДДУ г. РЯЗАНИ (Р &lt; 0,001)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6902450" y="6381750"/>
            <a:ext cx="2133600" cy="365125"/>
          </a:xfrm>
        </p:spPr>
        <p:txBody>
          <a:bodyPr/>
          <a:lstStyle/>
          <a:p>
            <a:pPr>
              <a:defRPr/>
            </a:pPr>
            <a:fld id="{E6506EA7-4C8B-46B4-B6F1-FE140FFDCCFD}" type="slidenum">
              <a:rPr lang="en-US"/>
              <a:pPr>
                <a:defRPr/>
              </a:pPr>
              <a:t>35</a:t>
            </a:fld>
            <a:endParaRPr lang="en-US" dirty="0"/>
          </a:p>
        </p:txBody>
      </p:sp>
      <p:grpSp>
        <p:nvGrpSpPr>
          <p:cNvPr id="52229" name="Group 5"/>
          <p:cNvGrpSpPr>
            <a:grpSpLocks/>
          </p:cNvGrpSpPr>
          <p:nvPr/>
        </p:nvGrpSpPr>
        <p:grpSpPr bwMode="auto">
          <a:xfrm>
            <a:off x="1058863" y="1163638"/>
            <a:ext cx="7042150" cy="4929187"/>
            <a:chOff x="896" y="1163"/>
            <a:chExt cx="3882" cy="2527"/>
          </a:xfrm>
        </p:grpSpPr>
        <p:sp>
          <p:nvSpPr>
            <p:cNvPr id="52230" name="Rectangle 6"/>
            <p:cNvSpPr>
              <a:spLocks noChangeArrowheads="1"/>
            </p:cNvSpPr>
            <p:nvPr/>
          </p:nvSpPr>
          <p:spPr bwMode="auto">
            <a:xfrm>
              <a:off x="1181" y="1220"/>
              <a:ext cx="3597" cy="197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31" name="Line 7"/>
            <p:cNvSpPr>
              <a:spLocks noChangeShapeType="1"/>
            </p:cNvSpPr>
            <p:nvPr/>
          </p:nvSpPr>
          <p:spPr bwMode="auto">
            <a:xfrm>
              <a:off x="1172" y="1441"/>
              <a:ext cx="3606" cy="1"/>
            </a:xfrm>
            <a:prstGeom prst="line">
              <a:avLst/>
            </a:prstGeom>
            <a:noFill/>
            <a:ln w="4763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32" name="Freeform 8"/>
            <p:cNvSpPr>
              <a:spLocks/>
            </p:cNvSpPr>
            <p:nvPr/>
          </p:nvSpPr>
          <p:spPr bwMode="auto">
            <a:xfrm>
              <a:off x="1172" y="1661"/>
              <a:ext cx="3606" cy="1"/>
            </a:xfrm>
            <a:custGeom>
              <a:avLst/>
              <a:gdLst>
                <a:gd name="T0" fmla="*/ 0 w 14425"/>
                <a:gd name="T1" fmla="*/ 0 h 1"/>
                <a:gd name="T2" fmla="*/ 0 w 14425"/>
                <a:gd name="T3" fmla="*/ 0 h 1"/>
                <a:gd name="T4" fmla="*/ 0 w 14425"/>
                <a:gd name="T5" fmla="*/ 0 h 1"/>
                <a:gd name="T6" fmla="*/ 0 w 14425"/>
                <a:gd name="T7" fmla="*/ 0 h 1"/>
                <a:gd name="T8" fmla="*/ 0 w 14425"/>
                <a:gd name="T9" fmla="*/ 0 h 1"/>
                <a:gd name="T10" fmla="*/ 0 w 14425"/>
                <a:gd name="T11" fmla="*/ 0 h 1"/>
                <a:gd name="T12" fmla="*/ 0 w 14425"/>
                <a:gd name="T13" fmla="*/ 0 h 1"/>
                <a:gd name="T14" fmla="*/ 0 w 14425"/>
                <a:gd name="T15" fmla="*/ 0 h 1"/>
                <a:gd name="T16" fmla="*/ 0 w 14425"/>
                <a:gd name="T17" fmla="*/ 0 h 1"/>
                <a:gd name="T18" fmla="*/ 0 w 14425"/>
                <a:gd name="T19" fmla="*/ 0 h 1"/>
                <a:gd name="T20" fmla="*/ 0 w 14425"/>
                <a:gd name="T21" fmla="*/ 0 h 1"/>
                <a:gd name="T22" fmla="*/ 0 w 14425"/>
                <a:gd name="T23" fmla="*/ 0 h 1"/>
                <a:gd name="T24" fmla="*/ 0 w 14425"/>
                <a:gd name="T25" fmla="*/ 0 h 1"/>
                <a:gd name="T26" fmla="*/ 0 w 14425"/>
                <a:gd name="T27" fmla="*/ 0 h 1"/>
                <a:gd name="T28" fmla="*/ 0 w 14425"/>
                <a:gd name="T29" fmla="*/ 0 h 1"/>
                <a:gd name="T30" fmla="*/ 0 w 14425"/>
                <a:gd name="T31" fmla="*/ 0 h 1"/>
                <a:gd name="T32" fmla="*/ 0 w 14425"/>
                <a:gd name="T33" fmla="*/ 0 h 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425"/>
                <a:gd name="T52" fmla="*/ 0 h 1"/>
                <a:gd name="T53" fmla="*/ 14425 w 14425"/>
                <a:gd name="T54" fmla="*/ 1 h 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425" h="1">
                  <a:moveTo>
                    <a:pt x="0" y="0"/>
                  </a:moveTo>
                  <a:lnTo>
                    <a:pt x="901" y="0"/>
                  </a:lnTo>
                  <a:lnTo>
                    <a:pt x="1804" y="0"/>
                  </a:lnTo>
                  <a:lnTo>
                    <a:pt x="2705" y="0"/>
                  </a:lnTo>
                  <a:lnTo>
                    <a:pt x="3606" y="0"/>
                  </a:lnTo>
                  <a:lnTo>
                    <a:pt x="4508" y="0"/>
                  </a:lnTo>
                  <a:lnTo>
                    <a:pt x="5409" y="0"/>
                  </a:lnTo>
                  <a:lnTo>
                    <a:pt x="6311" y="0"/>
                  </a:lnTo>
                  <a:lnTo>
                    <a:pt x="7213" y="0"/>
                  </a:lnTo>
                  <a:lnTo>
                    <a:pt x="8114" y="0"/>
                  </a:lnTo>
                  <a:lnTo>
                    <a:pt x="9016" y="0"/>
                  </a:lnTo>
                  <a:lnTo>
                    <a:pt x="9917" y="0"/>
                  </a:lnTo>
                  <a:lnTo>
                    <a:pt x="10819" y="0"/>
                  </a:lnTo>
                  <a:lnTo>
                    <a:pt x="11720" y="0"/>
                  </a:lnTo>
                  <a:lnTo>
                    <a:pt x="12622" y="0"/>
                  </a:lnTo>
                  <a:lnTo>
                    <a:pt x="13524" y="0"/>
                  </a:lnTo>
                  <a:lnTo>
                    <a:pt x="14425" y="0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33" name="Freeform 9"/>
            <p:cNvSpPr>
              <a:spLocks/>
            </p:cNvSpPr>
            <p:nvPr/>
          </p:nvSpPr>
          <p:spPr bwMode="auto">
            <a:xfrm>
              <a:off x="1172" y="1881"/>
              <a:ext cx="3606" cy="1"/>
            </a:xfrm>
            <a:custGeom>
              <a:avLst/>
              <a:gdLst>
                <a:gd name="T0" fmla="*/ 0 w 14425"/>
                <a:gd name="T1" fmla="*/ 0 h 1"/>
                <a:gd name="T2" fmla="*/ 0 w 14425"/>
                <a:gd name="T3" fmla="*/ 0 h 1"/>
                <a:gd name="T4" fmla="*/ 0 w 14425"/>
                <a:gd name="T5" fmla="*/ 0 h 1"/>
                <a:gd name="T6" fmla="*/ 0 w 14425"/>
                <a:gd name="T7" fmla="*/ 0 h 1"/>
                <a:gd name="T8" fmla="*/ 0 w 14425"/>
                <a:gd name="T9" fmla="*/ 0 h 1"/>
                <a:gd name="T10" fmla="*/ 0 w 14425"/>
                <a:gd name="T11" fmla="*/ 0 h 1"/>
                <a:gd name="T12" fmla="*/ 0 w 14425"/>
                <a:gd name="T13" fmla="*/ 0 h 1"/>
                <a:gd name="T14" fmla="*/ 0 w 14425"/>
                <a:gd name="T15" fmla="*/ 0 h 1"/>
                <a:gd name="T16" fmla="*/ 0 w 14425"/>
                <a:gd name="T17" fmla="*/ 0 h 1"/>
                <a:gd name="T18" fmla="*/ 0 w 14425"/>
                <a:gd name="T19" fmla="*/ 0 h 1"/>
                <a:gd name="T20" fmla="*/ 0 w 14425"/>
                <a:gd name="T21" fmla="*/ 0 h 1"/>
                <a:gd name="T22" fmla="*/ 0 w 14425"/>
                <a:gd name="T23" fmla="*/ 0 h 1"/>
                <a:gd name="T24" fmla="*/ 0 w 14425"/>
                <a:gd name="T25" fmla="*/ 0 h 1"/>
                <a:gd name="T26" fmla="*/ 0 w 14425"/>
                <a:gd name="T27" fmla="*/ 0 h 1"/>
                <a:gd name="T28" fmla="*/ 0 w 14425"/>
                <a:gd name="T29" fmla="*/ 0 h 1"/>
                <a:gd name="T30" fmla="*/ 0 w 14425"/>
                <a:gd name="T31" fmla="*/ 0 h 1"/>
                <a:gd name="T32" fmla="*/ 0 w 14425"/>
                <a:gd name="T33" fmla="*/ 0 h 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425"/>
                <a:gd name="T52" fmla="*/ 0 h 1"/>
                <a:gd name="T53" fmla="*/ 14425 w 14425"/>
                <a:gd name="T54" fmla="*/ 1 h 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425" h="1">
                  <a:moveTo>
                    <a:pt x="0" y="0"/>
                  </a:moveTo>
                  <a:lnTo>
                    <a:pt x="901" y="0"/>
                  </a:lnTo>
                  <a:lnTo>
                    <a:pt x="1804" y="0"/>
                  </a:lnTo>
                  <a:lnTo>
                    <a:pt x="2705" y="0"/>
                  </a:lnTo>
                  <a:lnTo>
                    <a:pt x="3606" y="0"/>
                  </a:lnTo>
                  <a:lnTo>
                    <a:pt x="4508" y="0"/>
                  </a:lnTo>
                  <a:lnTo>
                    <a:pt x="5409" y="0"/>
                  </a:lnTo>
                  <a:lnTo>
                    <a:pt x="6311" y="0"/>
                  </a:lnTo>
                  <a:lnTo>
                    <a:pt x="7213" y="0"/>
                  </a:lnTo>
                  <a:lnTo>
                    <a:pt x="8114" y="0"/>
                  </a:lnTo>
                  <a:lnTo>
                    <a:pt x="9016" y="0"/>
                  </a:lnTo>
                  <a:lnTo>
                    <a:pt x="9917" y="0"/>
                  </a:lnTo>
                  <a:lnTo>
                    <a:pt x="10819" y="0"/>
                  </a:lnTo>
                  <a:lnTo>
                    <a:pt x="11720" y="0"/>
                  </a:lnTo>
                  <a:lnTo>
                    <a:pt x="12622" y="0"/>
                  </a:lnTo>
                  <a:lnTo>
                    <a:pt x="13524" y="0"/>
                  </a:lnTo>
                  <a:lnTo>
                    <a:pt x="14425" y="0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34" name="Freeform 10"/>
            <p:cNvSpPr>
              <a:spLocks/>
            </p:cNvSpPr>
            <p:nvPr/>
          </p:nvSpPr>
          <p:spPr bwMode="auto">
            <a:xfrm>
              <a:off x="1172" y="2101"/>
              <a:ext cx="3606" cy="1"/>
            </a:xfrm>
            <a:custGeom>
              <a:avLst/>
              <a:gdLst>
                <a:gd name="T0" fmla="*/ 0 w 14425"/>
                <a:gd name="T1" fmla="*/ 0 h 1"/>
                <a:gd name="T2" fmla="*/ 0 w 14425"/>
                <a:gd name="T3" fmla="*/ 0 h 1"/>
                <a:gd name="T4" fmla="*/ 0 w 14425"/>
                <a:gd name="T5" fmla="*/ 0 h 1"/>
                <a:gd name="T6" fmla="*/ 0 w 14425"/>
                <a:gd name="T7" fmla="*/ 0 h 1"/>
                <a:gd name="T8" fmla="*/ 0 w 14425"/>
                <a:gd name="T9" fmla="*/ 0 h 1"/>
                <a:gd name="T10" fmla="*/ 0 w 14425"/>
                <a:gd name="T11" fmla="*/ 0 h 1"/>
                <a:gd name="T12" fmla="*/ 0 w 14425"/>
                <a:gd name="T13" fmla="*/ 0 h 1"/>
                <a:gd name="T14" fmla="*/ 0 w 14425"/>
                <a:gd name="T15" fmla="*/ 0 h 1"/>
                <a:gd name="T16" fmla="*/ 0 w 14425"/>
                <a:gd name="T17" fmla="*/ 0 h 1"/>
                <a:gd name="T18" fmla="*/ 0 w 14425"/>
                <a:gd name="T19" fmla="*/ 0 h 1"/>
                <a:gd name="T20" fmla="*/ 0 w 14425"/>
                <a:gd name="T21" fmla="*/ 0 h 1"/>
                <a:gd name="T22" fmla="*/ 0 w 14425"/>
                <a:gd name="T23" fmla="*/ 0 h 1"/>
                <a:gd name="T24" fmla="*/ 0 w 14425"/>
                <a:gd name="T25" fmla="*/ 0 h 1"/>
                <a:gd name="T26" fmla="*/ 0 w 14425"/>
                <a:gd name="T27" fmla="*/ 0 h 1"/>
                <a:gd name="T28" fmla="*/ 0 w 14425"/>
                <a:gd name="T29" fmla="*/ 0 h 1"/>
                <a:gd name="T30" fmla="*/ 0 w 14425"/>
                <a:gd name="T31" fmla="*/ 0 h 1"/>
                <a:gd name="T32" fmla="*/ 0 w 14425"/>
                <a:gd name="T33" fmla="*/ 0 h 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425"/>
                <a:gd name="T52" fmla="*/ 0 h 1"/>
                <a:gd name="T53" fmla="*/ 14425 w 14425"/>
                <a:gd name="T54" fmla="*/ 1 h 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425" h="1">
                  <a:moveTo>
                    <a:pt x="0" y="0"/>
                  </a:moveTo>
                  <a:lnTo>
                    <a:pt x="901" y="0"/>
                  </a:lnTo>
                  <a:lnTo>
                    <a:pt x="1804" y="0"/>
                  </a:lnTo>
                  <a:lnTo>
                    <a:pt x="2705" y="0"/>
                  </a:lnTo>
                  <a:lnTo>
                    <a:pt x="3606" y="0"/>
                  </a:lnTo>
                  <a:lnTo>
                    <a:pt x="4508" y="0"/>
                  </a:lnTo>
                  <a:lnTo>
                    <a:pt x="5409" y="0"/>
                  </a:lnTo>
                  <a:lnTo>
                    <a:pt x="6311" y="0"/>
                  </a:lnTo>
                  <a:lnTo>
                    <a:pt x="7213" y="0"/>
                  </a:lnTo>
                  <a:lnTo>
                    <a:pt x="8114" y="0"/>
                  </a:lnTo>
                  <a:lnTo>
                    <a:pt x="9016" y="0"/>
                  </a:lnTo>
                  <a:lnTo>
                    <a:pt x="9917" y="0"/>
                  </a:lnTo>
                  <a:lnTo>
                    <a:pt x="10819" y="0"/>
                  </a:lnTo>
                  <a:lnTo>
                    <a:pt x="11720" y="0"/>
                  </a:lnTo>
                  <a:lnTo>
                    <a:pt x="12622" y="0"/>
                  </a:lnTo>
                  <a:lnTo>
                    <a:pt x="13524" y="0"/>
                  </a:lnTo>
                  <a:lnTo>
                    <a:pt x="14425" y="0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35" name="Freeform 11"/>
            <p:cNvSpPr>
              <a:spLocks/>
            </p:cNvSpPr>
            <p:nvPr/>
          </p:nvSpPr>
          <p:spPr bwMode="auto">
            <a:xfrm>
              <a:off x="1172" y="2321"/>
              <a:ext cx="3606" cy="1"/>
            </a:xfrm>
            <a:custGeom>
              <a:avLst/>
              <a:gdLst>
                <a:gd name="T0" fmla="*/ 0 w 14425"/>
                <a:gd name="T1" fmla="*/ 0 h 1"/>
                <a:gd name="T2" fmla="*/ 0 w 14425"/>
                <a:gd name="T3" fmla="*/ 0 h 1"/>
                <a:gd name="T4" fmla="*/ 0 w 14425"/>
                <a:gd name="T5" fmla="*/ 0 h 1"/>
                <a:gd name="T6" fmla="*/ 0 w 14425"/>
                <a:gd name="T7" fmla="*/ 0 h 1"/>
                <a:gd name="T8" fmla="*/ 0 w 14425"/>
                <a:gd name="T9" fmla="*/ 0 h 1"/>
                <a:gd name="T10" fmla="*/ 0 w 14425"/>
                <a:gd name="T11" fmla="*/ 0 h 1"/>
                <a:gd name="T12" fmla="*/ 0 w 14425"/>
                <a:gd name="T13" fmla="*/ 0 h 1"/>
                <a:gd name="T14" fmla="*/ 0 w 14425"/>
                <a:gd name="T15" fmla="*/ 0 h 1"/>
                <a:gd name="T16" fmla="*/ 0 w 14425"/>
                <a:gd name="T17" fmla="*/ 0 h 1"/>
                <a:gd name="T18" fmla="*/ 0 w 14425"/>
                <a:gd name="T19" fmla="*/ 0 h 1"/>
                <a:gd name="T20" fmla="*/ 0 w 14425"/>
                <a:gd name="T21" fmla="*/ 0 h 1"/>
                <a:gd name="T22" fmla="*/ 0 w 14425"/>
                <a:gd name="T23" fmla="*/ 0 h 1"/>
                <a:gd name="T24" fmla="*/ 0 w 14425"/>
                <a:gd name="T25" fmla="*/ 0 h 1"/>
                <a:gd name="T26" fmla="*/ 0 w 14425"/>
                <a:gd name="T27" fmla="*/ 0 h 1"/>
                <a:gd name="T28" fmla="*/ 0 w 14425"/>
                <a:gd name="T29" fmla="*/ 0 h 1"/>
                <a:gd name="T30" fmla="*/ 0 w 14425"/>
                <a:gd name="T31" fmla="*/ 0 h 1"/>
                <a:gd name="T32" fmla="*/ 0 w 14425"/>
                <a:gd name="T33" fmla="*/ 0 h 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425"/>
                <a:gd name="T52" fmla="*/ 0 h 1"/>
                <a:gd name="T53" fmla="*/ 14425 w 14425"/>
                <a:gd name="T54" fmla="*/ 1 h 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425" h="1">
                  <a:moveTo>
                    <a:pt x="0" y="0"/>
                  </a:moveTo>
                  <a:lnTo>
                    <a:pt x="901" y="0"/>
                  </a:lnTo>
                  <a:lnTo>
                    <a:pt x="1804" y="0"/>
                  </a:lnTo>
                  <a:lnTo>
                    <a:pt x="2705" y="0"/>
                  </a:lnTo>
                  <a:lnTo>
                    <a:pt x="3606" y="0"/>
                  </a:lnTo>
                  <a:lnTo>
                    <a:pt x="4508" y="0"/>
                  </a:lnTo>
                  <a:lnTo>
                    <a:pt x="5409" y="0"/>
                  </a:lnTo>
                  <a:lnTo>
                    <a:pt x="6311" y="0"/>
                  </a:lnTo>
                  <a:lnTo>
                    <a:pt x="7213" y="0"/>
                  </a:lnTo>
                  <a:lnTo>
                    <a:pt x="8114" y="0"/>
                  </a:lnTo>
                  <a:lnTo>
                    <a:pt x="9016" y="0"/>
                  </a:lnTo>
                  <a:lnTo>
                    <a:pt x="9917" y="0"/>
                  </a:lnTo>
                  <a:lnTo>
                    <a:pt x="10819" y="0"/>
                  </a:lnTo>
                  <a:lnTo>
                    <a:pt x="11720" y="0"/>
                  </a:lnTo>
                  <a:lnTo>
                    <a:pt x="12622" y="0"/>
                  </a:lnTo>
                  <a:lnTo>
                    <a:pt x="13524" y="0"/>
                  </a:lnTo>
                  <a:lnTo>
                    <a:pt x="14425" y="0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36" name="Freeform 12"/>
            <p:cNvSpPr>
              <a:spLocks/>
            </p:cNvSpPr>
            <p:nvPr/>
          </p:nvSpPr>
          <p:spPr bwMode="auto">
            <a:xfrm>
              <a:off x="1172" y="2541"/>
              <a:ext cx="3606" cy="1"/>
            </a:xfrm>
            <a:custGeom>
              <a:avLst/>
              <a:gdLst>
                <a:gd name="T0" fmla="*/ 0 w 14425"/>
                <a:gd name="T1" fmla="*/ 0 h 1"/>
                <a:gd name="T2" fmla="*/ 0 w 14425"/>
                <a:gd name="T3" fmla="*/ 0 h 1"/>
                <a:gd name="T4" fmla="*/ 0 w 14425"/>
                <a:gd name="T5" fmla="*/ 0 h 1"/>
                <a:gd name="T6" fmla="*/ 0 w 14425"/>
                <a:gd name="T7" fmla="*/ 0 h 1"/>
                <a:gd name="T8" fmla="*/ 0 w 14425"/>
                <a:gd name="T9" fmla="*/ 0 h 1"/>
                <a:gd name="T10" fmla="*/ 0 w 14425"/>
                <a:gd name="T11" fmla="*/ 0 h 1"/>
                <a:gd name="T12" fmla="*/ 0 w 14425"/>
                <a:gd name="T13" fmla="*/ 0 h 1"/>
                <a:gd name="T14" fmla="*/ 0 w 14425"/>
                <a:gd name="T15" fmla="*/ 0 h 1"/>
                <a:gd name="T16" fmla="*/ 0 w 14425"/>
                <a:gd name="T17" fmla="*/ 0 h 1"/>
                <a:gd name="T18" fmla="*/ 0 w 14425"/>
                <a:gd name="T19" fmla="*/ 0 h 1"/>
                <a:gd name="T20" fmla="*/ 0 w 14425"/>
                <a:gd name="T21" fmla="*/ 0 h 1"/>
                <a:gd name="T22" fmla="*/ 0 w 14425"/>
                <a:gd name="T23" fmla="*/ 0 h 1"/>
                <a:gd name="T24" fmla="*/ 0 w 14425"/>
                <a:gd name="T25" fmla="*/ 0 h 1"/>
                <a:gd name="T26" fmla="*/ 0 w 14425"/>
                <a:gd name="T27" fmla="*/ 0 h 1"/>
                <a:gd name="T28" fmla="*/ 0 w 14425"/>
                <a:gd name="T29" fmla="*/ 0 h 1"/>
                <a:gd name="T30" fmla="*/ 0 w 14425"/>
                <a:gd name="T31" fmla="*/ 0 h 1"/>
                <a:gd name="T32" fmla="*/ 0 w 14425"/>
                <a:gd name="T33" fmla="*/ 0 h 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425"/>
                <a:gd name="T52" fmla="*/ 0 h 1"/>
                <a:gd name="T53" fmla="*/ 14425 w 14425"/>
                <a:gd name="T54" fmla="*/ 1 h 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425" h="1">
                  <a:moveTo>
                    <a:pt x="0" y="0"/>
                  </a:moveTo>
                  <a:lnTo>
                    <a:pt x="901" y="0"/>
                  </a:lnTo>
                  <a:lnTo>
                    <a:pt x="1804" y="0"/>
                  </a:lnTo>
                  <a:lnTo>
                    <a:pt x="2705" y="0"/>
                  </a:lnTo>
                  <a:lnTo>
                    <a:pt x="3606" y="0"/>
                  </a:lnTo>
                  <a:lnTo>
                    <a:pt x="4508" y="0"/>
                  </a:lnTo>
                  <a:lnTo>
                    <a:pt x="5409" y="0"/>
                  </a:lnTo>
                  <a:lnTo>
                    <a:pt x="6311" y="0"/>
                  </a:lnTo>
                  <a:lnTo>
                    <a:pt x="7213" y="0"/>
                  </a:lnTo>
                  <a:lnTo>
                    <a:pt x="8114" y="0"/>
                  </a:lnTo>
                  <a:lnTo>
                    <a:pt x="9016" y="0"/>
                  </a:lnTo>
                  <a:lnTo>
                    <a:pt x="9917" y="0"/>
                  </a:lnTo>
                  <a:lnTo>
                    <a:pt x="10819" y="0"/>
                  </a:lnTo>
                  <a:lnTo>
                    <a:pt x="11720" y="0"/>
                  </a:lnTo>
                  <a:lnTo>
                    <a:pt x="12622" y="0"/>
                  </a:lnTo>
                  <a:lnTo>
                    <a:pt x="13524" y="0"/>
                  </a:lnTo>
                  <a:lnTo>
                    <a:pt x="14425" y="0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37" name="Freeform 13"/>
            <p:cNvSpPr>
              <a:spLocks/>
            </p:cNvSpPr>
            <p:nvPr/>
          </p:nvSpPr>
          <p:spPr bwMode="auto">
            <a:xfrm>
              <a:off x="1172" y="2761"/>
              <a:ext cx="3606" cy="1"/>
            </a:xfrm>
            <a:custGeom>
              <a:avLst/>
              <a:gdLst>
                <a:gd name="T0" fmla="*/ 0 w 14425"/>
                <a:gd name="T1" fmla="*/ 0 h 1"/>
                <a:gd name="T2" fmla="*/ 0 w 14425"/>
                <a:gd name="T3" fmla="*/ 0 h 1"/>
                <a:gd name="T4" fmla="*/ 0 w 14425"/>
                <a:gd name="T5" fmla="*/ 0 h 1"/>
                <a:gd name="T6" fmla="*/ 0 w 14425"/>
                <a:gd name="T7" fmla="*/ 0 h 1"/>
                <a:gd name="T8" fmla="*/ 0 w 14425"/>
                <a:gd name="T9" fmla="*/ 0 h 1"/>
                <a:gd name="T10" fmla="*/ 0 w 14425"/>
                <a:gd name="T11" fmla="*/ 0 h 1"/>
                <a:gd name="T12" fmla="*/ 0 w 14425"/>
                <a:gd name="T13" fmla="*/ 0 h 1"/>
                <a:gd name="T14" fmla="*/ 0 w 14425"/>
                <a:gd name="T15" fmla="*/ 0 h 1"/>
                <a:gd name="T16" fmla="*/ 0 w 14425"/>
                <a:gd name="T17" fmla="*/ 0 h 1"/>
                <a:gd name="T18" fmla="*/ 0 w 14425"/>
                <a:gd name="T19" fmla="*/ 0 h 1"/>
                <a:gd name="T20" fmla="*/ 0 w 14425"/>
                <a:gd name="T21" fmla="*/ 0 h 1"/>
                <a:gd name="T22" fmla="*/ 0 w 14425"/>
                <a:gd name="T23" fmla="*/ 0 h 1"/>
                <a:gd name="T24" fmla="*/ 0 w 14425"/>
                <a:gd name="T25" fmla="*/ 0 h 1"/>
                <a:gd name="T26" fmla="*/ 0 w 14425"/>
                <a:gd name="T27" fmla="*/ 0 h 1"/>
                <a:gd name="T28" fmla="*/ 0 w 14425"/>
                <a:gd name="T29" fmla="*/ 0 h 1"/>
                <a:gd name="T30" fmla="*/ 0 w 14425"/>
                <a:gd name="T31" fmla="*/ 0 h 1"/>
                <a:gd name="T32" fmla="*/ 0 w 14425"/>
                <a:gd name="T33" fmla="*/ 0 h 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425"/>
                <a:gd name="T52" fmla="*/ 0 h 1"/>
                <a:gd name="T53" fmla="*/ 14425 w 14425"/>
                <a:gd name="T54" fmla="*/ 1 h 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425" h="1">
                  <a:moveTo>
                    <a:pt x="0" y="0"/>
                  </a:moveTo>
                  <a:lnTo>
                    <a:pt x="901" y="0"/>
                  </a:lnTo>
                  <a:lnTo>
                    <a:pt x="1804" y="0"/>
                  </a:lnTo>
                  <a:lnTo>
                    <a:pt x="2705" y="0"/>
                  </a:lnTo>
                  <a:lnTo>
                    <a:pt x="3606" y="0"/>
                  </a:lnTo>
                  <a:lnTo>
                    <a:pt x="4508" y="0"/>
                  </a:lnTo>
                  <a:lnTo>
                    <a:pt x="5409" y="0"/>
                  </a:lnTo>
                  <a:lnTo>
                    <a:pt x="6311" y="0"/>
                  </a:lnTo>
                  <a:lnTo>
                    <a:pt x="7213" y="0"/>
                  </a:lnTo>
                  <a:lnTo>
                    <a:pt x="8114" y="0"/>
                  </a:lnTo>
                  <a:lnTo>
                    <a:pt x="9016" y="0"/>
                  </a:lnTo>
                  <a:lnTo>
                    <a:pt x="9917" y="0"/>
                  </a:lnTo>
                  <a:lnTo>
                    <a:pt x="10819" y="0"/>
                  </a:lnTo>
                  <a:lnTo>
                    <a:pt x="11720" y="0"/>
                  </a:lnTo>
                  <a:lnTo>
                    <a:pt x="12622" y="0"/>
                  </a:lnTo>
                  <a:lnTo>
                    <a:pt x="13524" y="0"/>
                  </a:lnTo>
                  <a:lnTo>
                    <a:pt x="14425" y="0"/>
                  </a:lnTo>
                </a:path>
              </a:pathLst>
            </a:custGeom>
            <a:noFill/>
            <a:ln w="4763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38" name="Line 14"/>
            <p:cNvSpPr>
              <a:spLocks noChangeShapeType="1"/>
            </p:cNvSpPr>
            <p:nvPr/>
          </p:nvSpPr>
          <p:spPr bwMode="auto">
            <a:xfrm>
              <a:off x="1172" y="2981"/>
              <a:ext cx="3606" cy="1"/>
            </a:xfrm>
            <a:prstGeom prst="line">
              <a:avLst/>
            </a:prstGeom>
            <a:noFill/>
            <a:ln w="4763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239" name="Rectangle 15"/>
            <p:cNvSpPr>
              <a:spLocks noChangeArrowheads="1"/>
            </p:cNvSpPr>
            <p:nvPr/>
          </p:nvSpPr>
          <p:spPr bwMode="auto">
            <a:xfrm>
              <a:off x="1159" y="3188"/>
              <a:ext cx="28" cy="9"/>
            </a:xfrm>
            <a:prstGeom prst="rect">
              <a:avLst/>
            </a:prstGeom>
            <a:solidFill>
              <a:srgbClr val="1E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40" name="Rectangle 16"/>
            <p:cNvSpPr>
              <a:spLocks noChangeArrowheads="1"/>
            </p:cNvSpPr>
            <p:nvPr/>
          </p:nvSpPr>
          <p:spPr bwMode="auto">
            <a:xfrm>
              <a:off x="1159" y="2971"/>
              <a:ext cx="28" cy="10"/>
            </a:xfrm>
            <a:prstGeom prst="rect">
              <a:avLst/>
            </a:prstGeom>
            <a:solidFill>
              <a:srgbClr val="1E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41" name="Rectangle 17"/>
            <p:cNvSpPr>
              <a:spLocks noChangeArrowheads="1"/>
            </p:cNvSpPr>
            <p:nvPr/>
          </p:nvSpPr>
          <p:spPr bwMode="auto">
            <a:xfrm>
              <a:off x="1159" y="2755"/>
              <a:ext cx="28" cy="9"/>
            </a:xfrm>
            <a:prstGeom prst="rect">
              <a:avLst/>
            </a:prstGeom>
            <a:solidFill>
              <a:srgbClr val="1E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42" name="Rectangle 18"/>
            <p:cNvSpPr>
              <a:spLocks noChangeArrowheads="1"/>
            </p:cNvSpPr>
            <p:nvPr/>
          </p:nvSpPr>
          <p:spPr bwMode="auto">
            <a:xfrm>
              <a:off x="1159" y="2525"/>
              <a:ext cx="28" cy="9"/>
            </a:xfrm>
            <a:prstGeom prst="rect">
              <a:avLst/>
            </a:prstGeom>
            <a:solidFill>
              <a:srgbClr val="1E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43" name="Rectangle 19"/>
            <p:cNvSpPr>
              <a:spLocks noChangeArrowheads="1"/>
            </p:cNvSpPr>
            <p:nvPr/>
          </p:nvSpPr>
          <p:spPr bwMode="auto">
            <a:xfrm>
              <a:off x="1159" y="2309"/>
              <a:ext cx="28" cy="9"/>
            </a:xfrm>
            <a:prstGeom prst="rect">
              <a:avLst/>
            </a:prstGeom>
            <a:solidFill>
              <a:srgbClr val="1E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44" name="Rectangle 20"/>
            <p:cNvSpPr>
              <a:spLocks noChangeArrowheads="1"/>
            </p:cNvSpPr>
            <p:nvPr/>
          </p:nvSpPr>
          <p:spPr bwMode="auto">
            <a:xfrm>
              <a:off x="1159" y="2092"/>
              <a:ext cx="28" cy="9"/>
            </a:xfrm>
            <a:prstGeom prst="rect">
              <a:avLst/>
            </a:prstGeom>
            <a:solidFill>
              <a:srgbClr val="1E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45" name="Rectangle 21"/>
            <p:cNvSpPr>
              <a:spLocks noChangeArrowheads="1"/>
            </p:cNvSpPr>
            <p:nvPr/>
          </p:nvSpPr>
          <p:spPr bwMode="auto">
            <a:xfrm>
              <a:off x="1159" y="1875"/>
              <a:ext cx="28" cy="10"/>
            </a:xfrm>
            <a:prstGeom prst="rect">
              <a:avLst/>
            </a:prstGeom>
            <a:solidFill>
              <a:srgbClr val="1E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46" name="Rectangle 22"/>
            <p:cNvSpPr>
              <a:spLocks noChangeArrowheads="1"/>
            </p:cNvSpPr>
            <p:nvPr/>
          </p:nvSpPr>
          <p:spPr bwMode="auto">
            <a:xfrm>
              <a:off x="1159" y="1646"/>
              <a:ext cx="28" cy="9"/>
            </a:xfrm>
            <a:prstGeom prst="rect">
              <a:avLst/>
            </a:prstGeom>
            <a:solidFill>
              <a:srgbClr val="1E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47" name="Rectangle 23"/>
            <p:cNvSpPr>
              <a:spLocks noChangeArrowheads="1"/>
            </p:cNvSpPr>
            <p:nvPr/>
          </p:nvSpPr>
          <p:spPr bwMode="auto">
            <a:xfrm>
              <a:off x="1159" y="1429"/>
              <a:ext cx="28" cy="10"/>
            </a:xfrm>
            <a:prstGeom prst="rect">
              <a:avLst/>
            </a:prstGeom>
            <a:solidFill>
              <a:srgbClr val="1E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48" name="Rectangle 24"/>
            <p:cNvSpPr>
              <a:spLocks noChangeArrowheads="1"/>
            </p:cNvSpPr>
            <p:nvPr/>
          </p:nvSpPr>
          <p:spPr bwMode="auto">
            <a:xfrm>
              <a:off x="1159" y="1213"/>
              <a:ext cx="28" cy="9"/>
            </a:xfrm>
            <a:prstGeom prst="rect">
              <a:avLst/>
            </a:prstGeom>
            <a:solidFill>
              <a:srgbClr val="1E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49" name="Rectangle 25"/>
            <p:cNvSpPr>
              <a:spLocks noChangeArrowheads="1"/>
            </p:cNvSpPr>
            <p:nvPr/>
          </p:nvSpPr>
          <p:spPr bwMode="auto">
            <a:xfrm>
              <a:off x="1182" y="3192"/>
              <a:ext cx="10" cy="39"/>
            </a:xfrm>
            <a:prstGeom prst="rect">
              <a:avLst/>
            </a:prstGeom>
            <a:solidFill>
              <a:srgbClr val="1E22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50" name="Rectangle 26"/>
            <p:cNvSpPr>
              <a:spLocks noChangeArrowheads="1"/>
            </p:cNvSpPr>
            <p:nvPr/>
          </p:nvSpPr>
          <p:spPr bwMode="auto">
            <a:xfrm>
              <a:off x="1596" y="1895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1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51" name="Rectangle 27"/>
            <p:cNvSpPr>
              <a:spLocks noChangeArrowheads="1"/>
            </p:cNvSpPr>
            <p:nvPr/>
          </p:nvSpPr>
          <p:spPr bwMode="auto">
            <a:xfrm>
              <a:off x="1651" y="1895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3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52" name="Rectangle 28"/>
            <p:cNvSpPr>
              <a:spLocks noChangeArrowheads="1"/>
            </p:cNvSpPr>
            <p:nvPr/>
          </p:nvSpPr>
          <p:spPr bwMode="auto">
            <a:xfrm>
              <a:off x="1705" y="1895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4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53" name="Rectangle 29"/>
            <p:cNvSpPr>
              <a:spLocks noChangeArrowheads="1"/>
            </p:cNvSpPr>
            <p:nvPr/>
          </p:nvSpPr>
          <p:spPr bwMode="auto">
            <a:xfrm>
              <a:off x="1760" y="1895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4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54" name="Rectangle 30"/>
            <p:cNvSpPr>
              <a:spLocks noChangeArrowheads="1"/>
            </p:cNvSpPr>
            <p:nvPr/>
          </p:nvSpPr>
          <p:spPr bwMode="auto">
            <a:xfrm>
              <a:off x="2188" y="1731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1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55" name="Rectangle 31"/>
            <p:cNvSpPr>
              <a:spLocks noChangeArrowheads="1"/>
            </p:cNvSpPr>
            <p:nvPr/>
          </p:nvSpPr>
          <p:spPr bwMode="auto">
            <a:xfrm>
              <a:off x="2243" y="1731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4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56" name="Rectangle 32"/>
            <p:cNvSpPr>
              <a:spLocks noChangeArrowheads="1"/>
            </p:cNvSpPr>
            <p:nvPr/>
          </p:nvSpPr>
          <p:spPr bwMode="auto">
            <a:xfrm>
              <a:off x="2297" y="1731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3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57" name="Rectangle 33"/>
            <p:cNvSpPr>
              <a:spLocks noChangeArrowheads="1"/>
            </p:cNvSpPr>
            <p:nvPr/>
          </p:nvSpPr>
          <p:spPr bwMode="auto">
            <a:xfrm>
              <a:off x="2352" y="1731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8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58" name="Rectangle 34"/>
            <p:cNvSpPr>
              <a:spLocks noChangeArrowheads="1"/>
            </p:cNvSpPr>
            <p:nvPr/>
          </p:nvSpPr>
          <p:spPr bwMode="auto">
            <a:xfrm>
              <a:off x="2752" y="1948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1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59" name="Rectangle 35"/>
            <p:cNvSpPr>
              <a:spLocks noChangeArrowheads="1"/>
            </p:cNvSpPr>
            <p:nvPr/>
          </p:nvSpPr>
          <p:spPr bwMode="auto">
            <a:xfrm>
              <a:off x="2807" y="1948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2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60" name="Rectangle 36"/>
            <p:cNvSpPr>
              <a:spLocks noChangeArrowheads="1"/>
            </p:cNvSpPr>
            <p:nvPr/>
          </p:nvSpPr>
          <p:spPr bwMode="auto">
            <a:xfrm>
              <a:off x="2862" y="1948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4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61" name="Rectangle 37"/>
            <p:cNvSpPr>
              <a:spLocks noChangeArrowheads="1"/>
            </p:cNvSpPr>
            <p:nvPr/>
          </p:nvSpPr>
          <p:spPr bwMode="auto">
            <a:xfrm>
              <a:off x="2917" y="1948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62" name="Rectangle 38"/>
            <p:cNvSpPr>
              <a:spLocks noChangeArrowheads="1"/>
            </p:cNvSpPr>
            <p:nvPr/>
          </p:nvSpPr>
          <p:spPr bwMode="auto">
            <a:xfrm>
              <a:off x="2971" y="1948"/>
              <a:ext cx="3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,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63" name="Rectangle 39"/>
            <p:cNvSpPr>
              <a:spLocks noChangeArrowheads="1"/>
            </p:cNvSpPr>
            <p:nvPr/>
          </p:nvSpPr>
          <p:spPr bwMode="auto">
            <a:xfrm>
              <a:off x="2999" y="1948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6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64" name="Rectangle 40"/>
            <p:cNvSpPr>
              <a:spLocks noChangeArrowheads="1"/>
            </p:cNvSpPr>
            <p:nvPr/>
          </p:nvSpPr>
          <p:spPr bwMode="auto">
            <a:xfrm>
              <a:off x="3354" y="2190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1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65" name="Rectangle 41"/>
            <p:cNvSpPr>
              <a:spLocks noChangeArrowheads="1"/>
            </p:cNvSpPr>
            <p:nvPr/>
          </p:nvSpPr>
          <p:spPr bwMode="auto">
            <a:xfrm>
              <a:off x="3408" y="2190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66" name="Rectangle 42"/>
            <p:cNvSpPr>
              <a:spLocks noChangeArrowheads="1"/>
            </p:cNvSpPr>
            <p:nvPr/>
          </p:nvSpPr>
          <p:spPr bwMode="auto">
            <a:xfrm>
              <a:off x="3463" y="2190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2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67" name="Rectangle 43"/>
            <p:cNvSpPr>
              <a:spLocks noChangeArrowheads="1"/>
            </p:cNvSpPr>
            <p:nvPr/>
          </p:nvSpPr>
          <p:spPr bwMode="auto">
            <a:xfrm>
              <a:off x="3518" y="2190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68" name="Rectangle 44"/>
            <p:cNvSpPr>
              <a:spLocks noChangeArrowheads="1"/>
            </p:cNvSpPr>
            <p:nvPr/>
          </p:nvSpPr>
          <p:spPr bwMode="auto">
            <a:xfrm>
              <a:off x="3572" y="2190"/>
              <a:ext cx="3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,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69" name="Rectangle 45"/>
            <p:cNvSpPr>
              <a:spLocks noChangeArrowheads="1"/>
            </p:cNvSpPr>
            <p:nvPr/>
          </p:nvSpPr>
          <p:spPr bwMode="auto">
            <a:xfrm>
              <a:off x="3600" y="2190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5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70" name="Rectangle 46"/>
            <p:cNvSpPr>
              <a:spLocks noChangeArrowheads="1"/>
            </p:cNvSpPr>
            <p:nvPr/>
          </p:nvSpPr>
          <p:spPr bwMode="auto">
            <a:xfrm>
              <a:off x="3973" y="239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8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71" name="Rectangle 47"/>
            <p:cNvSpPr>
              <a:spLocks noChangeArrowheads="1"/>
            </p:cNvSpPr>
            <p:nvPr/>
          </p:nvSpPr>
          <p:spPr bwMode="auto">
            <a:xfrm>
              <a:off x="4027" y="239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72" name="Rectangle 48"/>
            <p:cNvSpPr>
              <a:spLocks noChangeArrowheads="1"/>
            </p:cNvSpPr>
            <p:nvPr/>
          </p:nvSpPr>
          <p:spPr bwMode="auto">
            <a:xfrm>
              <a:off x="4082" y="239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2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73" name="Rectangle 49"/>
            <p:cNvSpPr>
              <a:spLocks noChangeArrowheads="1"/>
            </p:cNvSpPr>
            <p:nvPr/>
          </p:nvSpPr>
          <p:spPr bwMode="auto">
            <a:xfrm>
              <a:off x="4137" y="2393"/>
              <a:ext cx="3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,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74" name="Rectangle 50"/>
            <p:cNvSpPr>
              <a:spLocks noChangeArrowheads="1"/>
            </p:cNvSpPr>
            <p:nvPr/>
          </p:nvSpPr>
          <p:spPr bwMode="auto">
            <a:xfrm>
              <a:off x="4164" y="239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6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75" name="Rectangle 51"/>
            <p:cNvSpPr>
              <a:spLocks noChangeArrowheads="1"/>
            </p:cNvSpPr>
            <p:nvPr/>
          </p:nvSpPr>
          <p:spPr bwMode="auto">
            <a:xfrm>
              <a:off x="1560" y="1494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1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76" name="Rectangle 52"/>
            <p:cNvSpPr>
              <a:spLocks noChangeArrowheads="1"/>
            </p:cNvSpPr>
            <p:nvPr/>
          </p:nvSpPr>
          <p:spPr bwMode="auto">
            <a:xfrm>
              <a:off x="1614" y="1494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3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77" name="Rectangle 53"/>
            <p:cNvSpPr>
              <a:spLocks noChangeArrowheads="1"/>
            </p:cNvSpPr>
            <p:nvPr/>
          </p:nvSpPr>
          <p:spPr bwMode="auto">
            <a:xfrm>
              <a:off x="1669" y="1494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78" name="Rectangle 54"/>
            <p:cNvSpPr>
              <a:spLocks noChangeArrowheads="1"/>
            </p:cNvSpPr>
            <p:nvPr/>
          </p:nvSpPr>
          <p:spPr bwMode="auto">
            <a:xfrm>
              <a:off x="1724" y="1494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3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79" name="Rectangle 55"/>
            <p:cNvSpPr>
              <a:spLocks noChangeArrowheads="1"/>
            </p:cNvSpPr>
            <p:nvPr/>
          </p:nvSpPr>
          <p:spPr bwMode="auto">
            <a:xfrm>
              <a:off x="1778" y="1494"/>
              <a:ext cx="3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,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80" name="Rectangle 56"/>
            <p:cNvSpPr>
              <a:spLocks noChangeArrowheads="1"/>
            </p:cNvSpPr>
            <p:nvPr/>
          </p:nvSpPr>
          <p:spPr bwMode="auto">
            <a:xfrm>
              <a:off x="1806" y="1494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8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81" name="Rectangle 57"/>
            <p:cNvSpPr>
              <a:spLocks noChangeArrowheads="1"/>
            </p:cNvSpPr>
            <p:nvPr/>
          </p:nvSpPr>
          <p:spPr bwMode="auto">
            <a:xfrm>
              <a:off x="2188" y="1227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1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82" name="Rectangle 58"/>
            <p:cNvSpPr>
              <a:spLocks noChangeArrowheads="1"/>
            </p:cNvSpPr>
            <p:nvPr/>
          </p:nvSpPr>
          <p:spPr bwMode="auto">
            <a:xfrm>
              <a:off x="2243" y="1227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5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83" name="Rectangle 59"/>
            <p:cNvSpPr>
              <a:spLocks noChangeArrowheads="1"/>
            </p:cNvSpPr>
            <p:nvPr/>
          </p:nvSpPr>
          <p:spPr bwMode="auto">
            <a:xfrm>
              <a:off x="2297" y="1227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4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84" name="Rectangle 60"/>
            <p:cNvSpPr>
              <a:spLocks noChangeArrowheads="1"/>
            </p:cNvSpPr>
            <p:nvPr/>
          </p:nvSpPr>
          <p:spPr bwMode="auto">
            <a:xfrm>
              <a:off x="2352" y="1227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9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85" name="Rectangle 61"/>
            <p:cNvSpPr>
              <a:spLocks noChangeArrowheads="1"/>
            </p:cNvSpPr>
            <p:nvPr/>
          </p:nvSpPr>
          <p:spPr bwMode="auto">
            <a:xfrm>
              <a:off x="3499" y="1456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1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86" name="Rectangle 62"/>
            <p:cNvSpPr>
              <a:spLocks noChangeArrowheads="1"/>
            </p:cNvSpPr>
            <p:nvPr/>
          </p:nvSpPr>
          <p:spPr bwMode="auto">
            <a:xfrm>
              <a:off x="3554" y="1456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3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87" name="Rectangle 63"/>
            <p:cNvSpPr>
              <a:spLocks noChangeArrowheads="1"/>
            </p:cNvSpPr>
            <p:nvPr/>
          </p:nvSpPr>
          <p:spPr bwMode="auto">
            <a:xfrm>
              <a:off x="3609" y="1456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9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88" name="Rectangle 64"/>
            <p:cNvSpPr>
              <a:spLocks noChangeArrowheads="1"/>
            </p:cNvSpPr>
            <p:nvPr/>
          </p:nvSpPr>
          <p:spPr bwMode="auto">
            <a:xfrm>
              <a:off x="3664" y="1456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89" name="Rectangle 65"/>
            <p:cNvSpPr>
              <a:spLocks noChangeArrowheads="1"/>
            </p:cNvSpPr>
            <p:nvPr/>
          </p:nvSpPr>
          <p:spPr bwMode="auto">
            <a:xfrm>
              <a:off x="4055" y="1520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1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90" name="Rectangle 66"/>
            <p:cNvSpPr>
              <a:spLocks noChangeArrowheads="1"/>
            </p:cNvSpPr>
            <p:nvPr/>
          </p:nvSpPr>
          <p:spPr bwMode="auto">
            <a:xfrm>
              <a:off x="4110" y="1520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3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91" name="Rectangle 67"/>
            <p:cNvSpPr>
              <a:spLocks noChangeArrowheads="1"/>
            </p:cNvSpPr>
            <p:nvPr/>
          </p:nvSpPr>
          <p:spPr bwMode="auto">
            <a:xfrm>
              <a:off x="4164" y="1520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8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92" name="Rectangle 68"/>
            <p:cNvSpPr>
              <a:spLocks noChangeArrowheads="1"/>
            </p:cNvSpPr>
            <p:nvPr/>
          </p:nvSpPr>
          <p:spPr bwMode="auto">
            <a:xfrm>
              <a:off x="4219" y="1520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6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93" name="Rectangle 69"/>
            <p:cNvSpPr>
              <a:spLocks noChangeArrowheads="1"/>
            </p:cNvSpPr>
            <p:nvPr/>
          </p:nvSpPr>
          <p:spPr bwMode="auto">
            <a:xfrm>
              <a:off x="4274" y="1520"/>
              <a:ext cx="3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,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94" name="Rectangle 70"/>
            <p:cNvSpPr>
              <a:spLocks noChangeArrowheads="1"/>
            </p:cNvSpPr>
            <p:nvPr/>
          </p:nvSpPr>
          <p:spPr bwMode="auto">
            <a:xfrm>
              <a:off x="4301" y="1520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4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95" name="Rectangle 71"/>
            <p:cNvSpPr>
              <a:spLocks noChangeArrowheads="1"/>
            </p:cNvSpPr>
            <p:nvPr/>
          </p:nvSpPr>
          <p:spPr bwMode="auto">
            <a:xfrm>
              <a:off x="2807" y="125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1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96" name="Rectangle 72"/>
            <p:cNvSpPr>
              <a:spLocks noChangeArrowheads="1"/>
            </p:cNvSpPr>
            <p:nvPr/>
          </p:nvSpPr>
          <p:spPr bwMode="auto">
            <a:xfrm>
              <a:off x="2862" y="125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6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97" name="Rectangle 73"/>
            <p:cNvSpPr>
              <a:spLocks noChangeArrowheads="1"/>
            </p:cNvSpPr>
            <p:nvPr/>
          </p:nvSpPr>
          <p:spPr bwMode="auto">
            <a:xfrm>
              <a:off x="2917" y="125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1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98" name="Rectangle 74"/>
            <p:cNvSpPr>
              <a:spLocks noChangeArrowheads="1"/>
            </p:cNvSpPr>
            <p:nvPr/>
          </p:nvSpPr>
          <p:spPr bwMode="auto">
            <a:xfrm>
              <a:off x="2971" y="125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6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299" name="Rectangle 75"/>
            <p:cNvSpPr>
              <a:spLocks noChangeArrowheads="1"/>
            </p:cNvSpPr>
            <p:nvPr/>
          </p:nvSpPr>
          <p:spPr bwMode="auto">
            <a:xfrm>
              <a:off x="3026" y="1253"/>
              <a:ext cx="3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,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00" name="Rectangle 76"/>
            <p:cNvSpPr>
              <a:spLocks noChangeArrowheads="1"/>
            </p:cNvSpPr>
            <p:nvPr/>
          </p:nvSpPr>
          <p:spPr bwMode="auto">
            <a:xfrm>
              <a:off x="3053" y="125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6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01" name="Rectangle 77"/>
            <p:cNvSpPr>
              <a:spLocks noChangeArrowheads="1"/>
            </p:cNvSpPr>
            <p:nvPr/>
          </p:nvSpPr>
          <p:spPr bwMode="auto">
            <a:xfrm>
              <a:off x="1059" y="3138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02" name="Rectangle 78"/>
            <p:cNvSpPr>
              <a:spLocks noChangeArrowheads="1"/>
            </p:cNvSpPr>
            <p:nvPr/>
          </p:nvSpPr>
          <p:spPr bwMode="auto">
            <a:xfrm>
              <a:off x="950" y="2922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2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03" name="Rectangle 79"/>
            <p:cNvSpPr>
              <a:spLocks noChangeArrowheads="1"/>
            </p:cNvSpPr>
            <p:nvPr/>
          </p:nvSpPr>
          <p:spPr bwMode="auto">
            <a:xfrm>
              <a:off x="1005" y="2922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04" name="Rectangle 80"/>
            <p:cNvSpPr>
              <a:spLocks noChangeArrowheads="1"/>
            </p:cNvSpPr>
            <p:nvPr/>
          </p:nvSpPr>
          <p:spPr bwMode="auto">
            <a:xfrm>
              <a:off x="1059" y="2922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05" name="Rectangle 81"/>
            <p:cNvSpPr>
              <a:spLocks noChangeArrowheads="1"/>
            </p:cNvSpPr>
            <p:nvPr/>
          </p:nvSpPr>
          <p:spPr bwMode="auto">
            <a:xfrm>
              <a:off x="950" y="2705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4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06" name="Rectangle 82"/>
            <p:cNvSpPr>
              <a:spLocks noChangeArrowheads="1"/>
            </p:cNvSpPr>
            <p:nvPr/>
          </p:nvSpPr>
          <p:spPr bwMode="auto">
            <a:xfrm>
              <a:off x="1005" y="2705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07" name="Rectangle 83"/>
            <p:cNvSpPr>
              <a:spLocks noChangeArrowheads="1"/>
            </p:cNvSpPr>
            <p:nvPr/>
          </p:nvSpPr>
          <p:spPr bwMode="auto">
            <a:xfrm>
              <a:off x="1059" y="2705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08" name="Rectangle 84"/>
            <p:cNvSpPr>
              <a:spLocks noChangeArrowheads="1"/>
            </p:cNvSpPr>
            <p:nvPr/>
          </p:nvSpPr>
          <p:spPr bwMode="auto">
            <a:xfrm>
              <a:off x="950" y="2476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6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09" name="Rectangle 85"/>
            <p:cNvSpPr>
              <a:spLocks noChangeArrowheads="1"/>
            </p:cNvSpPr>
            <p:nvPr/>
          </p:nvSpPr>
          <p:spPr bwMode="auto">
            <a:xfrm>
              <a:off x="1005" y="2476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10" name="Rectangle 86"/>
            <p:cNvSpPr>
              <a:spLocks noChangeArrowheads="1"/>
            </p:cNvSpPr>
            <p:nvPr/>
          </p:nvSpPr>
          <p:spPr bwMode="auto">
            <a:xfrm>
              <a:off x="1059" y="2476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11" name="Rectangle 87"/>
            <p:cNvSpPr>
              <a:spLocks noChangeArrowheads="1"/>
            </p:cNvSpPr>
            <p:nvPr/>
          </p:nvSpPr>
          <p:spPr bwMode="auto">
            <a:xfrm>
              <a:off x="950" y="2259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8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12" name="Rectangle 88"/>
            <p:cNvSpPr>
              <a:spLocks noChangeArrowheads="1"/>
            </p:cNvSpPr>
            <p:nvPr/>
          </p:nvSpPr>
          <p:spPr bwMode="auto">
            <a:xfrm>
              <a:off x="1005" y="2259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13" name="Rectangle 89"/>
            <p:cNvSpPr>
              <a:spLocks noChangeArrowheads="1"/>
            </p:cNvSpPr>
            <p:nvPr/>
          </p:nvSpPr>
          <p:spPr bwMode="auto">
            <a:xfrm>
              <a:off x="1059" y="2259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14" name="Rectangle 90"/>
            <p:cNvSpPr>
              <a:spLocks noChangeArrowheads="1"/>
            </p:cNvSpPr>
            <p:nvPr/>
          </p:nvSpPr>
          <p:spPr bwMode="auto">
            <a:xfrm>
              <a:off x="896" y="204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1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15" name="Rectangle 91"/>
            <p:cNvSpPr>
              <a:spLocks noChangeArrowheads="1"/>
            </p:cNvSpPr>
            <p:nvPr/>
          </p:nvSpPr>
          <p:spPr bwMode="auto">
            <a:xfrm>
              <a:off x="950" y="204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16" name="Rectangle 92"/>
            <p:cNvSpPr>
              <a:spLocks noChangeArrowheads="1"/>
            </p:cNvSpPr>
            <p:nvPr/>
          </p:nvSpPr>
          <p:spPr bwMode="auto">
            <a:xfrm>
              <a:off x="1005" y="204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17" name="Rectangle 93"/>
            <p:cNvSpPr>
              <a:spLocks noChangeArrowheads="1"/>
            </p:cNvSpPr>
            <p:nvPr/>
          </p:nvSpPr>
          <p:spPr bwMode="auto">
            <a:xfrm>
              <a:off x="1059" y="204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18" name="Rectangle 94"/>
            <p:cNvSpPr>
              <a:spLocks noChangeArrowheads="1"/>
            </p:cNvSpPr>
            <p:nvPr/>
          </p:nvSpPr>
          <p:spPr bwMode="auto">
            <a:xfrm>
              <a:off x="896" y="1826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1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19" name="Rectangle 95"/>
            <p:cNvSpPr>
              <a:spLocks noChangeArrowheads="1"/>
            </p:cNvSpPr>
            <p:nvPr/>
          </p:nvSpPr>
          <p:spPr bwMode="auto">
            <a:xfrm>
              <a:off x="950" y="1826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2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20" name="Rectangle 96"/>
            <p:cNvSpPr>
              <a:spLocks noChangeArrowheads="1"/>
            </p:cNvSpPr>
            <p:nvPr/>
          </p:nvSpPr>
          <p:spPr bwMode="auto">
            <a:xfrm>
              <a:off x="1005" y="1826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21" name="Rectangle 97"/>
            <p:cNvSpPr>
              <a:spLocks noChangeArrowheads="1"/>
            </p:cNvSpPr>
            <p:nvPr/>
          </p:nvSpPr>
          <p:spPr bwMode="auto">
            <a:xfrm>
              <a:off x="1059" y="1826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22" name="Rectangle 98"/>
            <p:cNvSpPr>
              <a:spLocks noChangeArrowheads="1"/>
            </p:cNvSpPr>
            <p:nvPr/>
          </p:nvSpPr>
          <p:spPr bwMode="auto">
            <a:xfrm>
              <a:off x="896" y="1596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1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23" name="Rectangle 99"/>
            <p:cNvSpPr>
              <a:spLocks noChangeArrowheads="1"/>
            </p:cNvSpPr>
            <p:nvPr/>
          </p:nvSpPr>
          <p:spPr bwMode="auto">
            <a:xfrm>
              <a:off x="950" y="1596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4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24" name="Rectangle 100"/>
            <p:cNvSpPr>
              <a:spLocks noChangeArrowheads="1"/>
            </p:cNvSpPr>
            <p:nvPr/>
          </p:nvSpPr>
          <p:spPr bwMode="auto">
            <a:xfrm>
              <a:off x="1005" y="1596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25" name="Rectangle 101"/>
            <p:cNvSpPr>
              <a:spLocks noChangeArrowheads="1"/>
            </p:cNvSpPr>
            <p:nvPr/>
          </p:nvSpPr>
          <p:spPr bwMode="auto">
            <a:xfrm>
              <a:off x="1059" y="1596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26" name="Rectangle 102"/>
            <p:cNvSpPr>
              <a:spLocks noChangeArrowheads="1"/>
            </p:cNvSpPr>
            <p:nvPr/>
          </p:nvSpPr>
          <p:spPr bwMode="auto">
            <a:xfrm>
              <a:off x="896" y="1380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1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27" name="Rectangle 103"/>
            <p:cNvSpPr>
              <a:spLocks noChangeArrowheads="1"/>
            </p:cNvSpPr>
            <p:nvPr/>
          </p:nvSpPr>
          <p:spPr bwMode="auto">
            <a:xfrm>
              <a:off x="950" y="1380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6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28" name="Rectangle 104"/>
            <p:cNvSpPr>
              <a:spLocks noChangeArrowheads="1"/>
            </p:cNvSpPr>
            <p:nvPr/>
          </p:nvSpPr>
          <p:spPr bwMode="auto">
            <a:xfrm>
              <a:off x="1005" y="1380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29" name="Rectangle 105"/>
            <p:cNvSpPr>
              <a:spLocks noChangeArrowheads="1"/>
            </p:cNvSpPr>
            <p:nvPr/>
          </p:nvSpPr>
          <p:spPr bwMode="auto">
            <a:xfrm>
              <a:off x="1059" y="1380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30" name="Rectangle 106"/>
            <p:cNvSpPr>
              <a:spLocks noChangeArrowheads="1"/>
            </p:cNvSpPr>
            <p:nvPr/>
          </p:nvSpPr>
          <p:spPr bwMode="auto">
            <a:xfrm>
              <a:off x="896" y="116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1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31" name="Rectangle 107"/>
            <p:cNvSpPr>
              <a:spLocks noChangeArrowheads="1"/>
            </p:cNvSpPr>
            <p:nvPr/>
          </p:nvSpPr>
          <p:spPr bwMode="auto">
            <a:xfrm>
              <a:off x="950" y="116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8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32" name="Rectangle 108"/>
            <p:cNvSpPr>
              <a:spLocks noChangeArrowheads="1"/>
            </p:cNvSpPr>
            <p:nvPr/>
          </p:nvSpPr>
          <p:spPr bwMode="auto">
            <a:xfrm>
              <a:off x="1005" y="116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33" name="Rectangle 109"/>
            <p:cNvSpPr>
              <a:spLocks noChangeArrowheads="1"/>
            </p:cNvSpPr>
            <p:nvPr/>
          </p:nvSpPr>
          <p:spPr bwMode="auto">
            <a:xfrm>
              <a:off x="1059" y="1163"/>
              <a:ext cx="6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5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34" name="Rectangle 110"/>
            <p:cNvSpPr>
              <a:spLocks noChangeArrowheads="1"/>
            </p:cNvSpPr>
            <p:nvPr/>
          </p:nvSpPr>
          <p:spPr bwMode="auto">
            <a:xfrm>
              <a:off x="1596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1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35" name="Rectangle 111"/>
            <p:cNvSpPr>
              <a:spLocks noChangeArrowheads="1"/>
            </p:cNvSpPr>
            <p:nvPr/>
          </p:nvSpPr>
          <p:spPr bwMode="auto">
            <a:xfrm>
              <a:off x="1651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9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36" name="Rectangle 112"/>
            <p:cNvSpPr>
              <a:spLocks noChangeArrowheads="1"/>
            </p:cNvSpPr>
            <p:nvPr/>
          </p:nvSpPr>
          <p:spPr bwMode="auto">
            <a:xfrm>
              <a:off x="1705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9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37" name="Rectangle 113"/>
            <p:cNvSpPr>
              <a:spLocks noChangeArrowheads="1"/>
            </p:cNvSpPr>
            <p:nvPr/>
          </p:nvSpPr>
          <p:spPr bwMode="auto">
            <a:xfrm>
              <a:off x="1760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8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38" name="Rectangle 114"/>
            <p:cNvSpPr>
              <a:spLocks noChangeArrowheads="1"/>
            </p:cNvSpPr>
            <p:nvPr/>
          </p:nvSpPr>
          <p:spPr bwMode="auto">
            <a:xfrm>
              <a:off x="2188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1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39" name="Rectangle 115"/>
            <p:cNvSpPr>
              <a:spLocks noChangeArrowheads="1"/>
            </p:cNvSpPr>
            <p:nvPr/>
          </p:nvSpPr>
          <p:spPr bwMode="auto">
            <a:xfrm>
              <a:off x="2243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9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40" name="Rectangle 116"/>
            <p:cNvSpPr>
              <a:spLocks noChangeArrowheads="1"/>
            </p:cNvSpPr>
            <p:nvPr/>
          </p:nvSpPr>
          <p:spPr bwMode="auto">
            <a:xfrm>
              <a:off x="2297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9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41" name="Rectangle 117"/>
            <p:cNvSpPr>
              <a:spLocks noChangeArrowheads="1"/>
            </p:cNvSpPr>
            <p:nvPr/>
          </p:nvSpPr>
          <p:spPr bwMode="auto">
            <a:xfrm>
              <a:off x="2352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9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42" name="Rectangle 118"/>
            <p:cNvSpPr>
              <a:spLocks noChangeArrowheads="1"/>
            </p:cNvSpPr>
            <p:nvPr/>
          </p:nvSpPr>
          <p:spPr bwMode="auto">
            <a:xfrm>
              <a:off x="2789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2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43" name="Rectangle 119"/>
            <p:cNvSpPr>
              <a:spLocks noChangeArrowheads="1"/>
            </p:cNvSpPr>
            <p:nvPr/>
          </p:nvSpPr>
          <p:spPr bwMode="auto">
            <a:xfrm>
              <a:off x="2844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44" name="Rectangle 120"/>
            <p:cNvSpPr>
              <a:spLocks noChangeArrowheads="1"/>
            </p:cNvSpPr>
            <p:nvPr/>
          </p:nvSpPr>
          <p:spPr bwMode="auto">
            <a:xfrm>
              <a:off x="2899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45" name="Rectangle 121"/>
            <p:cNvSpPr>
              <a:spLocks noChangeArrowheads="1"/>
            </p:cNvSpPr>
            <p:nvPr/>
          </p:nvSpPr>
          <p:spPr bwMode="auto">
            <a:xfrm>
              <a:off x="2953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46" name="Rectangle 122"/>
            <p:cNvSpPr>
              <a:spLocks noChangeArrowheads="1"/>
            </p:cNvSpPr>
            <p:nvPr/>
          </p:nvSpPr>
          <p:spPr bwMode="auto">
            <a:xfrm>
              <a:off x="3390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2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47" name="Rectangle 123"/>
            <p:cNvSpPr>
              <a:spLocks noChangeArrowheads="1"/>
            </p:cNvSpPr>
            <p:nvPr/>
          </p:nvSpPr>
          <p:spPr bwMode="auto">
            <a:xfrm>
              <a:off x="3445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48" name="Rectangle 124"/>
            <p:cNvSpPr>
              <a:spLocks noChangeArrowheads="1"/>
            </p:cNvSpPr>
            <p:nvPr/>
          </p:nvSpPr>
          <p:spPr bwMode="auto">
            <a:xfrm>
              <a:off x="3499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49" name="Rectangle 125"/>
            <p:cNvSpPr>
              <a:spLocks noChangeArrowheads="1"/>
            </p:cNvSpPr>
            <p:nvPr/>
          </p:nvSpPr>
          <p:spPr bwMode="auto">
            <a:xfrm>
              <a:off x="3554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1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50" name="Rectangle 126"/>
            <p:cNvSpPr>
              <a:spLocks noChangeArrowheads="1"/>
            </p:cNvSpPr>
            <p:nvPr/>
          </p:nvSpPr>
          <p:spPr bwMode="auto">
            <a:xfrm>
              <a:off x="3982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2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51" name="Rectangle 127"/>
            <p:cNvSpPr>
              <a:spLocks noChangeArrowheads="1"/>
            </p:cNvSpPr>
            <p:nvPr/>
          </p:nvSpPr>
          <p:spPr bwMode="auto">
            <a:xfrm>
              <a:off x="4037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52" name="Rectangle 128"/>
            <p:cNvSpPr>
              <a:spLocks noChangeArrowheads="1"/>
            </p:cNvSpPr>
            <p:nvPr/>
          </p:nvSpPr>
          <p:spPr bwMode="auto">
            <a:xfrm>
              <a:off x="4091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0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53" name="Rectangle 129"/>
            <p:cNvSpPr>
              <a:spLocks noChangeArrowheads="1"/>
            </p:cNvSpPr>
            <p:nvPr/>
          </p:nvSpPr>
          <p:spPr bwMode="auto">
            <a:xfrm>
              <a:off x="4146" y="3268"/>
              <a:ext cx="58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2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54" name="Rectangle 130"/>
            <p:cNvSpPr>
              <a:spLocks noChangeArrowheads="1"/>
            </p:cNvSpPr>
            <p:nvPr/>
          </p:nvSpPr>
          <p:spPr bwMode="auto">
            <a:xfrm>
              <a:off x="1241" y="3478"/>
              <a:ext cx="255" cy="27"/>
            </a:xfrm>
            <a:prstGeom prst="rect">
              <a:avLst/>
            </a:pr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55" name="Rectangle 131"/>
            <p:cNvSpPr>
              <a:spLocks noChangeArrowheads="1"/>
            </p:cNvSpPr>
            <p:nvPr/>
          </p:nvSpPr>
          <p:spPr bwMode="auto">
            <a:xfrm>
              <a:off x="3416" y="3506"/>
              <a:ext cx="255" cy="27"/>
            </a:xfrm>
            <a:prstGeom prst="rect">
              <a:avLst/>
            </a:prstGeom>
            <a:solidFill>
              <a:srgbClr val="0051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56" name="Rectangle 132"/>
            <p:cNvSpPr>
              <a:spLocks noChangeArrowheads="1"/>
            </p:cNvSpPr>
            <p:nvPr/>
          </p:nvSpPr>
          <p:spPr bwMode="auto">
            <a:xfrm>
              <a:off x="1580" y="3440"/>
              <a:ext cx="15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Дети, получавшие витаминизи-</a:t>
              </a:r>
            </a:p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рованный продукт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57" name="Rectangle 133"/>
            <p:cNvSpPr>
              <a:spLocks noChangeArrowheads="1"/>
            </p:cNvSpPr>
            <p:nvPr/>
          </p:nvSpPr>
          <p:spPr bwMode="auto">
            <a:xfrm>
              <a:off x="3757" y="3459"/>
              <a:ext cx="97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ru-RU" altLang="ru-RU" sz="1300">
                  <a:solidFill>
                    <a:srgbClr val="1E2225"/>
                  </a:solidFill>
                  <a:cs typeface="Arial" pitchFamily="34" charset="0"/>
                </a:rPr>
                <a:t>Контрольная группа</a:t>
              </a:r>
              <a:endParaRPr lang="ru-RU" altLang="ru-RU">
                <a:cs typeface="Arial" pitchFamily="34" charset="0"/>
              </a:endParaRPr>
            </a:p>
          </p:txBody>
        </p:sp>
        <p:sp>
          <p:nvSpPr>
            <p:cNvPr id="52358" name="Freeform 134"/>
            <p:cNvSpPr>
              <a:spLocks/>
            </p:cNvSpPr>
            <p:nvPr/>
          </p:nvSpPr>
          <p:spPr bwMode="auto">
            <a:xfrm>
              <a:off x="1700" y="1485"/>
              <a:ext cx="603" cy="293"/>
            </a:xfrm>
            <a:custGeom>
              <a:avLst/>
              <a:gdLst>
                <a:gd name="T0" fmla="*/ 0 w 2412"/>
                <a:gd name="T1" fmla="*/ 0 h 1171"/>
                <a:gd name="T2" fmla="*/ 0 w 2412"/>
                <a:gd name="T3" fmla="*/ 0 h 1171"/>
                <a:gd name="T4" fmla="*/ 0 w 2412"/>
                <a:gd name="T5" fmla="*/ 0 h 1171"/>
                <a:gd name="T6" fmla="*/ 0 w 2412"/>
                <a:gd name="T7" fmla="*/ 0 h 1171"/>
                <a:gd name="T8" fmla="*/ 0 w 2412"/>
                <a:gd name="T9" fmla="*/ 0 h 11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12"/>
                <a:gd name="T16" fmla="*/ 0 h 1171"/>
                <a:gd name="T17" fmla="*/ 2412 w 2412"/>
                <a:gd name="T18" fmla="*/ 1171 h 117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12" h="1171">
                  <a:moveTo>
                    <a:pt x="2368" y="0"/>
                  </a:moveTo>
                  <a:lnTo>
                    <a:pt x="0" y="1071"/>
                  </a:lnTo>
                  <a:lnTo>
                    <a:pt x="46" y="1171"/>
                  </a:lnTo>
                  <a:lnTo>
                    <a:pt x="2412" y="101"/>
                  </a:lnTo>
                  <a:lnTo>
                    <a:pt x="2368" y="0"/>
                  </a:lnTo>
                  <a:close/>
                </a:path>
              </a:pathLst>
            </a:custGeom>
            <a:solidFill>
              <a:srgbClr val="0051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59" name="Freeform 135"/>
            <p:cNvSpPr>
              <a:spLocks/>
            </p:cNvSpPr>
            <p:nvPr/>
          </p:nvSpPr>
          <p:spPr bwMode="auto">
            <a:xfrm>
              <a:off x="2296" y="1408"/>
              <a:ext cx="604" cy="103"/>
            </a:xfrm>
            <a:custGeom>
              <a:avLst/>
              <a:gdLst>
                <a:gd name="T0" fmla="*/ 0 w 2419"/>
                <a:gd name="T1" fmla="*/ 0 h 414"/>
                <a:gd name="T2" fmla="*/ 0 w 2419"/>
                <a:gd name="T3" fmla="*/ 0 h 414"/>
                <a:gd name="T4" fmla="*/ 0 w 2419"/>
                <a:gd name="T5" fmla="*/ 0 h 414"/>
                <a:gd name="T6" fmla="*/ 0 w 2419"/>
                <a:gd name="T7" fmla="*/ 0 h 414"/>
                <a:gd name="T8" fmla="*/ 0 w 2419"/>
                <a:gd name="T9" fmla="*/ 0 h 4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19"/>
                <a:gd name="T16" fmla="*/ 0 h 414"/>
                <a:gd name="T17" fmla="*/ 2419 w 2419"/>
                <a:gd name="T18" fmla="*/ 414 h 4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19" h="414">
                  <a:moveTo>
                    <a:pt x="2405" y="0"/>
                  </a:moveTo>
                  <a:lnTo>
                    <a:pt x="0" y="305"/>
                  </a:lnTo>
                  <a:lnTo>
                    <a:pt x="14" y="414"/>
                  </a:lnTo>
                  <a:lnTo>
                    <a:pt x="2419" y="108"/>
                  </a:lnTo>
                  <a:lnTo>
                    <a:pt x="2405" y="0"/>
                  </a:lnTo>
                  <a:close/>
                </a:path>
              </a:pathLst>
            </a:custGeom>
            <a:solidFill>
              <a:srgbClr val="0051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60" name="Freeform 136"/>
            <p:cNvSpPr>
              <a:spLocks/>
            </p:cNvSpPr>
            <p:nvPr/>
          </p:nvSpPr>
          <p:spPr bwMode="auto">
            <a:xfrm>
              <a:off x="2893" y="1409"/>
              <a:ext cx="611" cy="267"/>
            </a:xfrm>
            <a:custGeom>
              <a:avLst/>
              <a:gdLst>
                <a:gd name="T0" fmla="*/ 0 w 2445"/>
                <a:gd name="T1" fmla="*/ 0 h 1069"/>
                <a:gd name="T2" fmla="*/ 0 w 2445"/>
                <a:gd name="T3" fmla="*/ 0 h 1069"/>
                <a:gd name="T4" fmla="*/ 0 w 2445"/>
                <a:gd name="T5" fmla="*/ 0 h 1069"/>
                <a:gd name="T6" fmla="*/ 0 w 2445"/>
                <a:gd name="T7" fmla="*/ 0 h 1069"/>
                <a:gd name="T8" fmla="*/ 0 w 2445"/>
                <a:gd name="T9" fmla="*/ 0 h 10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45"/>
                <a:gd name="T16" fmla="*/ 0 h 1069"/>
                <a:gd name="T17" fmla="*/ 2445 w 2445"/>
                <a:gd name="T18" fmla="*/ 1069 h 10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45" h="1069">
                  <a:moveTo>
                    <a:pt x="2445" y="968"/>
                  </a:moveTo>
                  <a:lnTo>
                    <a:pt x="42" y="0"/>
                  </a:lnTo>
                  <a:lnTo>
                    <a:pt x="0" y="101"/>
                  </a:lnTo>
                  <a:lnTo>
                    <a:pt x="2405" y="1069"/>
                  </a:lnTo>
                  <a:lnTo>
                    <a:pt x="2445" y="968"/>
                  </a:lnTo>
                  <a:close/>
                </a:path>
              </a:pathLst>
            </a:custGeom>
            <a:solidFill>
              <a:srgbClr val="0051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61" name="Freeform 137"/>
            <p:cNvSpPr>
              <a:spLocks/>
            </p:cNvSpPr>
            <p:nvPr/>
          </p:nvSpPr>
          <p:spPr bwMode="auto">
            <a:xfrm>
              <a:off x="3499" y="1650"/>
              <a:ext cx="592" cy="40"/>
            </a:xfrm>
            <a:custGeom>
              <a:avLst/>
              <a:gdLst>
                <a:gd name="T0" fmla="*/ 0 w 2369"/>
                <a:gd name="T1" fmla="*/ 0 h 160"/>
                <a:gd name="T2" fmla="*/ 0 w 2369"/>
                <a:gd name="T3" fmla="*/ 0 h 160"/>
                <a:gd name="T4" fmla="*/ 0 w 2369"/>
                <a:gd name="T5" fmla="*/ 0 h 160"/>
                <a:gd name="T6" fmla="*/ 0 w 2369"/>
                <a:gd name="T7" fmla="*/ 0 h 160"/>
                <a:gd name="T8" fmla="*/ 0 w 236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9"/>
                <a:gd name="T16" fmla="*/ 0 h 160"/>
                <a:gd name="T17" fmla="*/ 2369 w 2369"/>
                <a:gd name="T18" fmla="*/ 160 h 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9" h="160">
                  <a:moveTo>
                    <a:pt x="2369" y="51"/>
                  </a:moveTo>
                  <a:lnTo>
                    <a:pt x="2" y="0"/>
                  </a:lnTo>
                  <a:lnTo>
                    <a:pt x="0" y="109"/>
                  </a:lnTo>
                  <a:lnTo>
                    <a:pt x="2368" y="160"/>
                  </a:lnTo>
                  <a:lnTo>
                    <a:pt x="2369" y="51"/>
                  </a:lnTo>
                  <a:close/>
                </a:path>
              </a:pathLst>
            </a:custGeom>
            <a:solidFill>
              <a:srgbClr val="0051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62" name="Freeform 138"/>
            <p:cNvSpPr>
              <a:spLocks/>
            </p:cNvSpPr>
            <p:nvPr/>
          </p:nvSpPr>
          <p:spPr bwMode="auto">
            <a:xfrm>
              <a:off x="4041" y="1631"/>
              <a:ext cx="87" cy="87"/>
            </a:xfrm>
            <a:custGeom>
              <a:avLst/>
              <a:gdLst>
                <a:gd name="T0" fmla="*/ 0 w 348"/>
                <a:gd name="T1" fmla="*/ 0 h 348"/>
                <a:gd name="T2" fmla="*/ 0 w 348"/>
                <a:gd name="T3" fmla="*/ 0 h 348"/>
                <a:gd name="T4" fmla="*/ 0 w 348"/>
                <a:gd name="T5" fmla="*/ 0 h 348"/>
                <a:gd name="T6" fmla="*/ 0 w 348"/>
                <a:gd name="T7" fmla="*/ 0 h 348"/>
                <a:gd name="T8" fmla="*/ 0 w 348"/>
                <a:gd name="T9" fmla="*/ 0 h 348"/>
                <a:gd name="T10" fmla="*/ 0 w 348"/>
                <a:gd name="T11" fmla="*/ 0 h 348"/>
                <a:gd name="T12" fmla="*/ 0 w 348"/>
                <a:gd name="T13" fmla="*/ 0 h 348"/>
                <a:gd name="T14" fmla="*/ 0 w 348"/>
                <a:gd name="T15" fmla="*/ 0 h 348"/>
                <a:gd name="T16" fmla="*/ 0 w 348"/>
                <a:gd name="T17" fmla="*/ 0 h 348"/>
                <a:gd name="T18" fmla="*/ 0 w 348"/>
                <a:gd name="T19" fmla="*/ 0 h 348"/>
                <a:gd name="T20" fmla="*/ 0 w 348"/>
                <a:gd name="T21" fmla="*/ 0 h 348"/>
                <a:gd name="T22" fmla="*/ 0 w 348"/>
                <a:gd name="T23" fmla="*/ 0 h 348"/>
                <a:gd name="T24" fmla="*/ 0 w 348"/>
                <a:gd name="T25" fmla="*/ 0 h 348"/>
                <a:gd name="T26" fmla="*/ 0 w 348"/>
                <a:gd name="T27" fmla="*/ 0 h 348"/>
                <a:gd name="T28" fmla="*/ 0 w 348"/>
                <a:gd name="T29" fmla="*/ 0 h 348"/>
                <a:gd name="T30" fmla="*/ 0 w 348"/>
                <a:gd name="T31" fmla="*/ 0 h 348"/>
                <a:gd name="T32" fmla="*/ 0 w 348"/>
                <a:gd name="T33" fmla="*/ 0 h 348"/>
                <a:gd name="T34" fmla="*/ 0 w 348"/>
                <a:gd name="T35" fmla="*/ 0 h 348"/>
                <a:gd name="T36" fmla="*/ 0 w 348"/>
                <a:gd name="T37" fmla="*/ 0 h 348"/>
                <a:gd name="T38" fmla="*/ 0 w 348"/>
                <a:gd name="T39" fmla="*/ 0 h 348"/>
                <a:gd name="T40" fmla="*/ 0 w 348"/>
                <a:gd name="T41" fmla="*/ 0 h 348"/>
                <a:gd name="T42" fmla="*/ 0 w 348"/>
                <a:gd name="T43" fmla="*/ 0 h 348"/>
                <a:gd name="T44" fmla="*/ 0 w 348"/>
                <a:gd name="T45" fmla="*/ 0 h 348"/>
                <a:gd name="T46" fmla="*/ 0 w 348"/>
                <a:gd name="T47" fmla="*/ 0 h 348"/>
                <a:gd name="T48" fmla="*/ 0 w 348"/>
                <a:gd name="T49" fmla="*/ 0 h 348"/>
                <a:gd name="T50" fmla="*/ 0 w 348"/>
                <a:gd name="T51" fmla="*/ 0 h 348"/>
                <a:gd name="T52" fmla="*/ 0 w 348"/>
                <a:gd name="T53" fmla="*/ 0 h 348"/>
                <a:gd name="T54" fmla="*/ 0 w 348"/>
                <a:gd name="T55" fmla="*/ 0 h 348"/>
                <a:gd name="T56" fmla="*/ 0 w 348"/>
                <a:gd name="T57" fmla="*/ 0 h 348"/>
                <a:gd name="T58" fmla="*/ 0 w 348"/>
                <a:gd name="T59" fmla="*/ 0 h 348"/>
                <a:gd name="T60" fmla="*/ 0 w 348"/>
                <a:gd name="T61" fmla="*/ 0 h 348"/>
                <a:gd name="T62" fmla="*/ 0 w 348"/>
                <a:gd name="T63" fmla="*/ 0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8"/>
                <a:gd name="T97" fmla="*/ 0 h 348"/>
                <a:gd name="T98" fmla="*/ 348 w 348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8" h="348">
                  <a:moveTo>
                    <a:pt x="174" y="348"/>
                  </a:moveTo>
                  <a:lnTo>
                    <a:pt x="192" y="346"/>
                  </a:lnTo>
                  <a:lnTo>
                    <a:pt x="210" y="344"/>
                  </a:lnTo>
                  <a:lnTo>
                    <a:pt x="226" y="340"/>
                  </a:lnTo>
                  <a:lnTo>
                    <a:pt x="242" y="334"/>
                  </a:lnTo>
                  <a:lnTo>
                    <a:pt x="258" y="326"/>
                  </a:lnTo>
                  <a:lnTo>
                    <a:pt x="271" y="317"/>
                  </a:lnTo>
                  <a:lnTo>
                    <a:pt x="285" y="307"/>
                  </a:lnTo>
                  <a:lnTo>
                    <a:pt x="298" y="296"/>
                  </a:lnTo>
                  <a:lnTo>
                    <a:pt x="309" y="283"/>
                  </a:lnTo>
                  <a:lnTo>
                    <a:pt x="319" y="271"/>
                  </a:lnTo>
                  <a:lnTo>
                    <a:pt x="327" y="256"/>
                  </a:lnTo>
                  <a:lnTo>
                    <a:pt x="334" y="241"/>
                  </a:lnTo>
                  <a:lnTo>
                    <a:pt x="341" y="225"/>
                  </a:lnTo>
                  <a:lnTo>
                    <a:pt x="344" y="209"/>
                  </a:lnTo>
                  <a:lnTo>
                    <a:pt x="347" y="191"/>
                  </a:lnTo>
                  <a:lnTo>
                    <a:pt x="348" y="174"/>
                  </a:lnTo>
                  <a:lnTo>
                    <a:pt x="347" y="156"/>
                  </a:lnTo>
                  <a:lnTo>
                    <a:pt x="344" y="139"/>
                  </a:lnTo>
                  <a:lnTo>
                    <a:pt x="341" y="122"/>
                  </a:lnTo>
                  <a:lnTo>
                    <a:pt x="334" y="106"/>
                  </a:lnTo>
                  <a:lnTo>
                    <a:pt x="327" y="91"/>
                  </a:lnTo>
                  <a:lnTo>
                    <a:pt x="319" y="77"/>
                  </a:lnTo>
                  <a:lnTo>
                    <a:pt x="309" y="63"/>
                  </a:lnTo>
                  <a:lnTo>
                    <a:pt x="298" y="50"/>
                  </a:lnTo>
                  <a:lnTo>
                    <a:pt x="285" y="39"/>
                  </a:lnTo>
                  <a:lnTo>
                    <a:pt x="271" y="29"/>
                  </a:lnTo>
                  <a:lnTo>
                    <a:pt x="258" y="21"/>
                  </a:lnTo>
                  <a:lnTo>
                    <a:pt x="242" y="14"/>
                  </a:lnTo>
                  <a:lnTo>
                    <a:pt x="226" y="7"/>
                  </a:lnTo>
                  <a:lnTo>
                    <a:pt x="210" y="4"/>
                  </a:lnTo>
                  <a:lnTo>
                    <a:pt x="192" y="1"/>
                  </a:lnTo>
                  <a:lnTo>
                    <a:pt x="174" y="0"/>
                  </a:lnTo>
                  <a:lnTo>
                    <a:pt x="157" y="1"/>
                  </a:lnTo>
                  <a:lnTo>
                    <a:pt x="139" y="4"/>
                  </a:lnTo>
                  <a:lnTo>
                    <a:pt x="123" y="7"/>
                  </a:lnTo>
                  <a:lnTo>
                    <a:pt x="108" y="14"/>
                  </a:lnTo>
                  <a:lnTo>
                    <a:pt x="92" y="21"/>
                  </a:lnTo>
                  <a:lnTo>
                    <a:pt x="77" y="29"/>
                  </a:lnTo>
                  <a:lnTo>
                    <a:pt x="63" y="39"/>
                  </a:lnTo>
                  <a:lnTo>
                    <a:pt x="52" y="50"/>
                  </a:lnTo>
                  <a:lnTo>
                    <a:pt x="41" y="63"/>
                  </a:lnTo>
                  <a:lnTo>
                    <a:pt x="31" y="77"/>
                  </a:lnTo>
                  <a:lnTo>
                    <a:pt x="22" y="91"/>
                  </a:lnTo>
                  <a:lnTo>
                    <a:pt x="14" y="106"/>
                  </a:lnTo>
                  <a:lnTo>
                    <a:pt x="8" y="122"/>
                  </a:lnTo>
                  <a:lnTo>
                    <a:pt x="4" y="139"/>
                  </a:lnTo>
                  <a:lnTo>
                    <a:pt x="2" y="156"/>
                  </a:lnTo>
                  <a:lnTo>
                    <a:pt x="0" y="174"/>
                  </a:lnTo>
                  <a:lnTo>
                    <a:pt x="2" y="191"/>
                  </a:lnTo>
                  <a:lnTo>
                    <a:pt x="4" y="209"/>
                  </a:lnTo>
                  <a:lnTo>
                    <a:pt x="8" y="225"/>
                  </a:lnTo>
                  <a:lnTo>
                    <a:pt x="14" y="241"/>
                  </a:lnTo>
                  <a:lnTo>
                    <a:pt x="22" y="256"/>
                  </a:lnTo>
                  <a:lnTo>
                    <a:pt x="31" y="271"/>
                  </a:lnTo>
                  <a:lnTo>
                    <a:pt x="41" y="283"/>
                  </a:lnTo>
                  <a:lnTo>
                    <a:pt x="52" y="296"/>
                  </a:lnTo>
                  <a:lnTo>
                    <a:pt x="63" y="307"/>
                  </a:lnTo>
                  <a:lnTo>
                    <a:pt x="77" y="317"/>
                  </a:lnTo>
                  <a:lnTo>
                    <a:pt x="92" y="326"/>
                  </a:lnTo>
                  <a:lnTo>
                    <a:pt x="108" y="334"/>
                  </a:lnTo>
                  <a:lnTo>
                    <a:pt x="123" y="340"/>
                  </a:lnTo>
                  <a:lnTo>
                    <a:pt x="139" y="344"/>
                  </a:lnTo>
                  <a:lnTo>
                    <a:pt x="157" y="346"/>
                  </a:lnTo>
                  <a:lnTo>
                    <a:pt x="174" y="348"/>
                  </a:lnTo>
                  <a:close/>
                </a:path>
              </a:pathLst>
            </a:custGeom>
            <a:solidFill>
              <a:srgbClr val="0051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63" name="Freeform 139"/>
            <p:cNvSpPr>
              <a:spLocks/>
            </p:cNvSpPr>
            <p:nvPr/>
          </p:nvSpPr>
          <p:spPr bwMode="auto">
            <a:xfrm>
              <a:off x="3456" y="1618"/>
              <a:ext cx="87" cy="87"/>
            </a:xfrm>
            <a:custGeom>
              <a:avLst/>
              <a:gdLst>
                <a:gd name="T0" fmla="*/ 0 w 348"/>
                <a:gd name="T1" fmla="*/ 0 h 348"/>
                <a:gd name="T2" fmla="*/ 0 w 348"/>
                <a:gd name="T3" fmla="*/ 0 h 348"/>
                <a:gd name="T4" fmla="*/ 0 w 348"/>
                <a:gd name="T5" fmla="*/ 0 h 348"/>
                <a:gd name="T6" fmla="*/ 0 w 348"/>
                <a:gd name="T7" fmla="*/ 0 h 348"/>
                <a:gd name="T8" fmla="*/ 0 w 348"/>
                <a:gd name="T9" fmla="*/ 0 h 348"/>
                <a:gd name="T10" fmla="*/ 0 w 348"/>
                <a:gd name="T11" fmla="*/ 0 h 348"/>
                <a:gd name="T12" fmla="*/ 0 w 348"/>
                <a:gd name="T13" fmla="*/ 0 h 348"/>
                <a:gd name="T14" fmla="*/ 0 w 348"/>
                <a:gd name="T15" fmla="*/ 0 h 348"/>
                <a:gd name="T16" fmla="*/ 0 w 348"/>
                <a:gd name="T17" fmla="*/ 0 h 348"/>
                <a:gd name="T18" fmla="*/ 0 w 348"/>
                <a:gd name="T19" fmla="*/ 0 h 348"/>
                <a:gd name="T20" fmla="*/ 0 w 348"/>
                <a:gd name="T21" fmla="*/ 0 h 348"/>
                <a:gd name="T22" fmla="*/ 0 w 348"/>
                <a:gd name="T23" fmla="*/ 0 h 348"/>
                <a:gd name="T24" fmla="*/ 0 w 348"/>
                <a:gd name="T25" fmla="*/ 0 h 348"/>
                <a:gd name="T26" fmla="*/ 0 w 348"/>
                <a:gd name="T27" fmla="*/ 0 h 348"/>
                <a:gd name="T28" fmla="*/ 0 w 348"/>
                <a:gd name="T29" fmla="*/ 0 h 348"/>
                <a:gd name="T30" fmla="*/ 0 w 348"/>
                <a:gd name="T31" fmla="*/ 0 h 348"/>
                <a:gd name="T32" fmla="*/ 0 w 348"/>
                <a:gd name="T33" fmla="*/ 0 h 348"/>
                <a:gd name="T34" fmla="*/ 0 w 348"/>
                <a:gd name="T35" fmla="*/ 0 h 348"/>
                <a:gd name="T36" fmla="*/ 0 w 348"/>
                <a:gd name="T37" fmla="*/ 0 h 348"/>
                <a:gd name="T38" fmla="*/ 0 w 348"/>
                <a:gd name="T39" fmla="*/ 0 h 348"/>
                <a:gd name="T40" fmla="*/ 0 w 348"/>
                <a:gd name="T41" fmla="*/ 0 h 348"/>
                <a:gd name="T42" fmla="*/ 0 w 348"/>
                <a:gd name="T43" fmla="*/ 0 h 348"/>
                <a:gd name="T44" fmla="*/ 0 w 348"/>
                <a:gd name="T45" fmla="*/ 0 h 348"/>
                <a:gd name="T46" fmla="*/ 0 w 348"/>
                <a:gd name="T47" fmla="*/ 0 h 348"/>
                <a:gd name="T48" fmla="*/ 0 w 348"/>
                <a:gd name="T49" fmla="*/ 0 h 348"/>
                <a:gd name="T50" fmla="*/ 0 w 348"/>
                <a:gd name="T51" fmla="*/ 0 h 348"/>
                <a:gd name="T52" fmla="*/ 0 w 348"/>
                <a:gd name="T53" fmla="*/ 0 h 348"/>
                <a:gd name="T54" fmla="*/ 0 w 348"/>
                <a:gd name="T55" fmla="*/ 0 h 348"/>
                <a:gd name="T56" fmla="*/ 0 w 348"/>
                <a:gd name="T57" fmla="*/ 0 h 348"/>
                <a:gd name="T58" fmla="*/ 0 w 348"/>
                <a:gd name="T59" fmla="*/ 0 h 348"/>
                <a:gd name="T60" fmla="*/ 0 w 348"/>
                <a:gd name="T61" fmla="*/ 0 h 348"/>
                <a:gd name="T62" fmla="*/ 0 w 348"/>
                <a:gd name="T63" fmla="*/ 0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8"/>
                <a:gd name="T97" fmla="*/ 0 h 348"/>
                <a:gd name="T98" fmla="*/ 348 w 348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8" h="348">
                  <a:moveTo>
                    <a:pt x="174" y="348"/>
                  </a:moveTo>
                  <a:lnTo>
                    <a:pt x="192" y="348"/>
                  </a:lnTo>
                  <a:lnTo>
                    <a:pt x="209" y="344"/>
                  </a:lnTo>
                  <a:lnTo>
                    <a:pt x="226" y="340"/>
                  </a:lnTo>
                  <a:lnTo>
                    <a:pt x="241" y="334"/>
                  </a:lnTo>
                  <a:lnTo>
                    <a:pt x="256" y="327"/>
                  </a:lnTo>
                  <a:lnTo>
                    <a:pt x="271" y="319"/>
                  </a:lnTo>
                  <a:lnTo>
                    <a:pt x="284" y="308"/>
                  </a:lnTo>
                  <a:lnTo>
                    <a:pt x="296" y="297"/>
                  </a:lnTo>
                  <a:lnTo>
                    <a:pt x="308" y="285"/>
                  </a:lnTo>
                  <a:lnTo>
                    <a:pt x="318" y="271"/>
                  </a:lnTo>
                  <a:lnTo>
                    <a:pt x="327" y="257"/>
                  </a:lnTo>
                  <a:lnTo>
                    <a:pt x="334" y="242"/>
                  </a:lnTo>
                  <a:lnTo>
                    <a:pt x="340" y="225"/>
                  </a:lnTo>
                  <a:lnTo>
                    <a:pt x="344" y="209"/>
                  </a:lnTo>
                  <a:lnTo>
                    <a:pt x="347" y="191"/>
                  </a:lnTo>
                  <a:lnTo>
                    <a:pt x="348" y="174"/>
                  </a:lnTo>
                  <a:lnTo>
                    <a:pt x="347" y="156"/>
                  </a:lnTo>
                  <a:lnTo>
                    <a:pt x="344" y="140"/>
                  </a:lnTo>
                  <a:lnTo>
                    <a:pt x="340" y="122"/>
                  </a:lnTo>
                  <a:lnTo>
                    <a:pt x="334" y="107"/>
                  </a:lnTo>
                  <a:lnTo>
                    <a:pt x="327" y="92"/>
                  </a:lnTo>
                  <a:lnTo>
                    <a:pt x="318" y="77"/>
                  </a:lnTo>
                  <a:lnTo>
                    <a:pt x="308" y="64"/>
                  </a:lnTo>
                  <a:lnTo>
                    <a:pt x="296" y="51"/>
                  </a:lnTo>
                  <a:lnTo>
                    <a:pt x="284" y="40"/>
                  </a:lnTo>
                  <a:lnTo>
                    <a:pt x="271" y="30"/>
                  </a:lnTo>
                  <a:lnTo>
                    <a:pt x="256" y="21"/>
                  </a:lnTo>
                  <a:lnTo>
                    <a:pt x="241" y="14"/>
                  </a:lnTo>
                  <a:lnTo>
                    <a:pt x="226" y="9"/>
                  </a:lnTo>
                  <a:lnTo>
                    <a:pt x="209" y="4"/>
                  </a:lnTo>
                  <a:lnTo>
                    <a:pt x="192" y="1"/>
                  </a:lnTo>
                  <a:lnTo>
                    <a:pt x="174" y="0"/>
                  </a:lnTo>
                  <a:lnTo>
                    <a:pt x="156" y="1"/>
                  </a:lnTo>
                  <a:lnTo>
                    <a:pt x="139" y="4"/>
                  </a:lnTo>
                  <a:lnTo>
                    <a:pt x="122" y="9"/>
                  </a:lnTo>
                  <a:lnTo>
                    <a:pt x="106" y="14"/>
                  </a:lnTo>
                  <a:lnTo>
                    <a:pt x="91" y="21"/>
                  </a:lnTo>
                  <a:lnTo>
                    <a:pt x="77" y="30"/>
                  </a:lnTo>
                  <a:lnTo>
                    <a:pt x="63" y="40"/>
                  </a:lnTo>
                  <a:lnTo>
                    <a:pt x="51" y="51"/>
                  </a:lnTo>
                  <a:lnTo>
                    <a:pt x="39" y="64"/>
                  </a:lnTo>
                  <a:lnTo>
                    <a:pt x="29" y="77"/>
                  </a:lnTo>
                  <a:lnTo>
                    <a:pt x="22" y="92"/>
                  </a:lnTo>
                  <a:lnTo>
                    <a:pt x="14" y="107"/>
                  </a:lnTo>
                  <a:lnTo>
                    <a:pt x="8" y="122"/>
                  </a:lnTo>
                  <a:lnTo>
                    <a:pt x="4" y="140"/>
                  </a:lnTo>
                  <a:lnTo>
                    <a:pt x="1" y="156"/>
                  </a:lnTo>
                  <a:lnTo>
                    <a:pt x="0" y="174"/>
                  </a:lnTo>
                  <a:lnTo>
                    <a:pt x="1" y="191"/>
                  </a:lnTo>
                  <a:lnTo>
                    <a:pt x="4" y="209"/>
                  </a:lnTo>
                  <a:lnTo>
                    <a:pt x="8" y="225"/>
                  </a:lnTo>
                  <a:lnTo>
                    <a:pt x="14" y="242"/>
                  </a:lnTo>
                  <a:lnTo>
                    <a:pt x="22" y="257"/>
                  </a:lnTo>
                  <a:lnTo>
                    <a:pt x="29" y="271"/>
                  </a:lnTo>
                  <a:lnTo>
                    <a:pt x="39" y="285"/>
                  </a:lnTo>
                  <a:lnTo>
                    <a:pt x="51" y="297"/>
                  </a:lnTo>
                  <a:lnTo>
                    <a:pt x="63" y="308"/>
                  </a:lnTo>
                  <a:lnTo>
                    <a:pt x="77" y="319"/>
                  </a:lnTo>
                  <a:lnTo>
                    <a:pt x="91" y="327"/>
                  </a:lnTo>
                  <a:lnTo>
                    <a:pt x="106" y="334"/>
                  </a:lnTo>
                  <a:lnTo>
                    <a:pt x="122" y="340"/>
                  </a:lnTo>
                  <a:lnTo>
                    <a:pt x="139" y="344"/>
                  </a:lnTo>
                  <a:lnTo>
                    <a:pt x="156" y="348"/>
                  </a:lnTo>
                  <a:lnTo>
                    <a:pt x="174" y="348"/>
                  </a:lnTo>
                  <a:close/>
                </a:path>
              </a:pathLst>
            </a:custGeom>
            <a:solidFill>
              <a:srgbClr val="0051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64" name="Freeform 140"/>
            <p:cNvSpPr>
              <a:spLocks/>
            </p:cNvSpPr>
            <p:nvPr/>
          </p:nvSpPr>
          <p:spPr bwMode="auto">
            <a:xfrm>
              <a:off x="2854" y="1374"/>
              <a:ext cx="87" cy="87"/>
            </a:xfrm>
            <a:custGeom>
              <a:avLst/>
              <a:gdLst>
                <a:gd name="T0" fmla="*/ 0 w 348"/>
                <a:gd name="T1" fmla="*/ 0 h 348"/>
                <a:gd name="T2" fmla="*/ 0 w 348"/>
                <a:gd name="T3" fmla="*/ 0 h 348"/>
                <a:gd name="T4" fmla="*/ 0 w 348"/>
                <a:gd name="T5" fmla="*/ 0 h 348"/>
                <a:gd name="T6" fmla="*/ 0 w 348"/>
                <a:gd name="T7" fmla="*/ 0 h 348"/>
                <a:gd name="T8" fmla="*/ 0 w 348"/>
                <a:gd name="T9" fmla="*/ 0 h 348"/>
                <a:gd name="T10" fmla="*/ 0 w 348"/>
                <a:gd name="T11" fmla="*/ 0 h 348"/>
                <a:gd name="T12" fmla="*/ 0 w 348"/>
                <a:gd name="T13" fmla="*/ 0 h 348"/>
                <a:gd name="T14" fmla="*/ 0 w 348"/>
                <a:gd name="T15" fmla="*/ 0 h 348"/>
                <a:gd name="T16" fmla="*/ 0 w 348"/>
                <a:gd name="T17" fmla="*/ 0 h 348"/>
                <a:gd name="T18" fmla="*/ 0 w 348"/>
                <a:gd name="T19" fmla="*/ 0 h 348"/>
                <a:gd name="T20" fmla="*/ 0 w 348"/>
                <a:gd name="T21" fmla="*/ 0 h 348"/>
                <a:gd name="T22" fmla="*/ 0 w 348"/>
                <a:gd name="T23" fmla="*/ 0 h 348"/>
                <a:gd name="T24" fmla="*/ 0 w 348"/>
                <a:gd name="T25" fmla="*/ 0 h 348"/>
                <a:gd name="T26" fmla="*/ 0 w 348"/>
                <a:gd name="T27" fmla="*/ 0 h 348"/>
                <a:gd name="T28" fmla="*/ 0 w 348"/>
                <a:gd name="T29" fmla="*/ 0 h 348"/>
                <a:gd name="T30" fmla="*/ 0 w 348"/>
                <a:gd name="T31" fmla="*/ 0 h 348"/>
                <a:gd name="T32" fmla="*/ 0 w 348"/>
                <a:gd name="T33" fmla="*/ 0 h 348"/>
                <a:gd name="T34" fmla="*/ 0 w 348"/>
                <a:gd name="T35" fmla="*/ 0 h 348"/>
                <a:gd name="T36" fmla="*/ 0 w 348"/>
                <a:gd name="T37" fmla="*/ 0 h 348"/>
                <a:gd name="T38" fmla="*/ 0 w 348"/>
                <a:gd name="T39" fmla="*/ 0 h 348"/>
                <a:gd name="T40" fmla="*/ 0 w 348"/>
                <a:gd name="T41" fmla="*/ 0 h 348"/>
                <a:gd name="T42" fmla="*/ 0 w 348"/>
                <a:gd name="T43" fmla="*/ 0 h 348"/>
                <a:gd name="T44" fmla="*/ 0 w 348"/>
                <a:gd name="T45" fmla="*/ 0 h 348"/>
                <a:gd name="T46" fmla="*/ 0 w 348"/>
                <a:gd name="T47" fmla="*/ 0 h 348"/>
                <a:gd name="T48" fmla="*/ 0 w 348"/>
                <a:gd name="T49" fmla="*/ 0 h 348"/>
                <a:gd name="T50" fmla="*/ 0 w 348"/>
                <a:gd name="T51" fmla="*/ 0 h 348"/>
                <a:gd name="T52" fmla="*/ 0 w 348"/>
                <a:gd name="T53" fmla="*/ 0 h 348"/>
                <a:gd name="T54" fmla="*/ 0 w 348"/>
                <a:gd name="T55" fmla="*/ 0 h 348"/>
                <a:gd name="T56" fmla="*/ 0 w 348"/>
                <a:gd name="T57" fmla="*/ 0 h 348"/>
                <a:gd name="T58" fmla="*/ 0 w 348"/>
                <a:gd name="T59" fmla="*/ 0 h 348"/>
                <a:gd name="T60" fmla="*/ 0 w 348"/>
                <a:gd name="T61" fmla="*/ 0 h 348"/>
                <a:gd name="T62" fmla="*/ 0 w 348"/>
                <a:gd name="T63" fmla="*/ 0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8"/>
                <a:gd name="T97" fmla="*/ 0 h 348"/>
                <a:gd name="T98" fmla="*/ 348 w 348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8" h="348">
                  <a:moveTo>
                    <a:pt x="174" y="348"/>
                  </a:moveTo>
                  <a:lnTo>
                    <a:pt x="191" y="347"/>
                  </a:lnTo>
                  <a:lnTo>
                    <a:pt x="209" y="344"/>
                  </a:lnTo>
                  <a:lnTo>
                    <a:pt x="225" y="339"/>
                  </a:lnTo>
                  <a:lnTo>
                    <a:pt x="242" y="334"/>
                  </a:lnTo>
                  <a:lnTo>
                    <a:pt x="257" y="327"/>
                  </a:lnTo>
                  <a:lnTo>
                    <a:pt x="271" y="318"/>
                  </a:lnTo>
                  <a:lnTo>
                    <a:pt x="285" y="308"/>
                  </a:lnTo>
                  <a:lnTo>
                    <a:pt x="297" y="296"/>
                  </a:lnTo>
                  <a:lnTo>
                    <a:pt x="309" y="284"/>
                  </a:lnTo>
                  <a:lnTo>
                    <a:pt x="319" y="271"/>
                  </a:lnTo>
                  <a:lnTo>
                    <a:pt x="327" y="256"/>
                  </a:lnTo>
                  <a:lnTo>
                    <a:pt x="334" y="241"/>
                  </a:lnTo>
                  <a:lnTo>
                    <a:pt x="340" y="226"/>
                  </a:lnTo>
                  <a:lnTo>
                    <a:pt x="345" y="208"/>
                  </a:lnTo>
                  <a:lnTo>
                    <a:pt x="348" y="192"/>
                  </a:lnTo>
                  <a:lnTo>
                    <a:pt x="348" y="174"/>
                  </a:lnTo>
                  <a:lnTo>
                    <a:pt x="348" y="155"/>
                  </a:lnTo>
                  <a:lnTo>
                    <a:pt x="345" y="139"/>
                  </a:lnTo>
                  <a:lnTo>
                    <a:pt x="340" y="123"/>
                  </a:lnTo>
                  <a:lnTo>
                    <a:pt x="334" y="106"/>
                  </a:lnTo>
                  <a:lnTo>
                    <a:pt x="327" y="91"/>
                  </a:lnTo>
                  <a:lnTo>
                    <a:pt x="319" y="77"/>
                  </a:lnTo>
                  <a:lnTo>
                    <a:pt x="309" y="63"/>
                  </a:lnTo>
                  <a:lnTo>
                    <a:pt x="297" y="51"/>
                  </a:lnTo>
                  <a:lnTo>
                    <a:pt x="285" y="39"/>
                  </a:lnTo>
                  <a:lnTo>
                    <a:pt x="271" y="29"/>
                  </a:lnTo>
                  <a:lnTo>
                    <a:pt x="257" y="20"/>
                  </a:lnTo>
                  <a:lnTo>
                    <a:pt x="242" y="13"/>
                  </a:lnTo>
                  <a:lnTo>
                    <a:pt x="225" y="8"/>
                  </a:lnTo>
                  <a:lnTo>
                    <a:pt x="209" y="3"/>
                  </a:lnTo>
                  <a:lnTo>
                    <a:pt x="191" y="0"/>
                  </a:lnTo>
                  <a:lnTo>
                    <a:pt x="174" y="0"/>
                  </a:lnTo>
                  <a:lnTo>
                    <a:pt x="156" y="0"/>
                  </a:lnTo>
                  <a:lnTo>
                    <a:pt x="140" y="3"/>
                  </a:lnTo>
                  <a:lnTo>
                    <a:pt x="122" y="8"/>
                  </a:lnTo>
                  <a:lnTo>
                    <a:pt x="107" y="13"/>
                  </a:lnTo>
                  <a:lnTo>
                    <a:pt x="92" y="20"/>
                  </a:lnTo>
                  <a:lnTo>
                    <a:pt x="77" y="29"/>
                  </a:lnTo>
                  <a:lnTo>
                    <a:pt x="64" y="39"/>
                  </a:lnTo>
                  <a:lnTo>
                    <a:pt x="51" y="51"/>
                  </a:lnTo>
                  <a:lnTo>
                    <a:pt x="40" y="63"/>
                  </a:lnTo>
                  <a:lnTo>
                    <a:pt x="30" y="77"/>
                  </a:lnTo>
                  <a:lnTo>
                    <a:pt x="21" y="91"/>
                  </a:lnTo>
                  <a:lnTo>
                    <a:pt x="14" y="106"/>
                  </a:lnTo>
                  <a:lnTo>
                    <a:pt x="9" y="123"/>
                  </a:lnTo>
                  <a:lnTo>
                    <a:pt x="4" y="139"/>
                  </a:lnTo>
                  <a:lnTo>
                    <a:pt x="1" y="155"/>
                  </a:lnTo>
                  <a:lnTo>
                    <a:pt x="0" y="174"/>
                  </a:lnTo>
                  <a:lnTo>
                    <a:pt x="1" y="192"/>
                  </a:lnTo>
                  <a:lnTo>
                    <a:pt x="4" y="208"/>
                  </a:lnTo>
                  <a:lnTo>
                    <a:pt x="9" y="226"/>
                  </a:lnTo>
                  <a:lnTo>
                    <a:pt x="14" y="241"/>
                  </a:lnTo>
                  <a:lnTo>
                    <a:pt x="21" y="256"/>
                  </a:lnTo>
                  <a:lnTo>
                    <a:pt x="30" y="271"/>
                  </a:lnTo>
                  <a:lnTo>
                    <a:pt x="40" y="284"/>
                  </a:lnTo>
                  <a:lnTo>
                    <a:pt x="51" y="296"/>
                  </a:lnTo>
                  <a:lnTo>
                    <a:pt x="64" y="308"/>
                  </a:lnTo>
                  <a:lnTo>
                    <a:pt x="77" y="318"/>
                  </a:lnTo>
                  <a:lnTo>
                    <a:pt x="92" y="327"/>
                  </a:lnTo>
                  <a:lnTo>
                    <a:pt x="107" y="334"/>
                  </a:lnTo>
                  <a:lnTo>
                    <a:pt x="122" y="339"/>
                  </a:lnTo>
                  <a:lnTo>
                    <a:pt x="140" y="344"/>
                  </a:lnTo>
                  <a:lnTo>
                    <a:pt x="156" y="347"/>
                  </a:lnTo>
                  <a:lnTo>
                    <a:pt x="174" y="348"/>
                  </a:lnTo>
                  <a:close/>
                </a:path>
              </a:pathLst>
            </a:custGeom>
            <a:solidFill>
              <a:srgbClr val="0051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65" name="Freeform 141"/>
            <p:cNvSpPr>
              <a:spLocks/>
            </p:cNvSpPr>
            <p:nvPr/>
          </p:nvSpPr>
          <p:spPr bwMode="auto">
            <a:xfrm>
              <a:off x="2256" y="1451"/>
              <a:ext cx="87" cy="87"/>
            </a:xfrm>
            <a:custGeom>
              <a:avLst/>
              <a:gdLst>
                <a:gd name="T0" fmla="*/ 0 w 347"/>
                <a:gd name="T1" fmla="*/ 0 h 348"/>
                <a:gd name="T2" fmla="*/ 0 w 347"/>
                <a:gd name="T3" fmla="*/ 0 h 348"/>
                <a:gd name="T4" fmla="*/ 0 w 347"/>
                <a:gd name="T5" fmla="*/ 0 h 348"/>
                <a:gd name="T6" fmla="*/ 0 w 347"/>
                <a:gd name="T7" fmla="*/ 0 h 348"/>
                <a:gd name="T8" fmla="*/ 0 w 347"/>
                <a:gd name="T9" fmla="*/ 0 h 348"/>
                <a:gd name="T10" fmla="*/ 0 w 347"/>
                <a:gd name="T11" fmla="*/ 0 h 348"/>
                <a:gd name="T12" fmla="*/ 0 w 347"/>
                <a:gd name="T13" fmla="*/ 0 h 348"/>
                <a:gd name="T14" fmla="*/ 0 w 347"/>
                <a:gd name="T15" fmla="*/ 0 h 348"/>
                <a:gd name="T16" fmla="*/ 0 w 347"/>
                <a:gd name="T17" fmla="*/ 0 h 348"/>
                <a:gd name="T18" fmla="*/ 0 w 347"/>
                <a:gd name="T19" fmla="*/ 0 h 348"/>
                <a:gd name="T20" fmla="*/ 0 w 347"/>
                <a:gd name="T21" fmla="*/ 0 h 348"/>
                <a:gd name="T22" fmla="*/ 0 w 347"/>
                <a:gd name="T23" fmla="*/ 0 h 348"/>
                <a:gd name="T24" fmla="*/ 0 w 347"/>
                <a:gd name="T25" fmla="*/ 0 h 348"/>
                <a:gd name="T26" fmla="*/ 0 w 347"/>
                <a:gd name="T27" fmla="*/ 0 h 348"/>
                <a:gd name="T28" fmla="*/ 0 w 347"/>
                <a:gd name="T29" fmla="*/ 0 h 348"/>
                <a:gd name="T30" fmla="*/ 0 w 347"/>
                <a:gd name="T31" fmla="*/ 0 h 348"/>
                <a:gd name="T32" fmla="*/ 0 w 347"/>
                <a:gd name="T33" fmla="*/ 0 h 348"/>
                <a:gd name="T34" fmla="*/ 0 w 347"/>
                <a:gd name="T35" fmla="*/ 0 h 348"/>
                <a:gd name="T36" fmla="*/ 0 w 347"/>
                <a:gd name="T37" fmla="*/ 0 h 348"/>
                <a:gd name="T38" fmla="*/ 0 w 347"/>
                <a:gd name="T39" fmla="*/ 0 h 348"/>
                <a:gd name="T40" fmla="*/ 0 w 347"/>
                <a:gd name="T41" fmla="*/ 0 h 348"/>
                <a:gd name="T42" fmla="*/ 0 w 347"/>
                <a:gd name="T43" fmla="*/ 0 h 348"/>
                <a:gd name="T44" fmla="*/ 0 w 347"/>
                <a:gd name="T45" fmla="*/ 0 h 348"/>
                <a:gd name="T46" fmla="*/ 0 w 347"/>
                <a:gd name="T47" fmla="*/ 0 h 348"/>
                <a:gd name="T48" fmla="*/ 0 w 347"/>
                <a:gd name="T49" fmla="*/ 0 h 348"/>
                <a:gd name="T50" fmla="*/ 0 w 347"/>
                <a:gd name="T51" fmla="*/ 0 h 348"/>
                <a:gd name="T52" fmla="*/ 0 w 347"/>
                <a:gd name="T53" fmla="*/ 0 h 348"/>
                <a:gd name="T54" fmla="*/ 0 w 347"/>
                <a:gd name="T55" fmla="*/ 0 h 348"/>
                <a:gd name="T56" fmla="*/ 0 w 347"/>
                <a:gd name="T57" fmla="*/ 0 h 348"/>
                <a:gd name="T58" fmla="*/ 0 w 347"/>
                <a:gd name="T59" fmla="*/ 0 h 348"/>
                <a:gd name="T60" fmla="*/ 0 w 347"/>
                <a:gd name="T61" fmla="*/ 0 h 348"/>
                <a:gd name="T62" fmla="*/ 0 w 347"/>
                <a:gd name="T63" fmla="*/ 0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7"/>
                <a:gd name="T97" fmla="*/ 0 h 348"/>
                <a:gd name="T98" fmla="*/ 347 w 347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7" h="348">
                  <a:moveTo>
                    <a:pt x="174" y="348"/>
                  </a:moveTo>
                  <a:lnTo>
                    <a:pt x="191" y="346"/>
                  </a:lnTo>
                  <a:lnTo>
                    <a:pt x="208" y="344"/>
                  </a:lnTo>
                  <a:lnTo>
                    <a:pt x="224" y="339"/>
                  </a:lnTo>
                  <a:lnTo>
                    <a:pt x="240" y="334"/>
                  </a:lnTo>
                  <a:lnTo>
                    <a:pt x="255" y="326"/>
                  </a:lnTo>
                  <a:lnTo>
                    <a:pt x="271" y="317"/>
                  </a:lnTo>
                  <a:lnTo>
                    <a:pt x="283" y="307"/>
                  </a:lnTo>
                  <a:lnTo>
                    <a:pt x="296" y="296"/>
                  </a:lnTo>
                  <a:lnTo>
                    <a:pt x="307" y="283"/>
                  </a:lnTo>
                  <a:lnTo>
                    <a:pt x="317" y="271"/>
                  </a:lnTo>
                  <a:lnTo>
                    <a:pt x="326" y="256"/>
                  </a:lnTo>
                  <a:lnTo>
                    <a:pt x="334" y="241"/>
                  </a:lnTo>
                  <a:lnTo>
                    <a:pt x="339" y="225"/>
                  </a:lnTo>
                  <a:lnTo>
                    <a:pt x="344" y="208"/>
                  </a:lnTo>
                  <a:lnTo>
                    <a:pt x="346" y="191"/>
                  </a:lnTo>
                  <a:lnTo>
                    <a:pt x="347" y="174"/>
                  </a:lnTo>
                  <a:lnTo>
                    <a:pt x="346" y="156"/>
                  </a:lnTo>
                  <a:lnTo>
                    <a:pt x="344" y="138"/>
                  </a:lnTo>
                  <a:lnTo>
                    <a:pt x="339" y="122"/>
                  </a:lnTo>
                  <a:lnTo>
                    <a:pt x="334" y="106"/>
                  </a:lnTo>
                  <a:lnTo>
                    <a:pt x="326" y="91"/>
                  </a:lnTo>
                  <a:lnTo>
                    <a:pt x="317" y="77"/>
                  </a:lnTo>
                  <a:lnTo>
                    <a:pt x="307" y="63"/>
                  </a:lnTo>
                  <a:lnTo>
                    <a:pt x="296" y="50"/>
                  </a:lnTo>
                  <a:lnTo>
                    <a:pt x="283" y="39"/>
                  </a:lnTo>
                  <a:lnTo>
                    <a:pt x="271" y="29"/>
                  </a:lnTo>
                  <a:lnTo>
                    <a:pt x="255" y="20"/>
                  </a:lnTo>
                  <a:lnTo>
                    <a:pt x="240" y="14"/>
                  </a:lnTo>
                  <a:lnTo>
                    <a:pt x="224" y="7"/>
                  </a:lnTo>
                  <a:lnTo>
                    <a:pt x="208" y="2"/>
                  </a:lnTo>
                  <a:lnTo>
                    <a:pt x="191" y="0"/>
                  </a:lnTo>
                  <a:lnTo>
                    <a:pt x="174" y="0"/>
                  </a:lnTo>
                  <a:lnTo>
                    <a:pt x="155" y="0"/>
                  </a:lnTo>
                  <a:lnTo>
                    <a:pt x="138" y="2"/>
                  </a:lnTo>
                  <a:lnTo>
                    <a:pt x="122" y="7"/>
                  </a:lnTo>
                  <a:lnTo>
                    <a:pt x="105" y="14"/>
                  </a:lnTo>
                  <a:lnTo>
                    <a:pt x="90" y="20"/>
                  </a:lnTo>
                  <a:lnTo>
                    <a:pt x="75" y="29"/>
                  </a:lnTo>
                  <a:lnTo>
                    <a:pt x="63" y="39"/>
                  </a:lnTo>
                  <a:lnTo>
                    <a:pt x="50" y="50"/>
                  </a:lnTo>
                  <a:lnTo>
                    <a:pt x="39" y="63"/>
                  </a:lnTo>
                  <a:lnTo>
                    <a:pt x="29" y="77"/>
                  </a:lnTo>
                  <a:lnTo>
                    <a:pt x="20" y="91"/>
                  </a:lnTo>
                  <a:lnTo>
                    <a:pt x="12" y="106"/>
                  </a:lnTo>
                  <a:lnTo>
                    <a:pt x="7" y="122"/>
                  </a:lnTo>
                  <a:lnTo>
                    <a:pt x="2" y="138"/>
                  </a:lnTo>
                  <a:lnTo>
                    <a:pt x="0" y="156"/>
                  </a:lnTo>
                  <a:lnTo>
                    <a:pt x="0" y="174"/>
                  </a:lnTo>
                  <a:lnTo>
                    <a:pt x="0" y="191"/>
                  </a:lnTo>
                  <a:lnTo>
                    <a:pt x="2" y="208"/>
                  </a:lnTo>
                  <a:lnTo>
                    <a:pt x="7" y="225"/>
                  </a:lnTo>
                  <a:lnTo>
                    <a:pt x="12" y="241"/>
                  </a:lnTo>
                  <a:lnTo>
                    <a:pt x="20" y="256"/>
                  </a:lnTo>
                  <a:lnTo>
                    <a:pt x="29" y="271"/>
                  </a:lnTo>
                  <a:lnTo>
                    <a:pt x="39" y="283"/>
                  </a:lnTo>
                  <a:lnTo>
                    <a:pt x="50" y="296"/>
                  </a:lnTo>
                  <a:lnTo>
                    <a:pt x="63" y="307"/>
                  </a:lnTo>
                  <a:lnTo>
                    <a:pt x="75" y="317"/>
                  </a:lnTo>
                  <a:lnTo>
                    <a:pt x="90" y="326"/>
                  </a:lnTo>
                  <a:lnTo>
                    <a:pt x="105" y="334"/>
                  </a:lnTo>
                  <a:lnTo>
                    <a:pt x="122" y="339"/>
                  </a:lnTo>
                  <a:lnTo>
                    <a:pt x="138" y="344"/>
                  </a:lnTo>
                  <a:lnTo>
                    <a:pt x="155" y="346"/>
                  </a:lnTo>
                  <a:lnTo>
                    <a:pt x="174" y="348"/>
                  </a:lnTo>
                  <a:close/>
                </a:path>
              </a:pathLst>
            </a:custGeom>
            <a:solidFill>
              <a:srgbClr val="0051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66" name="Freeform 142"/>
            <p:cNvSpPr>
              <a:spLocks/>
            </p:cNvSpPr>
            <p:nvPr/>
          </p:nvSpPr>
          <p:spPr bwMode="auto">
            <a:xfrm>
              <a:off x="1667" y="1728"/>
              <a:ext cx="87" cy="87"/>
            </a:xfrm>
            <a:custGeom>
              <a:avLst/>
              <a:gdLst>
                <a:gd name="T0" fmla="*/ 0 w 348"/>
                <a:gd name="T1" fmla="*/ 0 h 348"/>
                <a:gd name="T2" fmla="*/ 0 w 348"/>
                <a:gd name="T3" fmla="*/ 0 h 348"/>
                <a:gd name="T4" fmla="*/ 0 w 348"/>
                <a:gd name="T5" fmla="*/ 0 h 348"/>
                <a:gd name="T6" fmla="*/ 0 w 348"/>
                <a:gd name="T7" fmla="*/ 0 h 348"/>
                <a:gd name="T8" fmla="*/ 0 w 348"/>
                <a:gd name="T9" fmla="*/ 0 h 348"/>
                <a:gd name="T10" fmla="*/ 0 w 348"/>
                <a:gd name="T11" fmla="*/ 0 h 348"/>
                <a:gd name="T12" fmla="*/ 0 w 348"/>
                <a:gd name="T13" fmla="*/ 0 h 348"/>
                <a:gd name="T14" fmla="*/ 0 w 348"/>
                <a:gd name="T15" fmla="*/ 0 h 348"/>
                <a:gd name="T16" fmla="*/ 0 w 348"/>
                <a:gd name="T17" fmla="*/ 0 h 348"/>
                <a:gd name="T18" fmla="*/ 0 w 348"/>
                <a:gd name="T19" fmla="*/ 0 h 348"/>
                <a:gd name="T20" fmla="*/ 0 w 348"/>
                <a:gd name="T21" fmla="*/ 0 h 348"/>
                <a:gd name="T22" fmla="*/ 0 w 348"/>
                <a:gd name="T23" fmla="*/ 0 h 348"/>
                <a:gd name="T24" fmla="*/ 0 w 348"/>
                <a:gd name="T25" fmla="*/ 0 h 348"/>
                <a:gd name="T26" fmla="*/ 0 w 348"/>
                <a:gd name="T27" fmla="*/ 0 h 348"/>
                <a:gd name="T28" fmla="*/ 0 w 348"/>
                <a:gd name="T29" fmla="*/ 0 h 348"/>
                <a:gd name="T30" fmla="*/ 0 w 348"/>
                <a:gd name="T31" fmla="*/ 0 h 348"/>
                <a:gd name="T32" fmla="*/ 0 w 348"/>
                <a:gd name="T33" fmla="*/ 0 h 348"/>
                <a:gd name="T34" fmla="*/ 0 w 348"/>
                <a:gd name="T35" fmla="*/ 0 h 348"/>
                <a:gd name="T36" fmla="*/ 0 w 348"/>
                <a:gd name="T37" fmla="*/ 0 h 348"/>
                <a:gd name="T38" fmla="*/ 0 w 348"/>
                <a:gd name="T39" fmla="*/ 0 h 348"/>
                <a:gd name="T40" fmla="*/ 0 w 348"/>
                <a:gd name="T41" fmla="*/ 0 h 348"/>
                <a:gd name="T42" fmla="*/ 0 w 348"/>
                <a:gd name="T43" fmla="*/ 0 h 348"/>
                <a:gd name="T44" fmla="*/ 0 w 348"/>
                <a:gd name="T45" fmla="*/ 0 h 348"/>
                <a:gd name="T46" fmla="*/ 0 w 348"/>
                <a:gd name="T47" fmla="*/ 0 h 348"/>
                <a:gd name="T48" fmla="*/ 0 w 348"/>
                <a:gd name="T49" fmla="*/ 0 h 348"/>
                <a:gd name="T50" fmla="*/ 0 w 348"/>
                <a:gd name="T51" fmla="*/ 0 h 348"/>
                <a:gd name="T52" fmla="*/ 0 w 348"/>
                <a:gd name="T53" fmla="*/ 0 h 348"/>
                <a:gd name="T54" fmla="*/ 0 w 348"/>
                <a:gd name="T55" fmla="*/ 0 h 348"/>
                <a:gd name="T56" fmla="*/ 0 w 348"/>
                <a:gd name="T57" fmla="*/ 0 h 348"/>
                <a:gd name="T58" fmla="*/ 0 w 348"/>
                <a:gd name="T59" fmla="*/ 0 h 348"/>
                <a:gd name="T60" fmla="*/ 0 w 348"/>
                <a:gd name="T61" fmla="*/ 0 h 348"/>
                <a:gd name="T62" fmla="*/ 0 w 348"/>
                <a:gd name="T63" fmla="*/ 0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8"/>
                <a:gd name="T97" fmla="*/ 0 h 348"/>
                <a:gd name="T98" fmla="*/ 348 w 348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8" h="348">
                  <a:moveTo>
                    <a:pt x="174" y="348"/>
                  </a:moveTo>
                  <a:lnTo>
                    <a:pt x="192" y="347"/>
                  </a:lnTo>
                  <a:lnTo>
                    <a:pt x="208" y="344"/>
                  </a:lnTo>
                  <a:lnTo>
                    <a:pt x="225" y="339"/>
                  </a:lnTo>
                  <a:lnTo>
                    <a:pt x="241" y="334"/>
                  </a:lnTo>
                  <a:lnTo>
                    <a:pt x="256" y="326"/>
                  </a:lnTo>
                  <a:lnTo>
                    <a:pt x="271" y="318"/>
                  </a:lnTo>
                  <a:lnTo>
                    <a:pt x="284" y="308"/>
                  </a:lnTo>
                  <a:lnTo>
                    <a:pt x="297" y="296"/>
                  </a:lnTo>
                  <a:lnTo>
                    <a:pt x="308" y="284"/>
                  </a:lnTo>
                  <a:lnTo>
                    <a:pt x="318" y="271"/>
                  </a:lnTo>
                  <a:lnTo>
                    <a:pt x="327" y="256"/>
                  </a:lnTo>
                  <a:lnTo>
                    <a:pt x="334" y="241"/>
                  </a:lnTo>
                  <a:lnTo>
                    <a:pt x="339" y="226"/>
                  </a:lnTo>
                  <a:lnTo>
                    <a:pt x="345" y="208"/>
                  </a:lnTo>
                  <a:lnTo>
                    <a:pt x="347" y="192"/>
                  </a:lnTo>
                  <a:lnTo>
                    <a:pt x="348" y="174"/>
                  </a:lnTo>
                  <a:lnTo>
                    <a:pt x="347" y="156"/>
                  </a:lnTo>
                  <a:lnTo>
                    <a:pt x="345" y="139"/>
                  </a:lnTo>
                  <a:lnTo>
                    <a:pt x="339" y="122"/>
                  </a:lnTo>
                  <a:lnTo>
                    <a:pt x="334" y="106"/>
                  </a:lnTo>
                  <a:lnTo>
                    <a:pt x="327" y="91"/>
                  </a:lnTo>
                  <a:lnTo>
                    <a:pt x="318" y="77"/>
                  </a:lnTo>
                  <a:lnTo>
                    <a:pt x="308" y="63"/>
                  </a:lnTo>
                  <a:lnTo>
                    <a:pt x="297" y="50"/>
                  </a:lnTo>
                  <a:lnTo>
                    <a:pt x="284" y="39"/>
                  </a:lnTo>
                  <a:lnTo>
                    <a:pt x="271" y="29"/>
                  </a:lnTo>
                  <a:lnTo>
                    <a:pt x="256" y="20"/>
                  </a:lnTo>
                  <a:lnTo>
                    <a:pt x="241" y="13"/>
                  </a:lnTo>
                  <a:lnTo>
                    <a:pt x="225" y="8"/>
                  </a:lnTo>
                  <a:lnTo>
                    <a:pt x="208" y="3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55" y="0"/>
                  </a:lnTo>
                  <a:lnTo>
                    <a:pt x="139" y="3"/>
                  </a:lnTo>
                  <a:lnTo>
                    <a:pt x="123" y="8"/>
                  </a:lnTo>
                  <a:lnTo>
                    <a:pt x="106" y="13"/>
                  </a:lnTo>
                  <a:lnTo>
                    <a:pt x="91" y="20"/>
                  </a:lnTo>
                  <a:lnTo>
                    <a:pt x="76" y="29"/>
                  </a:lnTo>
                  <a:lnTo>
                    <a:pt x="63" y="39"/>
                  </a:lnTo>
                  <a:lnTo>
                    <a:pt x="51" y="50"/>
                  </a:lnTo>
                  <a:lnTo>
                    <a:pt x="40" y="63"/>
                  </a:lnTo>
                  <a:lnTo>
                    <a:pt x="29" y="77"/>
                  </a:lnTo>
                  <a:lnTo>
                    <a:pt x="21" y="91"/>
                  </a:lnTo>
                  <a:lnTo>
                    <a:pt x="13" y="106"/>
                  </a:lnTo>
                  <a:lnTo>
                    <a:pt x="8" y="122"/>
                  </a:lnTo>
                  <a:lnTo>
                    <a:pt x="3" y="139"/>
                  </a:lnTo>
                  <a:lnTo>
                    <a:pt x="0" y="156"/>
                  </a:lnTo>
                  <a:lnTo>
                    <a:pt x="0" y="174"/>
                  </a:lnTo>
                  <a:lnTo>
                    <a:pt x="0" y="192"/>
                  </a:lnTo>
                  <a:lnTo>
                    <a:pt x="3" y="208"/>
                  </a:lnTo>
                  <a:lnTo>
                    <a:pt x="8" y="226"/>
                  </a:lnTo>
                  <a:lnTo>
                    <a:pt x="13" y="241"/>
                  </a:lnTo>
                  <a:lnTo>
                    <a:pt x="21" y="256"/>
                  </a:lnTo>
                  <a:lnTo>
                    <a:pt x="29" y="271"/>
                  </a:lnTo>
                  <a:lnTo>
                    <a:pt x="40" y="284"/>
                  </a:lnTo>
                  <a:lnTo>
                    <a:pt x="51" y="296"/>
                  </a:lnTo>
                  <a:lnTo>
                    <a:pt x="63" y="308"/>
                  </a:lnTo>
                  <a:lnTo>
                    <a:pt x="76" y="318"/>
                  </a:lnTo>
                  <a:lnTo>
                    <a:pt x="91" y="326"/>
                  </a:lnTo>
                  <a:lnTo>
                    <a:pt x="106" y="334"/>
                  </a:lnTo>
                  <a:lnTo>
                    <a:pt x="123" y="339"/>
                  </a:lnTo>
                  <a:lnTo>
                    <a:pt x="139" y="344"/>
                  </a:lnTo>
                  <a:lnTo>
                    <a:pt x="155" y="347"/>
                  </a:lnTo>
                  <a:lnTo>
                    <a:pt x="174" y="348"/>
                  </a:lnTo>
                  <a:close/>
                </a:path>
              </a:pathLst>
            </a:custGeom>
            <a:solidFill>
              <a:srgbClr val="0051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67" name="Freeform 143"/>
            <p:cNvSpPr>
              <a:spLocks/>
            </p:cNvSpPr>
            <p:nvPr/>
          </p:nvSpPr>
          <p:spPr bwMode="auto">
            <a:xfrm>
              <a:off x="1703" y="1599"/>
              <a:ext cx="597" cy="129"/>
            </a:xfrm>
            <a:custGeom>
              <a:avLst/>
              <a:gdLst>
                <a:gd name="T0" fmla="*/ 0 w 2386"/>
                <a:gd name="T1" fmla="*/ 0 h 516"/>
                <a:gd name="T2" fmla="*/ 0 w 2386"/>
                <a:gd name="T3" fmla="*/ 0 h 516"/>
                <a:gd name="T4" fmla="*/ 0 w 2386"/>
                <a:gd name="T5" fmla="*/ 0 h 516"/>
                <a:gd name="T6" fmla="*/ 0 w 2386"/>
                <a:gd name="T7" fmla="*/ 0 h 516"/>
                <a:gd name="T8" fmla="*/ 0 w 2386"/>
                <a:gd name="T9" fmla="*/ 0 h 5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86"/>
                <a:gd name="T16" fmla="*/ 0 h 516"/>
                <a:gd name="T17" fmla="*/ 2386 w 2386"/>
                <a:gd name="T18" fmla="*/ 516 h 5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86" h="516">
                  <a:moveTo>
                    <a:pt x="2367" y="0"/>
                  </a:moveTo>
                  <a:lnTo>
                    <a:pt x="0" y="407"/>
                  </a:lnTo>
                  <a:lnTo>
                    <a:pt x="19" y="516"/>
                  </a:lnTo>
                  <a:lnTo>
                    <a:pt x="2386" y="107"/>
                  </a:lnTo>
                  <a:lnTo>
                    <a:pt x="2367" y="0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68" name="Freeform 144"/>
            <p:cNvSpPr>
              <a:spLocks/>
            </p:cNvSpPr>
            <p:nvPr/>
          </p:nvSpPr>
          <p:spPr bwMode="auto">
            <a:xfrm>
              <a:off x="2293" y="1599"/>
              <a:ext cx="610" cy="243"/>
            </a:xfrm>
            <a:custGeom>
              <a:avLst/>
              <a:gdLst>
                <a:gd name="T0" fmla="*/ 0 w 2441"/>
                <a:gd name="T1" fmla="*/ 0 h 969"/>
                <a:gd name="T2" fmla="*/ 0 w 2441"/>
                <a:gd name="T3" fmla="*/ 0 h 969"/>
                <a:gd name="T4" fmla="*/ 0 w 2441"/>
                <a:gd name="T5" fmla="*/ 0 h 969"/>
                <a:gd name="T6" fmla="*/ 0 w 2441"/>
                <a:gd name="T7" fmla="*/ 0 h 969"/>
                <a:gd name="T8" fmla="*/ 0 w 2441"/>
                <a:gd name="T9" fmla="*/ 0 h 9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41"/>
                <a:gd name="T16" fmla="*/ 0 h 969"/>
                <a:gd name="T17" fmla="*/ 2441 w 2441"/>
                <a:gd name="T18" fmla="*/ 969 h 9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41" h="969">
                  <a:moveTo>
                    <a:pt x="2441" y="867"/>
                  </a:moveTo>
                  <a:lnTo>
                    <a:pt x="37" y="0"/>
                  </a:lnTo>
                  <a:lnTo>
                    <a:pt x="0" y="103"/>
                  </a:lnTo>
                  <a:lnTo>
                    <a:pt x="2405" y="969"/>
                  </a:lnTo>
                  <a:lnTo>
                    <a:pt x="2441" y="867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69" name="Freeform 145"/>
            <p:cNvSpPr>
              <a:spLocks/>
            </p:cNvSpPr>
            <p:nvPr/>
          </p:nvSpPr>
          <p:spPr bwMode="auto">
            <a:xfrm>
              <a:off x="2893" y="1816"/>
              <a:ext cx="611" cy="268"/>
            </a:xfrm>
            <a:custGeom>
              <a:avLst/>
              <a:gdLst>
                <a:gd name="T0" fmla="*/ 0 w 2445"/>
                <a:gd name="T1" fmla="*/ 0 h 1070"/>
                <a:gd name="T2" fmla="*/ 0 w 2445"/>
                <a:gd name="T3" fmla="*/ 0 h 1070"/>
                <a:gd name="T4" fmla="*/ 0 w 2445"/>
                <a:gd name="T5" fmla="*/ 0 h 1070"/>
                <a:gd name="T6" fmla="*/ 0 w 2445"/>
                <a:gd name="T7" fmla="*/ 0 h 1070"/>
                <a:gd name="T8" fmla="*/ 0 w 2445"/>
                <a:gd name="T9" fmla="*/ 0 h 10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45"/>
                <a:gd name="T16" fmla="*/ 0 h 1070"/>
                <a:gd name="T17" fmla="*/ 2445 w 2445"/>
                <a:gd name="T18" fmla="*/ 1070 h 10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45" h="1070">
                  <a:moveTo>
                    <a:pt x="2445" y="968"/>
                  </a:moveTo>
                  <a:lnTo>
                    <a:pt x="42" y="0"/>
                  </a:lnTo>
                  <a:lnTo>
                    <a:pt x="0" y="101"/>
                  </a:lnTo>
                  <a:lnTo>
                    <a:pt x="2405" y="1070"/>
                  </a:lnTo>
                  <a:lnTo>
                    <a:pt x="2445" y="968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70" name="Freeform 146"/>
            <p:cNvSpPr>
              <a:spLocks/>
            </p:cNvSpPr>
            <p:nvPr/>
          </p:nvSpPr>
          <p:spPr bwMode="auto">
            <a:xfrm>
              <a:off x="3494" y="2059"/>
              <a:ext cx="602" cy="267"/>
            </a:xfrm>
            <a:custGeom>
              <a:avLst/>
              <a:gdLst>
                <a:gd name="T0" fmla="*/ 0 w 2408"/>
                <a:gd name="T1" fmla="*/ 0 h 1069"/>
                <a:gd name="T2" fmla="*/ 0 w 2408"/>
                <a:gd name="T3" fmla="*/ 0 h 1069"/>
                <a:gd name="T4" fmla="*/ 0 w 2408"/>
                <a:gd name="T5" fmla="*/ 0 h 1069"/>
                <a:gd name="T6" fmla="*/ 0 w 2408"/>
                <a:gd name="T7" fmla="*/ 0 h 1069"/>
                <a:gd name="T8" fmla="*/ 0 w 2408"/>
                <a:gd name="T9" fmla="*/ 0 h 10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8"/>
                <a:gd name="T16" fmla="*/ 0 h 1069"/>
                <a:gd name="T17" fmla="*/ 2408 w 2408"/>
                <a:gd name="T18" fmla="*/ 1069 h 106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8" h="1069">
                  <a:moveTo>
                    <a:pt x="2408" y="967"/>
                  </a:moveTo>
                  <a:lnTo>
                    <a:pt x="40" y="0"/>
                  </a:lnTo>
                  <a:lnTo>
                    <a:pt x="0" y="100"/>
                  </a:lnTo>
                  <a:lnTo>
                    <a:pt x="2368" y="1069"/>
                  </a:lnTo>
                  <a:lnTo>
                    <a:pt x="2408" y="967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71" name="Freeform 147"/>
            <p:cNvSpPr>
              <a:spLocks/>
            </p:cNvSpPr>
            <p:nvPr/>
          </p:nvSpPr>
          <p:spPr bwMode="auto">
            <a:xfrm>
              <a:off x="3523" y="2056"/>
              <a:ext cx="87" cy="87"/>
            </a:xfrm>
            <a:custGeom>
              <a:avLst/>
              <a:gdLst>
                <a:gd name="T0" fmla="*/ 0 w 348"/>
                <a:gd name="T1" fmla="*/ 0 h 347"/>
                <a:gd name="T2" fmla="*/ 0 w 348"/>
                <a:gd name="T3" fmla="*/ 0 h 347"/>
                <a:gd name="T4" fmla="*/ 0 w 348"/>
                <a:gd name="T5" fmla="*/ 0 h 347"/>
                <a:gd name="T6" fmla="*/ 0 w 348"/>
                <a:gd name="T7" fmla="*/ 0 h 347"/>
                <a:gd name="T8" fmla="*/ 0 w 348"/>
                <a:gd name="T9" fmla="*/ 0 h 347"/>
                <a:gd name="T10" fmla="*/ 0 w 348"/>
                <a:gd name="T11" fmla="*/ 0 h 347"/>
                <a:gd name="T12" fmla="*/ 0 w 348"/>
                <a:gd name="T13" fmla="*/ 0 h 347"/>
                <a:gd name="T14" fmla="*/ 0 w 348"/>
                <a:gd name="T15" fmla="*/ 0 h 347"/>
                <a:gd name="T16" fmla="*/ 0 w 348"/>
                <a:gd name="T17" fmla="*/ 0 h 347"/>
                <a:gd name="T18" fmla="*/ 0 w 348"/>
                <a:gd name="T19" fmla="*/ 0 h 347"/>
                <a:gd name="T20" fmla="*/ 0 w 348"/>
                <a:gd name="T21" fmla="*/ 0 h 347"/>
                <a:gd name="T22" fmla="*/ 0 w 348"/>
                <a:gd name="T23" fmla="*/ 0 h 347"/>
                <a:gd name="T24" fmla="*/ 0 w 348"/>
                <a:gd name="T25" fmla="*/ 0 h 347"/>
                <a:gd name="T26" fmla="*/ 0 w 348"/>
                <a:gd name="T27" fmla="*/ 0 h 347"/>
                <a:gd name="T28" fmla="*/ 0 w 348"/>
                <a:gd name="T29" fmla="*/ 0 h 347"/>
                <a:gd name="T30" fmla="*/ 0 w 348"/>
                <a:gd name="T31" fmla="*/ 0 h 347"/>
                <a:gd name="T32" fmla="*/ 0 w 348"/>
                <a:gd name="T33" fmla="*/ 0 h 347"/>
                <a:gd name="T34" fmla="*/ 0 w 348"/>
                <a:gd name="T35" fmla="*/ 0 h 347"/>
                <a:gd name="T36" fmla="*/ 0 w 348"/>
                <a:gd name="T37" fmla="*/ 0 h 347"/>
                <a:gd name="T38" fmla="*/ 0 w 348"/>
                <a:gd name="T39" fmla="*/ 0 h 347"/>
                <a:gd name="T40" fmla="*/ 0 w 348"/>
                <a:gd name="T41" fmla="*/ 0 h 347"/>
                <a:gd name="T42" fmla="*/ 0 w 348"/>
                <a:gd name="T43" fmla="*/ 0 h 347"/>
                <a:gd name="T44" fmla="*/ 0 w 348"/>
                <a:gd name="T45" fmla="*/ 0 h 347"/>
                <a:gd name="T46" fmla="*/ 0 w 348"/>
                <a:gd name="T47" fmla="*/ 0 h 347"/>
                <a:gd name="T48" fmla="*/ 0 w 348"/>
                <a:gd name="T49" fmla="*/ 0 h 347"/>
                <a:gd name="T50" fmla="*/ 0 w 348"/>
                <a:gd name="T51" fmla="*/ 0 h 347"/>
                <a:gd name="T52" fmla="*/ 0 w 348"/>
                <a:gd name="T53" fmla="*/ 0 h 347"/>
                <a:gd name="T54" fmla="*/ 0 w 348"/>
                <a:gd name="T55" fmla="*/ 0 h 347"/>
                <a:gd name="T56" fmla="*/ 0 w 348"/>
                <a:gd name="T57" fmla="*/ 0 h 347"/>
                <a:gd name="T58" fmla="*/ 0 w 348"/>
                <a:gd name="T59" fmla="*/ 0 h 347"/>
                <a:gd name="T60" fmla="*/ 0 w 348"/>
                <a:gd name="T61" fmla="*/ 0 h 347"/>
                <a:gd name="T62" fmla="*/ 0 w 348"/>
                <a:gd name="T63" fmla="*/ 0 h 3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8"/>
                <a:gd name="T97" fmla="*/ 0 h 347"/>
                <a:gd name="T98" fmla="*/ 348 w 348"/>
                <a:gd name="T99" fmla="*/ 347 h 3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8" h="347">
                  <a:moveTo>
                    <a:pt x="174" y="347"/>
                  </a:moveTo>
                  <a:lnTo>
                    <a:pt x="192" y="346"/>
                  </a:lnTo>
                  <a:lnTo>
                    <a:pt x="210" y="344"/>
                  </a:lnTo>
                  <a:lnTo>
                    <a:pt x="226" y="339"/>
                  </a:lnTo>
                  <a:lnTo>
                    <a:pt x="242" y="334"/>
                  </a:lnTo>
                  <a:lnTo>
                    <a:pt x="257" y="326"/>
                  </a:lnTo>
                  <a:lnTo>
                    <a:pt x="271" y="317"/>
                  </a:lnTo>
                  <a:lnTo>
                    <a:pt x="285" y="307"/>
                  </a:lnTo>
                  <a:lnTo>
                    <a:pt x="298" y="296"/>
                  </a:lnTo>
                  <a:lnTo>
                    <a:pt x="308" y="283"/>
                  </a:lnTo>
                  <a:lnTo>
                    <a:pt x="318" y="271"/>
                  </a:lnTo>
                  <a:lnTo>
                    <a:pt x="327" y="256"/>
                  </a:lnTo>
                  <a:lnTo>
                    <a:pt x="334" y="240"/>
                  </a:lnTo>
                  <a:lnTo>
                    <a:pt x="341" y="225"/>
                  </a:lnTo>
                  <a:lnTo>
                    <a:pt x="344" y="208"/>
                  </a:lnTo>
                  <a:lnTo>
                    <a:pt x="347" y="191"/>
                  </a:lnTo>
                  <a:lnTo>
                    <a:pt x="348" y="174"/>
                  </a:lnTo>
                  <a:lnTo>
                    <a:pt x="347" y="156"/>
                  </a:lnTo>
                  <a:lnTo>
                    <a:pt x="344" y="138"/>
                  </a:lnTo>
                  <a:lnTo>
                    <a:pt x="341" y="122"/>
                  </a:lnTo>
                  <a:lnTo>
                    <a:pt x="334" y="106"/>
                  </a:lnTo>
                  <a:lnTo>
                    <a:pt x="327" y="90"/>
                  </a:lnTo>
                  <a:lnTo>
                    <a:pt x="318" y="77"/>
                  </a:lnTo>
                  <a:lnTo>
                    <a:pt x="308" y="63"/>
                  </a:lnTo>
                  <a:lnTo>
                    <a:pt x="298" y="50"/>
                  </a:lnTo>
                  <a:lnTo>
                    <a:pt x="285" y="39"/>
                  </a:lnTo>
                  <a:lnTo>
                    <a:pt x="271" y="29"/>
                  </a:lnTo>
                  <a:lnTo>
                    <a:pt x="257" y="20"/>
                  </a:lnTo>
                  <a:lnTo>
                    <a:pt x="242" y="14"/>
                  </a:lnTo>
                  <a:lnTo>
                    <a:pt x="226" y="7"/>
                  </a:lnTo>
                  <a:lnTo>
                    <a:pt x="210" y="3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57" y="0"/>
                  </a:lnTo>
                  <a:lnTo>
                    <a:pt x="139" y="3"/>
                  </a:lnTo>
                  <a:lnTo>
                    <a:pt x="123" y="7"/>
                  </a:lnTo>
                  <a:lnTo>
                    <a:pt x="106" y="14"/>
                  </a:lnTo>
                  <a:lnTo>
                    <a:pt x="91" y="20"/>
                  </a:lnTo>
                  <a:lnTo>
                    <a:pt x="77" y="29"/>
                  </a:lnTo>
                  <a:lnTo>
                    <a:pt x="63" y="39"/>
                  </a:lnTo>
                  <a:lnTo>
                    <a:pt x="52" y="50"/>
                  </a:lnTo>
                  <a:lnTo>
                    <a:pt x="41" y="63"/>
                  </a:lnTo>
                  <a:lnTo>
                    <a:pt x="31" y="77"/>
                  </a:lnTo>
                  <a:lnTo>
                    <a:pt x="22" y="90"/>
                  </a:lnTo>
                  <a:lnTo>
                    <a:pt x="14" y="106"/>
                  </a:lnTo>
                  <a:lnTo>
                    <a:pt x="8" y="122"/>
                  </a:lnTo>
                  <a:lnTo>
                    <a:pt x="4" y="138"/>
                  </a:lnTo>
                  <a:lnTo>
                    <a:pt x="2" y="156"/>
                  </a:lnTo>
                  <a:lnTo>
                    <a:pt x="0" y="174"/>
                  </a:lnTo>
                  <a:lnTo>
                    <a:pt x="2" y="191"/>
                  </a:lnTo>
                  <a:lnTo>
                    <a:pt x="4" y="208"/>
                  </a:lnTo>
                  <a:lnTo>
                    <a:pt x="8" y="225"/>
                  </a:lnTo>
                  <a:lnTo>
                    <a:pt x="14" y="240"/>
                  </a:lnTo>
                  <a:lnTo>
                    <a:pt x="22" y="256"/>
                  </a:lnTo>
                  <a:lnTo>
                    <a:pt x="31" y="271"/>
                  </a:lnTo>
                  <a:lnTo>
                    <a:pt x="41" y="283"/>
                  </a:lnTo>
                  <a:lnTo>
                    <a:pt x="52" y="296"/>
                  </a:lnTo>
                  <a:lnTo>
                    <a:pt x="63" y="307"/>
                  </a:lnTo>
                  <a:lnTo>
                    <a:pt x="77" y="317"/>
                  </a:lnTo>
                  <a:lnTo>
                    <a:pt x="91" y="326"/>
                  </a:lnTo>
                  <a:lnTo>
                    <a:pt x="106" y="334"/>
                  </a:lnTo>
                  <a:lnTo>
                    <a:pt x="123" y="339"/>
                  </a:lnTo>
                  <a:lnTo>
                    <a:pt x="139" y="344"/>
                  </a:lnTo>
                  <a:lnTo>
                    <a:pt x="157" y="346"/>
                  </a:lnTo>
                  <a:lnTo>
                    <a:pt x="174" y="347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72" name="Freeform 148"/>
            <p:cNvSpPr>
              <a:spLocks/>
            </p:cNvSpPr>
            <p:nvPr/>
          </p:nvSpPr>
          <p:spPr bwMode="auto">
            <a:xfrm>
              <a:off x="2858" y="1782"/>
              <a:ext cx="87" cy="86"/>
            </a:xfrm>
            <a:custGeom>
              <a:avLst/>
              <a:gdLst>
                <a:gd name="T0" fmla="*/ 0 w 348"/>
                <a:gd name="T1" fmla="*/ 0 h 348"/>
                <a:gd name="T2" fmla="*/ 0 w 348"/>
                <a:gd name="T3" fmla="*/ 0 h 348"/>
                <a:gd name="T4" fmla="*/ 0 w 348"/>
                <a:gd name="T5" fmla="*/ 0 h 348"/>
                <a:gd name="T6" fmla="*/ 0 w 348"/>
                <a:gd name="T7" fmla="*/ 0 h 348"/>
                <a:gd name="T8" fmla="*/ 0 w 348"/>
                <a:gd name="T9" fmla="*/ 0 h 348"/>
                <a:gd name="T10" fmla="*/ 0 w 348"/>
                <a:gd name="T11" fmla="*/ 0 h 348"/>
                <a:gd name="T12" fmla="*/ 0 w 348"/>
                <a:gd name="T13" fmla="*/ 0 h 348"/>
                <a:gd name="T14" fmla="*/ 0 w 348"/>
                <a:gd name="T15" fmla="*/ 0 h 348"/>
                <a:gd name="T16" fmla="*/ 0 w 348"/>
                <a:gd name="T17" fmla="*/ 0 h 348"/>
                <a:gd name="T18" fmla="*/ 0 w 348"/>
                <a:gd name="T19" fmla="*/ 0 h 348"/>
                <a:gd name="T20" fmla="*/ 0 w 348"/>
                <a:gd name="T21" fmla="*/ 0 h 348"/>
                <a:gd name="T22" fmla="*/ 0 w 348"/>
                <a:gd name="T23" fmla="*/ 0 h 348"/>
                <a:gd name="T24" fmla="*/ 0 w 348"/>
                <a:gd name="T25" fmla="*/ 0 h 348"/>
                <a:gd name="T26" fmla="*/ 0 w 348"/>
                <a:gd name="T27" fmla="*/ 0 h 348"/>
                <a:gd name="T28" fmla="*/ 0 w 348"/>
                <a:gd name="T29" fmla="*/ 0 h 348"/>
                <a:gd name="T30" fmla="*/ 0 w 348"/>
                <a:gd name="T31" fmla="*/ 0 h 348"/>
                <a:gd name="T32" fmla="*/ 0 w 348"/>
                <a:gd name="T33" fmla="*/ 0 h 348"/>
                <a:gd name="T34" fmla="*/ 0 w 348"/>
                <a:gd name="T35" fmla="*/ 0 h 348"/>
                <a:gd name="T36" fmla="*/ 0 w 348"/>
                <a:gd name="T37" fmla="*/ 0 h 348"/>
                <a:gd name="T38" fmla="*/ 0 w 348"/>
                <a:gd name="T39" fmla="*/ 0 h 348"/>
                <a:gd name="T40" fmla="*/ 0 w 348"/>
                <a:gd name="T41" fmla="*/ 0 h 348"/>
                <a:gd name="T42" fmla="*/ 0 w 348"/>
                <a:gd name="T43" fmla="*/ 0 h 348"/>
                <a:gd name="T44" fmla="*/ 0 w 348"/>
                <a:gd name="T45" fmla="*/ 0 h 348"/>
                <a:gd name="T46" fmla="*/ 0 w 348"/>
                <a:gd name="T47" fmla="*/ 0 h 348"/>
                <a:gd name="T48" fmla="*/ 0 w 348"/>
                <a:gd name="T49" fmla="*/ 0 h 348"/>
                <a:gd name="T50" fmla="*/ 0 w 348"/>
                <a:gd name="T51" fmla="*/ 0 h 348"/>
                <a:gd name="T52" fmla="*/ 0 w 348"/>
                <a:gd name="T53" fmla="*/ 0 h 348"/>
                <a:gd name="T54" fmla="*/ 0 w 348"/>
                <a:gd name="T55" fmla="*/ 0 h 348"/>
                <a:gd name="T56" fmla="*/ 0 w 348"/>
                <a:gd name="T57" fmla="*/ 0 h 348"/>
                <a:gd name="T58" fmla="*/ 0 w 348"/>
                <a:gd name="T59" fmla="*/ 0 h 348"/>
                <a:gd name="T60" fmla="*/ 0 w 348"/>
                <a:gd name="T61" fmla="*/ 0 h 348"/>
                <a:gd name="T62" fmla="*/ 0 w 348"/>
                <a:gd name="T63" fmla="*/ 0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8"/>
                <a:gd name="T97" fmla="*/ 0 h 348"/>
                <a:gd name="T98" fmla="*/ 348 w 348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8" h="348">
                  <a:moveTo>
                    <a:pt x="174" y="348"/>
                  </a:moveTo>
                  <a:lnTo>
                    <a:pt x="191" y="348"/>
                  </a:lnTo>
                  <a:lnTo>
                    <a:pt x="209" y="345"/>
                  </a:lnTo>
                  <a:lnTo>
                    <a:pt x="225" y="340"/>
                  </a:lnTo>
                  <a:lnTo>
                    <a:pt x="242" y="334"/>
                  </a:lnTo>
                  <a:lnTo>
                    <a:pt x="257" y="328"/>
                  </a:lnTo>
                  <a:lnTo>
                    <a:pt x="271" y="319"/>
                  </a:lnTo>
                  <a:lnTo>
                    <a:pt x="285" y="309"/>
                  </a:lnTo>
                  <a:lnTo>
                    <a:pt x="296" y="297"/>
                  </a:lnTo>
                  <a:lnTo>
                    <a:pt x="307" y="285"/>
                  </a:lnTo>
                  <a:lnTo>
                    <a:pt x="317" y="271"/>
                  </a:lnTo>
                  <a:lnTo>
                    <a:pt x="326" y="257"/>
                  </a:lnTo>
                  <a:lnTo>
                    <a:pt x="334" y="242"/>
                  </a:lnTo>
                  <a:lnTo>
                    <a:pt x="340" y="226"/>
                  </a:lnTo>
                  <a:lnTo>
                    <a:pt x="344" y="209"/>
                  </a:lnTo>
                  <a:lnTo>
                    <a:pt x="346" y="192"/>
                  </a:lnTo>
                  <a:lnTo>
                    <a:pt x="348" y="174"/>
                  </a:lnTo>
                  <a:lnTo>
                    <a:pt x="346" y="156"/>
                  </a:lnTo>
                  <a:lnTo>
                    <a:pt x="344" y="140"/>
                  </a:lnTo>
                  <a:lnTo>
                    <a:pt x="340" y="122"/>
                  </a:lnTo>
                  <a:lnTo>
                    <a:pt x="334" y="107"/>
                  </a:lnTo>
                  <a:lnTo>
                    <a:pt x="326" y="92"/>
                  </a:lnTo>
                  <a:lnTo>
                    <a:pt x="317" y="77"/>
                  </a:lnTo>
                  <a:lnTo>
                    <a:pt x="307" y="64"/>
                  </a:lnTo>
                  <a:lnTo>
                    <a:pt x="296" y="52"/>
                  </a:lnTo>
                  <a:lnTo>
                    <a:pt x="285" y="40"/>
                  </a:lnTo>
                  <a:lnTo>
                    <a:pt x="271" y="30"/>
                  </a:lnTo>
                  <a:lnTo>
                    <a:pt x="257" y="21"/>
                  </a:lnTo>
                  <a:lnTo>
                    <a:pt x="242" y="14"/>
                  </a:lnTo>
                  <a:lnTo>
                    <a:pt x="225" y="9"/>
                  </a:lnTo>
                  <a:lnTo>
                    <a:pt x="209" y="4"/>
                  </a:lnTo>
                  <a:lnTo>
                    <a:pt x="191" y="1"/>
                  </a:lnTo>
                  <a:lnTo>
                    <a:pt x="174" y="0"/>
                  </a:lnTo>
                  <a:lnTo>
                    <a:pt x="156" y="1"/>
                  </a:lnTo>
                  <a:lnTo>
                    <a:pt x="138" y="4"/>
                  </a:lnTo>
                  <a:lnTo>
                    <a:pt x="122" y="9"/>
                  </a:lnTo>
                  <a:lnTo>
                    <a:pt x="106" y="14"/>
                  </a:lnTo>
                  <a:lnTo>
                    <a:pt x="90" y="21"/>
                  </a:lnTo>
                  <a:lnTo>
                    <a:pt x="77" y="30"/>
                  </a:lnTo>
                  <a:lnTo>
                    <a:pt x="63" y="40"/>
                  </a:lnTo>
                  <a:lnTo>
                    <a:pt x="50" y="52"/>
                  </a:lnTo>
                  <a:lnTo>
                    <a:pt x="40" y="64"/>
                  </a:lnTo>
                  <a:lnTo>
                    <a:pt x="30" y="77"/>
                  </a:lnTo>
                  <a:lnTo>
                    <a:pt x="21" y="92"/>
                  </a:lnTo>
                  <a:lnTo>
                    <a:pt x="14" y="107"/>
                  </a:lnTo>
                  <a:lnTo>
                    <a:pt x="7" y="122"/>
                  </a:lnTo>
                  <a:lnTo>
                    <a:pt x="3" y="140"/>
                  </a:lnTo>
                  <a:lnTo>
                    <a:pt x="1" y="156"/>
                  </a:lnTo>
                  <a:lnTo>
                    <a:pt x="0" y="174"/>
                  </a:lnTo>
                  <a:lnTo>
                    <a:pt x="1" y="192"/>
                  </a:lnTo>
                  <a:lnTo>
                    <a:pt x="3" y="209"/>
                  </a:lnTo>
                  <a:lnTo>
                    <a:pt x="7" y="226"/>
                  </a:lnTo>
                  <a:lnTo>
                    <a:pt x="14" y="242"/>
                  </a:lnTo>
                  <a:lnTo>
                    <a:pt x="21" y="257"/>
                  </a:lnTo>
                  <a:lnTo>
                    <a:pt x="30" y="271"/>
                  </a:lnTo>
                  <a:lnTo>
                    <a:pt x="40" y="285"/>
                  </a:lnTo>
                  <a:lnTo>
                    <a:pt x="50" y="297"/>
                  </a:lnTo>
                  <a:lnTo>
                    <a:pt x="63" y="309"/>
                  </a:lnTo>
                  <a:lnTo>
                    <a:pt x="77" y="319"/>
                  </a:lnTo>
                  <a:lnTo>
                    <a:pt x="90" y="328"/>
                  </a:lnTo>
                  <a:lnTo>
                    <a:pt x="106" y="334"/>
                  </a:lnTo>
                  <a:lnTo>
                    <a:pt x="122" y="340"/>
                  </a:lnTo>
                  <a:lnTo>
                    <a:pt x="138" y="345"/>
                  </a:lnTo>
                  <a:lnTo>
                    <a:pt x="156" y="348"/>
                  </a:lnTo>
                  <a:lnTo>
                    <a:pt x="174" y="348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73" name="Freeform 149"/>
            <p:cNvSpPr>
              <a:spLocks/>
            </p:cNvSpPr>
            <p:nvPr/>
          </p:nvSpPr>
          <p:spPr bwMode="auto">
            <a:xfrm>
              <a:off x="4051" y="2273"/>
              <a:ext cx="87" cy="87"/>
            </a:xfrm>
            <a:custGeom>
              <a:avLst/>
              <a:gdLst>
                <a:gd name="T0" fmla="*/ 0 w 348"/>
                <a:gd name="T1" fmla="*/ 0 h 348"/>
                <a:gd name="T2" fmla="*/ 0 w 348"/>
                <a:gd name="T3" fmla="*/ 0 h 348"/>
                <a:gd name="T4" fmla="*/ 0 w 348"/>
                <a:gd name="T5" fmla="*/ 0 h 348"/>
                <a:gd name="T6" fmla="*/ 0 w 348"/>
                <a:gd name="T7" fmla="*/ 0 h 348"/>
                <a:gd name="T8" fmla="*/ 0 w 348"/>
                <a:gd name="T9" fmla="*/ 0 h 348"/>
                <a:gd name="T10" fmla="*/ 0 w 348"/>
                <a:gd name="T11" fmla="*/ 0 h 348"/>
                <a:gd name="T12" fmla="*/ 0 w 348"/>
                <a:gd name="T13" fmla="*/ 0 h 348"/>
                <a:gd name="T14" fmla="*/ 0 w 348"/>
                <a:gd name="T15" fmla="*/ 0 h 348"/>
                <a:gd name="T16" fmla="*/ 0 w 348"/>
                <a:gd name="T17" fmla="*/ 0 h 348"/>
                <a:gd name="T18" fmla="*/ 0 w 348"/>
                <a:gd name="T19" fmla="*/ 0 h 348"/>
                <a:gd name="T20" fmla="*/ 0 w 348"/>
                <a:gd name="T21" fmla="*/ 0 h 348"/>
                <a:gd name="T22" fmla="*/ 0 w 348"/>
                <a:gd name="T23" fmla="*/ 0 h 348"/>
                <a:gd name="T24" fmla="*/ 0 w 348"/>
                <a:gd name="T25" fmla="*/ 0 h 348"/>
                <a:gd name="T26" fmla="*/ 0 w 348"/>
                <a:gd name="T27" fmla="*/ 0 h 348"/>
                <a:gd name="T28" fmla="*/ 0 w 348"/>
                <a:gd name="T29" fmla="*/ 0 h 348"/>
                <a:gd name="T30" fmla="*/ 0 w 348"/>
                <a:gd name="T31" fmla="*/ 0 h 348"/>
                <a:gd name="T32" fmla="*/ 0 w 348"/>
                <a:gd name="T33" fmla="*/ 0 h 348"/>
                <a:gd name="T34" fmla="*/ 0 w 348"/>
                <a:gd name="T35" fmla="*/ 0 h 348"/>
                <a:gd name="T36" fmla="*/ 0 w 348"/>
                <a:gd name="T37" fmla="*/ 0 h 348"/>
                <a:gd name="T38" fmla="*/ 0 w 348"/>
                <a:gd name="T39" fmla="*/ 0 h 348"/>
                <a:gd name="T40" fmla="*/ 0 w 348"/>
                <a:gd name="T41" fmla="*/ 0 h 348"/>
                <a:gd name="T42" fmla="*/ 0 w 348"/>
                <a:gd name="T43" fmla="*/ 0 h 348"/>
                <a:gd name="T44" fmla="*/ 0 w 348"/>
                <a:gd name="T45" fmla="*/ 0 h 348"/>
                <a:gd name="T46" fmla="*/ 0 w 348"/>
                <a:gd name="T47" fmla="*/ 0 h 348"/>
                <a:gd name="T48" fmla="*/ 0 w 348"/>
                <a:gd name="T49" fmla="*/ 0 h 348"/>
                <a:gd name="T50" fmla="*/ 0 w 348"/>
                <a:gd name="T51" fmla="*/ 0 h 348"/>
                <a:gd name="T52" fmla="*/ 0 w 348"/>
                <a:gd name="T53" fmla="*/ 0 h 348"/>
                <a:gd name="T54" fmla="*/ 0 w 348"/>
                <a:gd name="T55" fmla="*/ 0 h 348"/>
                <a:gd name="T56" fmla="*/ 0 w 348"/>
                <a:gd name="T57" fmla="*/ 0 h 348"/>
                <a:gd name="T58" fmla="*/ 0 w 348"/>
                <a:gd name="T59" fmla="*/ 0 h 348"/>
                <a:gd name="T60" fmla="*/ 0 w 348"/>
                <a:gd name="T61" fmla="*/ 0 h 348"/>
                <a:gd name="T62" fmla="*/ 0 w 348"/>
                <a:gd name="T63" fmla="*/ 0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8"/>
                <a:gd name="T97" fmla="*/ 0 h 348"/>
                <a:gd name="T98" fmla="*/ 348 w 348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8" h="348">
                  <a:moveTo>
                    <a:pt x="174" y="348"/>
                  </a:moveTo>
                  <a:lnTo>
                    <a:pt x="191" y="347"/>
                  </a:lnTo>
                  <a:lnTo>
                    <a:pt x="209" y="344"/>
                  </a:lnTo>
                  <a:lnTo>
                    <a:pt x="225" y="339"/>
                  </a:lnTo>
                  <a:lnTo>
                    <a:pt x="242" y="334"/>
                  </a:lnTo>
                  <a:lnTo>
                    <a:pt x="257" y="327"/>
                  </a:lnTo>
                  <a:lnTo>
                    <a:pt x="271" y="318"/>
                  </a:lnTo>
                  <a:lnTo>
                    <a:pt x="285" y="308"/>
                  </a:lnTo>
                  <a:lnTo>
                    <a:pt x="297" y="296"/>
                  </a:lnTo>
                  <a:lnTo>
                    <a:pt x="307" y="284"/>
                  </a:lnTo>
                  <a:lnTo>
                    <a:pt x="317" y="271"/>
                  </a:lnTo>
                  <a:lnTo>
                    <a:pt x="326" y="256"/>
                  </a:lnTo>
                  <a:lnTo>
                    <a:pt x="334" y="241"/>
                  </a:lnTo>
                  <a:lnTo>
                    <a:pt x="340" y="226"/>
                  </a:lnTo>
                  <a:lnTo>
                    <a:pt x="344" y="208"/>
                  </a:lnTo>
                  <a:lnTo>
                    <a:pt x="346" y="192"/>
                  </a:lnTo>
                  <a:lnTo>
                    <a:pt x="348" y="174"/>
                  </a:lnTo>
                  <a:lnTo>
                    <a:pt x="346" y="155"/>
                  </a:lnTo>
                  <a:lnTo>
                    <a:pt x="344" y="139"/>
                  </a:lnTo>
                  <a:lnTo>
                    <a:pt x="340" y="122"/>
                  </a:lnTo>
                  <a:lnTo>
                    <a:pt x="334" y="106"/>
                  </a:lnTo>
                  <a:lnTo>
                    <a:pt x="326" y="91"/>
                  </a:lnTo>
                  <a:lnTo>
                    <a:pt x="317" y="77"/>
                  </a:lnTo>
                  <a:lnTo>
                    <a:pt x="307" y="63"/>
                  </a:lnTo>
                  <a:lnTo>
                    <a:pt x="297" y="51"/>
                  </a:lnTo>
                  <a:lnTo>
                    <a:pt x="285" y="39"/>
                  </a:lnTo>
                  <a:lnTo>
                    <a:pt x="271" y="29"/>
                  </a:lnTo>
                  <a:lnTo>
                    <a:pt x="257" y="20"/>
                  </a:lnTo>
                  <a:lnTo>
                    <a:pt x="242" y="13"/>
                  </a:lnTo>
                  <a:lnTo>
                    <a:pt x="225" y="8"/>
                  </a:lnTo>
                  <a:lnTo>
                    <a:pt x="209" y="3"/>
                  </a:lnTo>
                  <a:lnTo>
                    <a:pt x="191" y="0"/>
                  </a:lnTo>
                  <a:lnTo>
                    <a:pt x="174" y="0"/>
                  </a:lnTo>
                  <a:lnTo>
                    <a:pt x="156" y="0"/>
                  </a:lnTo>
                  <a:lnTo>
                    <a:pt x="138" y="3"/>
                  </a:lnTo>
                  <a:lnTo>
                    <a:pt x="122" y="8"/>
                  </a:lnTo>
                  <a:lnTo>
                    <a:pt x="106" y="13"/>
                  </a:lnTo>
                  <a:lnTo>
                    <a:pt x="91" y="20"/>
                  </a:lnTo>
                  <a:lnTo>
                    <a:pt x="77" y="29"/>
                  </a:lnTo>
                  <a:lnTo>
                    <a:pt x="63" y="39"/>
                  </a:lnTo>
                  <a:lnTo>
                    <a:pt x="51" y="51"/>
                  </a:lnTo>
                  <a:lnTo>
                    <a:pt x="40" y="63"/>
                  </a:lnTo>
                  <a:lnTo>
                    <a:pt x="30" y="77"/>
                  </a:lnTo>
                  <a:lnTo>
                    <a:pt x="21" y="91"/>
                  </a:lnTo>
                  <a:lnTo>
                    <a:pt x="14" y="106"/>
                  </a:lnTo>
                  <a:lnTo>
                    <a:pt x="7" y="122"/>
                  </a:lnTo>
                  <a:lnTo>
                    <a:pt x="4" y="139"/>
                  </a:lnTo>
                  <a:lnTo>
                    <a:pt x="1" y="155"/>
                  </a:lnTo>
                  <a:lnTo>
                    <a:pt x="0" y="174"/>
                  </a:lnTo>
                  <a:lnTo>
                    <a:pt x="1" y="192"/>
                  </a:lnTo>
                  <a:lnTo>
                    <a:pt x="4" y="208"/>
                  </a:lnTo>
                  <a:lnTo>
                    <a:pt x="7" y="226"/>
                  </a:lnTo>
                  <a:lnTo>
                    <a:pt x="14" y="241"/>
                  </a:lnTo>
                  <a:lnTo>
                    <a:pt x="21" y="256"/>
                  </a:lnTo>
                  <a:lnTo>
                    <a:pt x="30" y="271"/>
                  </a:lnTo>
                  <a:lnTo>
                    <a:pt x="40" y="284"/>
                  </a:lnTo>
                  <a:lnTo>
                    <a:pt x="51" y="296"/>
                  </a:lnTo>
                  <a:lnTo>
                    <a:pt x="63" y="308"/>
                  </a:lnTo>
                  <a:lnTo>
                    <a:pt x="77" y="318"/>
                  </a:lnTo>
                  <a:lnTo>
                    <a:pt x="91" y="327"/>
                  </a:lnTo>
                  <a:lnTo>
                    <a:pt x="106" y="334"/>
                  </a:lnTo>
                  <a:lnTo>
                    <a:pt x="122" y="339"/>
                  </a:lnTo>
                  <a:lnTo>
                    <a:pt x="138" y="344"/>
                  </a:lnTo>
                  <a:lnTo>
                    <a:pt x="156" y="347"/>
                  </a:lnTo>
                  <a:lnTo>
                    <a:pt x="174" y="348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74" name="Freeform 150"/>
            <p:cNvSpPr>
              <a:spLocks/>
            </p:cNvSpPr>
            <p:nvPr/>
          </p:nvSpPr>
          <p:spPr bwMode="auto">
            <a:xfrm>
              <a:off x="2256" y="1571"/>
              <a:ext cx="87" cy="87"/>
            </a:xfrm>
            <a:custGeom>
              <a:avLst/>
              <a:gdLst>
                <a:gd name="T0" fmla="*/ 0 w 347"/>
                <a:gd name="T1" fmla="*/ 0 h 348"/>
                <a:gd name="T2" fmla="*/ 0 w 347"/>
                <a:gd name="T3" fmla="*/ 0 h 348"/>
                <a:gd name="T4" fmla="*/ 0 w 347"/>
                <a:gd name="T5" fmla="*/ 0 h 348"/>
                <a:gd name="T6" fmla="*/ 0 w 347"/>
                <a:gd name="T7" fmla="*/ 0 h 348"/>
                <a:gd name="T8" fmla="*/ 0 w 347"/>
                <a:gd name="T9" fmla="*/ 0 h 348"/>
                <a:gd name="T10" fmla="*/ 0 w 347"/>
                <a:gd name="T11" fmla="*/ 0 h 348"/>
                <a:gd name="T12" fmla="*/ 0 w 347"/>
                <a:gd name="T13" fmla="*/ 0 h 348"/>
                <a:gd name="T14" fmla="*/ 0 w 347"/>
                <a:gd name="T15" fmla="*/ 0 h 348"/>
                <a:gd name="T16" fmla="*/ 0 w 347"/>
                <a:gd name="T17" fmla="*/ 0 h 348"/>
                <a:gd name="T18" fmla="*/ 0 w 347"/>
                <a:gd name="T19" fmla="*/ 0 h 348"/>
                <a:gd name="T20" fmla="*/ 0 w 347"/>
                <a:gd name="T21" fmla="*/ 0 h 348"/>
                <a:gd name="T22" fmla="*/ 0 w 347"/>
                <a:gd name="T23" fmla="*/ 0 h 348"/>
                <a:gd name="T24" fmla="*/ 0 w 347"/>
                <a:gd name="T25" fmla="*/ 0 h 348"/>
                <a:gd name="T26" fmla="*/ 0 w 347"/>
                <a:gd name="T27" fmla="*/ 0 h 348"/>
                <a:gd name="T28" fmla="*/ 0 w 347"/>
                <a:gd name="T29" fmla="*/ 0 h 348"/>
                <a:gd name="T30" fmla="*/ 0 w 347"/>
                <a:gd name="T31" fmla="*/ 0 h 348"/>
                <a:gd name="T32" fmla="*/ 0 w 347"/>
                <a:gd name="T33" fmla="*/ 0 h 348"/>
                <a:gd name="T34" fmla="*/ 0 w 347"/>
                <a:gd name="T35" fmla="*/ 0 h 348"/>
                <a:gd name="T36" fmla="*/ 0 w 347"/>
                <a:gd name="T37" fmla="*/ 0 h 348"/>
                <a:gd name="T38" fmla="*/ 0 w 347"/>
                <a:gd name="T39" fmla="*/ 0 h 348"/>
                <a:gd name="T40" fmla="*/ 0 w 347"/>
                <a:gd name="T41" fmla="*/ 0 h 348"/>
                <a:gd name="T42" fmla="*/ 0 w 347"/>
                <a:gd name="T43" fmla="*/ 0 h 348"/>
                <a:gd name="T44" fmla="*/ 0 w 347"/>
                <a:gd name="T45" fmla="*/ 0 h 348"/>
                <a:gd name="T46" fmla="*/ 0 w 347"/>
                <a:gd name="T47" fmla="*/ 0 h 348"/>
                <a:gd name="T48" fmla="*/ 0 w 347"/>
                <a:gd name="T49" fmla="*/ 0 h 348"/>
                <a:gd name="T50" fmla="*/ 0 w 347"/>
                <a:gd name="T51" fmla="*/ 0 h 348"/>
                <a:gd name="T52" fmla="*/ 0 w 347"/>
                <a:gd name="T53" fmla="*/ 0 h 348"/>
                <a:gd name="T54" fmla="*/ 0 w 347"/>
                <a:gd name="T55" fmla="*/ 0 h 348"/>
                <a:gd name="T56" fmla="*/ 0 w 347"/>
                <a:gd name="T57" fmla="*/ 0 h 348"/>
                <a:gd name="T58" fmla="*/ 0 w 347"/>
                <a:gd name="T59" fmla="*/ 0 h 348"/>
                <a:gd name="T60" fmla="*/ 0 w 347"/>
                <a:gd name="T61" fmla="*/ 0 h 348"/>
                <a:gd name="T62" fmla="*/ 0 w 347"/>
                <a:gd name="T63" fmla="*/ 0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7"/>
                <a:gd name="T97" fmla="*/ 0 h 348"/>
                <a:gd name="T98" fmla="*/ 347 w 347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7" h="348">
                  <a:moveTo>
                    <a:pt x="174" y="348"/>
                  </a:moveTo>
                  <a:lnTo>
                    <a:pt x="191" y="347"/>
                  </a:lnTo>
                  <a:lnTo>
                    <a:pt x="208" y="344"/>
                  </a:lnTo>
                  <a:lnTo>
                    <a:pt x="224" y="340"/>
                  </a:lnTo>
                  <a:lnTo>
                    <a:pt x="240" y="334"/>
                  </a:lnTo>
                  <a:lnTo>
                    <a:pt x="255" y="327"/>
                  </a:lnTo>
                  <a:lnTo>
                    <a:pt x="271" y="318"/>
                  </a:lnTo>
                  <a:lnTo>
                    <a:pt x="283" y="308"/>
                  </a:lnTo>
                  <a:lnTo>
                    <a:pt x="296" y="296"/>
                  </a:lnTo>
                  <a:lnTo>
                    <a:pt x="307" y="284"/>
                  </a:lnTo>
                  <a:lnTo>
                    <a:pt x="317" y="271"/>
                  </a:lnTo>
                  <a:lnTo>
                    <a:pt x="326" y="256"/>
                  </a:lnTo>
                  <a:lnTo>
                    <a:pt x="334" y="241"/>
                  </a:lnTo>
                  <a:lnTo>
                    <a:pt x="339" y="226"/>
                  </a:lnTo>
                  <a:lnTo>
                    <a:pt x="344" y="208"/>
                  </a:lnTo>
                  <a:lnTo>
                    <a:pt x="346" y="192"/>
                  </a:lnTo>
                  <a:lnTo>
                    <a:pt x="347" y="174"/>
                  </a:lnTo>
                  <a:lnTo>
                    <a:pt x="346" y="156"/>
                  </a:lnTo>
                  <a:lnTo>
                    <a:pt x="344" y="139"/>
                  </a:lnTo>
                  <a:lnTo>
                    <a:pt x="339" y="122"/>
                  </a:lnTo>
                  <a:lnTo>
                    <a:pt x="334" y="106"/>
                  </a:lnTo>
                  <a:lnTo>
                    <a:pt x="326" y="91"/>
                  </a:lnTo>
                  <a:lnTo>
                    <a:pt x="317" y="77"/>
                  </a:lnTo>
                  <a:lnTo>
                    <a:pt x="307" y="63"/>
                  </a:lnTo>
                  <a:lnTo>
                    <a:pt x="296" y="51"/>
                  </a:lnTo>
                  <a:lnTo>
                    <a:pt x="283" y="39"/>
                  </a:lnTo>
                  <a:lnTo>
                    <a:pt x="271" y="29"/>
                  </a:lnTo>
                  <a:lnTo>
                    <a:pt x="255" y="20"/>
                  </a:lnTo>
                  <a:lnTo>
                    <a:pt x="240" y="14"/>
                  </a:lnTo>
                  <a:lnTo>
                    <a:pt x="224" y="8"/>
                  </a:lnTo>
                  <a:lnTo>
                    <a:pt x="208" y="4"/>
                  </a:lnTo>
                  <a:lnTo>
                    <a:pt x="191" y="0"/>
                  </a:lnTo>
                  <a:lnTo>
                    <a:pt x="174" y="0"/>
                  </a:lnTo>
                  <a:lnTo>
                    <a:pt x="155" y="0"/>
                  </a:lnTo>
                  <a:lnTo>
                    <a:pt x="138" y="4"/>
                  </a:lnTo>
                  <a:lnTo>
                    <a:pt x="122" y="8"/>
                  </a:lnTo>
                  <a:lnTo>
                    <a:pt x="105" y="14"/>
                  </a:lnTo>
                  <a:lnTo>
                    <a:pt x="90" y="20"/>
                  </a:lnTo>
                  <a:lnTo>
                    <a:pt x="75" y="29"/>
                  </a:lnTo>
                  <a:lnTo>
                    <a:pt x="63" y="39"/>
                  </a:lnTo>
                  <a:lnTo>
                    <a:pt x="50" y="51"/>
                  </a:lnTo>
                  <a:lnTo>
                    <a:pt x="39" y="63"/>
                  </a:lnTo>
                  <a:lnTo>
                    <a:pt x="29" y="77"/>
                  </a:lnTo>
                  <a:lnTo>
                    <a:pt x="20" y="91"/>
                  </a:lnTo>
                  <a:lnTo>
                    <a:pt x="12" y="106"/>
                  </a:lnTo>
                  <a:lnTo>
                    <a:pt x="7" y="122"/>
                  </a:lnTo>
                  <a:lnTo>
                    <a:pt x="2" y="139"/>
                  </a:lnTo>
                  <a:lnTo>
                    <a:pt x="0" y="156"/>
                  </a:lnTo>
                  <a:lnTo>
                    <a:pt x="0" y="174"/>
                  </a:lnTo>
                  <a:lnTo>
                    <a:pt x="0" y="192"/>
                  </a:lnTo>
                  <a:lnTo>
                    <a:pt x="2" y="208"/>
                  </a:lnTo>
                  <a:lnTo>
                    <a:pt x="7" y="226"/>
                  </a:lnTo>
                  <a:lnTo>
                    <a:pt x="12" y="241"/>
                  </a:lnTo>
                  <a:lnTo>
                    <a:pt x="20" y="256"/>
                  </a:lnTo>
                  <a:lnTo>
                    <a:pt x="29" y="271"/>
                  </a:lnTo>
                  <a:lnTo>
                    <a:pt x="39" y="284"/>
                  </a:lnTo>
                  <a:lnTo>
                    <a:pt x="50" y="296"/>
                  </a:lnTo>
                  <a:lnTo>
                    <a:pt x="63" y="308"/>
                  </a:lnTo>
                  <a:lnTo>
                    <a:pt x="75" y="318"/>
                  </a:lnTo>
                  <a:lnTo>
                    <a:pt x="90" y="327"/>
                  </a:lnTo>
                  <a:lnTo>
                    <a:pt x="105" y="334"/>
                  </a:lnTo>
                  <a:lnTo>
                    <a:pt x="122" y="340"/>
                  </a:lnTo>
                  <a:lnTo>
                    <a:pt x="138" y="344"/>
                  </a:lnTo>
                  <a:lnTo>
                    <a:pt x="155" y="347"/>
                  </a:lnTo>
                  <a:lnTo>
                    <a:pt x="174" y="348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75" name="Freeform 151"/>
            <p:cNvSpPr>
              <a:spLocks/>
            </p:cNvSpPr>
            <p:nvPr/>
          </p:nvSpPr>
          <p:spPr bwMode="auto">
            <a:xfrm>
              <a:off x="1664" y="1661"/>
              <a:ext cx="87" cy="87"/>
            </a:xfrm>
            <a:custGeom>
              <a:avLst/>
              <a:gdLst>
                <a:gd name="T0" fmla="*/ 0 w 347"/>
                <a:gd name="T1" fmla="*/ 0 h 347"/>
                <a:gd name="T2" fmla="*/ 0 w 347"/>
                <a:gd name="T3" fmla="*/ 0 h 347"/>
                <a:gd name="T4" fmla="*/ 0 w 347"/>
                <a:gd name="T5" fmla="*/ 0 h 347"/>
                <a:gd name="T6" fmla="*/ 0 w 347"/>
                <a:gd name="T7" fmla="*/ 0 h 347"/>
                <a:gd name="T8" fmla="*/ 0 w 347"/>
                <a:gd name="T9" fmla="*/ 0 h 347"/>
                <a:gd name="T10" fmla="*/ 0 w 347"/>
                <a:gd name="T11" fmla="*/ 0 h 347"/>
                <a:gd name="T12" fmla="*/ 0 w 347"/>
                <a:gd name="T13" fmla="*/ 0 h 347"/>
                <a:gd name="T14" fmla="*/ 0 w 347"/>
                <a:gd name="T15" fmla="*/ 0 h 347"/>
                <a:gd name="T16" fmla="*/ 0 w 347"/>
                <a:gd name="T17" fmla="*/ 0 h 347"/>
                <a:gd name="T18" fmla="*/ 0 w 347"/>
                <a:gd name="T19" fmla="*/ 0 h 347"/>
                <a:gd name="T20" fmla="*/ 0 w 347"/>
                <a:gd name="T21" fmla="*/ 0 h 347"/>
                <a:gd name="T22" fmla="*/ 0 w 347"/>
                <a:gd name="T23" fmla="*/ 0 h 347"/>
                <a:gd name="T24" fmla="*/ 0 w 347"/>
                <a:gd name="T25" fmla="*/ 0 h 347"/>
                <a:gd name="T26" fmla="*/ 0 w 347"/>
                <a:gd name="T27" fmla="*/ 0 h 347"/>
                <a:gd name="T28" fmla="*/ 0 w 347"/>
                <a:gd name="T29" fmla="*/ 0 h 347"/>
                <a:gd name="T30" fmla="*/ 0 w 347"/>
                <a:gd name="T31" fmla="*/ 0 h 347"/>
                <a:gd name="T32" fmla="*/ 0 w 347"/>
                <a:gd name="T33" fmla="*/ 0 h 347"/>
                <a:gd name="T34" fmla="*/ 0 w 347"/>
                <a:gd name="T35" fmla="*/ 0 h 347"/>
                <a:gd name="T36" fmla="*/ 0 w 347"/>
                <a:gd name="T37" fmla="*/ 0 h 347"/>
                <a:gd name="T38" fmla="*/ 0 w 347"/>
                <a:gd name="T39" fmla="*/ 0 h 347"/>
                <a:gd name="T40" fmla="*/ 0 w 347"/>
                <a:gd name="T41" fmla="*/ 0 h 347"/>
                <a:gd name="T42" fmla="*/ 0 w 347"/>
                <a:gd name="T43" fmla="*/ 0 h 347"/>
                <a:gd name="T44" fmla="*/ 0 w 347"/>
                <a:gd name="T45" fmla="*/ 0 h 347"/>
                <a:gd name="T46" fmla="*/ 0 w 347"/>
                <a:gd name="T47" fmla="*/ 0 h 347"/>
                <a:gd name="T48" fmla="*/ 0 w 347"/>
                <a:gd name="T49" fmla="*/ 0 h 347"/>
                <a:gd name="T50" fmla="*/ 0 w 347"/>
                <a:gd name="T51" fmla="*/ 0 h 347"/>
                <a:gd name="T52" fmla="*/ 0 w 347"/>
                <a:gd name="T53" fmla="*/ 0 h 347"/>
                <a:gd name="T54" fmla="*/ 0 w 347"/>
                <a:gd name="T55" fmla="*/ 0 h 347"/>
                <a:gd name="T56" fmla="*/ 0 w 347"/>
                <a:gd name="T57" fmla="*/ 0 h 347"/>
                <a:gd name="T58" fmla="*/ 0 w 347"/>
                <a:gd name="T59" fmla="*/ 0 h 347"/>
                <a:gd name="T60" fmla="*/ 0 w 347"/>
                <a:gd name="T61" fmla="*/ 0 h 347"/>
                <a:gd name="T62" fmla="*/ 0 w 347"/>
                <a:gd name="T63" fmla="*/ 0 h 3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7"/>
                <a:gd name="T97" fmla="*/ 0 h 347"/>
                <a:gd name="T98" fmla="*/ 347 w 347"/>
                <a:gd name="T99" fmla="*/ 347 h 3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7" h="347">
                  <a:moveTo>
                    <a:pt x="174" y="347"/>
                  </a:moveTo>
                  <a:lnTo>
                    <a:pt x="191" y="347"/>
                  </a:lnTo>
                  <a:lnTo>
                    <a:pt x="209" y="344"/>
                  </a:lnTo>
                  <a:lnTo>
                    <a:pt x="225" y="340"/>
                  </a:lnTo>
                  <a:lnTo>
                    <a:pt x="242" y="334"/>
                  </a:lnTo>
                  <a:lnTo>
                    <a:pt x="257" y="327"/>
                  </a:lnTo>
                  <a:lnTo>
                    <a:pt x="271" y="318"/>
                  </a:lnTo>
                  <a:lnTo>
                    <a:pt x="284" y="308"/>
                  </a:lnTo>
                  <a:lnTo>
                    <a:pt x="296" y="297"/>
                  </a:lnTo>
                  <a:lnTo>
                    <a:pt x="307" y="284"/>
                  </a:lnTo>
                  <a:lnTo>
                    <a:pt x="317" y="271"/>
                  </a:lnTo>
                  <a:lnTo>
                    <a:pt x="326" y="257"/>
                  </a:lnTo>
                  <a:lnTo>
                    <a:pt x="334" y="242"/>
                  </a:lnTo>
                  <a:lnTo>
                    <a:pt x="340" y="225"/>
                  </a:lnTo>
                  <a:lnTo>
                    <a:pt x="344" y="209"/>
                  </a:lnTo>
                  <a:lnTo>
                    <a:pt x="346" y="191"/>
                  </a:lnTo>
                  <a:lnTo>
                    <a:pt x="347" y="174"/>
                  </a:lnTo>
                  <a:lnTo>
                    <a:pt x="346" y="156"/>
                  </a:lnTo>
                  <a:lnTo>
                    <a:pt x="344" y="140"/>
                  </a:lnTo>
                  <a:lnTo>
                    <a:pt x="340" y="122"/>
                  </a:lnTo>
                  <a:lnTo>
                    <a:pt x="334" y="107"/>
                  </a:lnTo>
                  <a:lnTo>
                    <a:pt x="326" y="92"/>
                  </a:lnTo>
                  <a:lnTo>
                    <a:pt x="317" y="77"/>
                  </a:lnTo>
                  <a:lnTo>
                    <a:pt x="307" y="64"/>
                  </a:lnTo>
                  <a:lnTo>
                    <a:pt x="296" y="51"/>
                  </a:lnTo>
                  <a:lnTo>
                    <a:pt x="284" y="40"/>
                  </a:lnTo>
                  <a:lnTo>
                    <a:pt x="271" y="30"/>
                  </a:lnTo>
                  <a:lnTo>
                    <a:pt x="257" y="21"/>
                  </a:lnTo>
                  <a:lnTo>
                    <a:pt x="242" y="13"/>
                  </a:lnTo>
                  <a:lnTo>
                    <a:pt x="225" y="8"/>
                  </a:lnTo>
                  <a:lnTo>
                    <a:pt x="209" y="3"/>
                  </a:lnTo>
                  <a:lnTo>
                    <a:pt x="191" y="1"/>
                  </a:lnTo>
                  <a:lnTo>
                    <a:pt x="174" y="0"/>
                  </a:lnTo>
                  <a:lnTo>
                    <a:pt x="156" y="1"/>
                  </a:lnTo>
                  <a:lnTo>
                    <a:pt x="138" y="3"/>
                  </a:lnTo>
                  <a:lnTo>
                    <a:pt x="122" y="8"/>
                  </a:lnTo>
                  <a:lnTo>
                    <a:pt x="105" y="13"/>
                  </a:lnTo>
                  <a:lnTo>
                    <a:pt x="90" y="21"/>
                  </a:lnTo>
                  <a:lnTo>
                    <a:pt x="76" y="30"/>
                  </a:lnTo>
                  <a:lnTo>
                    <a:pt x="63" y="40"/>
                  </a:lnTo>
                  <a:lnTo>
                    <a:pt x="50" y="51"/>
                  </a:lnTo>
                  <a:lnTo>
                    <a:pt x="40" y="64"/>
                  </a:lnTo>
                  <a:lnTo>
                    <a:pt x="30" y="77"/>
                  </a:lnTo>
                  <a:lnTo>
                    <a:pt x="21" y="92"/>
                  </a:lnTo>
                  <a:lnTo>
                    <a:pt x="13" y="107"/>
                  </a:lnTo>
                  <a:lnTo>
                    <a:pt x="7" y="122"/>
                  </a:lnTo>
                  <a:lnTo>
                    <a:pt x="3" y="140"/>
                  </a:lnTo>
                  <a:lnTo>
                    <a:pt x="1" y="156"/>
                  </a:lnTo>
                  <a:lnTo>
                    <a:pt x="0" y="174"/>
                  </a:lnTo>
                  <a:lnTo>
                    <a:pt x="1" y="191"/>
                  </a:lnTo>
                  <a:lnTo>
                    <a:pt x="3" y="209"/>
                  </a:lnTo>
                  <a:lnTo>
                    <a:pt x="7" y="225"/>
                  </a:lnTo>
                  <a:lnTo>
                    <a:pt x="13" y="242"/>
                  </a:lnTo>
                  <a:lnTo>
                    <a:pt x="21" y="257"/>
                  </a:lnTo>
                  <a:lnTo>
                    <a:pt x="30" y="271"/>
                  </a:lnTo>
                  <a:lnTo>
                    <a:pt x="40" y="284"/>
                  </a:lnTo>
                  <a:lnTo>
                    <a:pt x="50" y="297"/>
                  </a:lnTo>
                  <a:lnTo>
                    <a:pt x="63" y="308"/>
                  </a:lnTo>
                  <a:lnTo>
                    <a:pt x="76" y="318"/>
                  </a:lnTo>
                  <a:lnTo>
                    <a:pt x="90" y="327"/>
                  </a:lnTo>
                  <a:lnTo>
                    <a:pt x="105" y="334"/>
                  </a:lnTo>
                  <a:lnTo>
                    <a:pt x="122" y="340"/>
                  </a:lnTo>
                  <a:lnTo>
                    <a:pt x="138" y="344"/>
                  </a:lnTo>
                  <a:lnTo>
                    <a:pt x="156" y="347"/>
                  </a:lnTo>
                  <a:lnTo>
                    <a:pt x="174" y="347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76" name="Freeform 152"/>
            <p:cNvSpPr>
              <a:spLocks/>
            </p:cNvSpPr>
            <p:nvPr/>
          </p:nvSpPr>
          <p:spPr bwMode="auto">
            <a:xfrm>
              <a:off x="1326" y="3451"/>
              <a:ext cx="87" cy="87"/>
            </a:xfrm>
            <a:custGeom>
              <a:avLst/>
              <a:gdLst>
                <a:gd name="T0" fmla="*/ 0 w 348"/>
                <a:gd name="T1" fmla="*/ 0 h 348"/>
                <a:gd name="T2" fmla="*/ 0 w 348"/>
                <a:gd name="T3" fmla="*/ 0 h 348"/>
                <a:gd name="T4" fmla="*/ 0 w 348"/>
                <a:gd name="T5" fmla="*/ 0 h 348"/>
                <a:gd name="T6" fmla="*/ 0 w 348"/>
                <a:gd name="T7" fmla="*/ 0 h 348"/>
                <a:gd name="T8" fmla="*/ 0 w 348"/>
                <a:gd name="T9" fmla="*/ 0 h 348"/>
                <a:gd name="T10" fmla="*/ 0 w 348"/>
                <a:gd name="T11" fmla="*/ 0 h 348"/>
                <a:gd name="T12" fmla="*/ 0 w 348"/>
                <a:gd name="T13" fmla="*/ 0 h 348"/>
                <a:gd name="T14" fmla="*/ 0 w 348"/>
                <a:gd name="T15" fmla="*/ 0 h 348"/>
                <a:gd name="T16" fmla="*/ 0 w 348"/>
                <a:gd name="T17" fmla="*/ 0 h 348"/>
                <a:gd name="T18" fmla="*/ 0 w 348"/>
                <a:gd name="T19" fmla="*/ 0 h 348"/>
                <a:gd name="T20" fmla="*/ 0 w 348"/>
                <a:gd name="T21" fmla="*/ 0 h 348"/>
                <a:gd name="T22" fmla="*/ 0 w 348"/>
                <a:gd name="T23" fmla="*/ 0 h 348"/>
                <a:gd name="T24" fmla="*/ 0 w 348"/>
                <a:gd name="T25" fmla="*/ 0 h 348"/>
                <a:gd name="T26" fmla="*/ 0 w 348"/>
                <a:gd name="T27" fmla="*/ 0 h 348"/>
                <a:gd name="T28" fmla="*/ 0 w 348"/>
                <a:gd name="T29" fmla="*/ 0 h 348"/>
                <a:gd name="T30" fmla="*/ 0 w 348"/>
                <a:gd name="T31" fmla="*/ 0 h 348"/>
                <a:gd name="T32" fmla="*/ 0 w 348"/>
                <a:gd name="T33" fmla="*/ 0 h 348"/>
                <a:gd name="T34" fmla="*/ 0 w 348"/>
                <a:gd name="T35" fmla="*/ 0 h 348"/>
                <a:gd name="T36" fmla="*/ 0 w 348"/>
                <a:gd name="T37" fmla="*/ 0 h 348"/>
                <a:gd name="T38" fmla="*/ 0 w 348"/>
                <a:gd name="T39" fmla="*/ 0 h 348"/>
                <a:gd name="T40" fmla="*/ 0 w 348"/>
                <a:gd name="T41" fmla="*/ 0 h 348"/>
                <a:gd name="T42" fmla="*/ 0 w 348"/>
                <a:gd name="T43" fmla="*/ 0 h 348"/>
                <a:gd name="T44" fmla="*/ 0 w 348"/>
                <a:gd name="T45" fmla="*/ 0 h 348"/>
                <a:gd name="T46" fmla="*/ 0 w 348"/>
                <a:gd name="T47" fmla="*/ 0 h 348"/>
                <a:gd name="T48" fmla="*/ 0 w 348"/>
                <a:gd name="T49" fmla="*/ 0 h 348"/>
                <a:gd name="T50" fmla="*/ 0 w 348"/>
                <a:gd name="T51" fmla="*/ 0 h 348"/>
                <a:gd name="T52" fmla="*/ 0 w 348"/>
                <a:gd name="T53" fmla="*/ 0 h 348"/>
                <a:gd name="T54" fmla="*/ 0 w 348"/>
                <a:gd name="T55" fmla="*/ 0 h 348"/>
                <a:gd name="T56" fmla="*/ 0 w 348"/>
                <a:gd name="T57" fmla="*/ 0 h 348"/>
                <a:gd name="T58" fmla="*/ 0 w 348"/>
                <a:gd name="T59" fmla="*/ 0 h 348"/>
                <a:gd name="T60" fmla="*/ 0 w 348"/>
                <a:gd name="T61" fmla="*/ 0 h 348"/>
                <a:gd name="T62" fmla="*/ 0 w 348"/>
                <a:gd name="T63" fmla="*/ 0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8"/>
                <a:gd name="T97" fmla="*/ 0 h 348"/>
                <a:gd name="T98" fmla="*/ 348 w 348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8" h="348">
                  <a:moveTo>
                    <a:pt x="174" y="348"/>
                  </a:moveTo>
                  <a:lnTo>
                    <a:pt x="192" y="346"/>
                  </a:lnTo>
                  <a:lnTo>
                    <a:pt x="209" y="344"/>
                  </a:lnTo>
                  <a:lnTo>
                    <a:pt x="226" y="340"/>
                  </a:lnTo>
                  <a:lnTo>
                    <a:pt x="242" y="334"/>
                  </a:lnTo>
                  <a:lnTo>
                    <a:pt x="257" y="326"/>
                  </a:lnTo>
                  <a:lnTo>
                    <a:pt x="271" y="317"/>
                  </a:lnTo>
                  <a:lnTo>
                    <a:pt x="285" y="307"/>
                  </a:lnTo>
                  <a:lnTo>
                    <a:pt x="298" y="296"/>
                  </a:lnTo>
                  <a:lnTo>
                    <a:pt x="309" y="285"/>
                  </a:lnTo>
                  <a:lnTo>
                    <a:pt x="319" y="271"/>
                  </a:lnTo>
                  <a:lnTo>
                    <a:pt x="328" y="257"/>
                  </a:lnTo>
                  <a:lnTo>
                    <a:pt x="334" y="242"/>
                  </a:lnTo>
                  <a:lnTo>
                    <a:pt x="340" y="225"/>
                  </a:lnTo>
                  <a:lnTo>
                    <a:pt x="344" y="209"/>
                  </a:lnTo>
                  <a:lnTo>
                    <a:pt x="348" y="191"/>
                  </a:lnTo>
                  <a:lnTo>
                    <a:pt x="348" y="174"/>
                  </a:lnTo>
                  <a:lnTo>
                    <a:pt x="348" y="156"/>
                  </a:lnTo>
                  <a:lnTo>
                    <a:pt x="344" y="139"/>
                  </a:lnTo>
                  <a:lnTo>
                    <a:pt x="340" y="122"/>
                  </a:lnTo>
                  <a:lnTo>
                    <a:pt x="334" y="106"/>
                  </a:lnTo>
                  <a:lnTo>
                    <a:pt x="328" y="91"/>
                  </a:lnTo>
                  <a:lnTo>
                    <a:pt x="319" y="77"/>
                  </a:lnTo>
                  <a:lnTo>
                    <a:pt x="309" y="63"/>
                  </a:lnTo>
                  <a:lnTo>
                    <a:pt x="298" y="50"/>
                  </a:lnTo>
                  <a:lnTo>
                    <a:pt x="285" y="40"/>
                  </a:lnTo>
                  <a:lnTo>
                    <a:pt x="271" y="30"/>
                  </a:lnTo>
                  <a:lnTo>
                    <a:pt x="257" y="21"/>
                  </a:lnTo>
                  <a:lnTo>
                    <a:pt x="242" y="14"/>
                  </a:lnTo>
                  <a:lnTo>
                    <a:pt x="226" y="7"/>
                  </a:lnTo>
                  <a:lnTo>
                    <a:pt x="209" y="4"/>
                  </a:lnTo>
                  <a:lnTo>
                    <a:pt x="192" y="1"/>
                  </a:lnTo>
                  <a:lnTo>
                    <a:pt x="174" y="0"/>
                  </a:lnTo>
                  <a:lnTo>
                    <a:pt x="156" y="1"/>
                  </a:lnTo>
                  <a:lnTo>
                    <a:pt x="140" y="4"/>
                  </a:lnTo>
                  <a:lnTo>
                    <a:pt x="122" y="7"/>
                  </a:lnTo>
                  <a:lnTo>
                    <a:pt x="107" y="14"/>
                  </a:lnTo>
                  <a:lnTo>
                    <a:pt x="92" y="21"/>
                  </a:lnTo>
                  <a:lnTo>
                    <a:pt x="77" y="30"/>
                  </a:lnTo>
                  <a:lnTo>
                    <a:pt x="64" y="40"/>
                  </a:lnTo>
                  <a:lnTo>
                    <a:pt x="52" y="50"/>
                  </a:lnTo>
                  <a:lnTo>
                    <a:pt x="40" y="63"/>
                  </a:lnTo>
                  <a:lnTo>
                    <a:pt x="30" y="77"/>
                  </a:lnTo>
                  <a:lnTo>
                    <a:pt x="22" y="91"/>
                  </a:lnTo>
                  <a:lnTo>
                    <a:pt x="14" y="106"/>
                  </a:lnTo>
                  <a:lnTo>
                    <a:pt x="9" y="122"/>
                  </a:lnTo>
                  <a:lnTo>
                    <a:pt x="4" y="139"/>
                  </a:lnTo>
                  <a:lnTo>
                    <a:pt x="1" y="156"/>
                  </a:lnTo>
                  <a:lnTo>
                    <a:pt x="0" y="174"/>
                  </a:lnTo>
                  <a:lnTo>
                    <a:pt x="1" y="191"/>
                  </a:lnTo>
                  <a:lnTo>
                    <a:pt x="4" y="209"/>
                  </a:lnTo>
                  <a:lnTo>
                    <a:pt x="9" y="225"/>
                  </a:lnTo>
                  <a:lnTo>
                    <a:pt x="14" y="242"/>
                  </a:lnTo>
                  <a:lnTo>
                    <a:pt x="22" y="257"/>
                  </a:lnTo>
                  <a:lnTo>
                    <a:pt x="30" y="271"/>
                  </a:lnTo>
                  <a:lnTo>
                    <a:pt x="40" y="285"/>
                  </a:lnTo>
                  <a:lnTo>
                    <a:pt x="52" y="296"/>
                  </a:lnTo>
                  <a:lnTo>
                    <a:pt x="64" y="307"/>
                  </a:lnTo>
                  <a:lnTo>
                    <a:pt x="77" y="317"/>
                  </a:lnTo>
                  <a:lnTo>
                    <a:pt x="92" y="326"/>
                  </a:lnTo>
                  <a:lnTo>
                    <a:pt x="107" y="334"/>
                  </a:lnTo>
                  <a:lnTo>
                    <a:pt x="122" y="340"/>
                  </a:lnTo>
                  <a:lnTo>
                    <a:pt x="140" y="344"/>
                  </a:lnTo>
                  <a:lnTo>
                    <a:pt x="156" y="346"/>
                  </a:lnTo>
                  <a:lnTo>
                    <a:pt x="174" y="348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77" name="Freeform 153"/>
            <p:cNvSpPr>
              <a:spLocks/>
            </p:cNvSpPr>
            <p:nvPr/>
          </p:nvSpPr>
          <p:spPr bwMode="auto">
            <a:xfrm>
              <a:off x="3497" y="3476"/>
              <a:ext cx="87" cy="87"/>
            </a:xfrm>
            <a:custGeom>
              <a:avLst/>
              <a:gdLst>
                <a:gd name="T0" fmla="*/ 0 w 348"/>
                <a:gd name="T1" fmla="*/ 0 h 347"/>
                <a:gd name="T2" fmla="*/ 0 w 348"/>
                <a:gd name="T3" fmla="*/ 0 h 347"/>
                <a:gd name="T4" fmla="*/ 0 w 348"/>
                <a:gd name="T5" fmla="*/ 0 h 347"/>
                <a:gd name="T6" fmla="*/ 0 w 348"/>
                <a:gd name="T7" fmla="*/ 0 h 347"/>
                <a:gd name="T8" fmla="*/ 0 w 348"/>
                <a:gd name="T9" fmla="*/ 0 h 347"/>
                <a:gd name="T10" fmla="*/ 0 w 348"/>
                <a:gd name="T11" fmla="*/ 0 h 347"/>
                <a:gd name="T12" fmla="*/ 0 w 348"/>
                <a:gd name="T13" fmla="*/ 0 h 347"/>
                <a:gd name="T14" fmla="*/ 0 w 348"/>
                <a:gd name="T15" fmla="*/ 0 h 347"/>
                <a:gd name="T16" fmla="*/ 0 w 348"/>
                <a:gd name="T17" fmla="*/ 0 h 347"/>
                <a:gd name="T18" fmla="*/ 0 w 348"/>
                <a:gd name="T19" fmla="*/ 0 h 347"/>
                <a:gd name="T20" fmla="*/ 0 w 348"/>
                <a:gd name="T21" fmla="*/ 0 h 347"/>
                <a:gd name="T22" fmla="*/ 0 w 348"/>
                <a:gd name="T23" fmla="*/ 0 h 347"/>
                <a:gd name="T24" fmla="*/ 0 w 348"/>
                <a:gd name="T25" fmla="*/ 0 h 347"/>
                <a:gd name="T26" fmla="*/ 0 w 348"/>
                <a:gd name="T27" fmla="*/ 0 h 347"/>
                <a:gd name="T28" fmla="*/ 0 w 348"/>
                <a:gd name="T29" fmla="*/ 0 h 347"/>
                <a:gd name="T30" fmla="*/ 0 w 348"/>
                <a:gd name="T31" fmla="*/ 0 h 347"/>
                <a:gd name="T32" fmla="*/ 0 w 348"/>
                <a:gd name="T33" fmla="*/ 0 h 347"/>
                <a:gd name="T34" fmla="*/ 0 w 348"/>
                <a:gd name="T35" fmla="*/ 0 h 347"/>
                <a:gd name="T36" fmla="*/ 0 w 348"/>
                <a:gd name="T37" fmla="*/ 0 h 347"/>
                <a:gd name="T38" fmla="*/ 0 w 348"/>
                <a:gd name="T39" fmla="*/ 0 h 347"/>
                <a:gd name="T40" fmla="*/ 0 w 348"/>
                <a:gd name="T41" fmla="*/ 0 h 347"/>
                <a:gd name="T42" fmla="*/ 0 w 348"/>
                <a:gd name="T43" fmla="*/ 0 h 347"/>
                <a:gd name="T44" fmla="*/ 0 w 348"/>
                <a:gd name="T45" fmla="*/ 0 h 347"/>
                <a:gd name="T46" fmla="*/ 0 w 348"/>
                <a:gd name="T47" fmla="*/ 0 h 347"/>
                <a:gd name="T48" fmla="*/ 0 w 348"/>
                <a:gd name="T49" fmla="*/ 0 h 347"/>
                <a:gd name="T50" fmla="*/ 0 w 348"/>
                <a:gd name="T51" fmla="*/ 0 h 347"/>
                <a:gd name="T52" fmla="*/ 0 w 348"/>
                <a:gd name="T53" fmla="*/ 0 h 347"/>
                <a:gd name="T54" fmla="*/ 0 w 348"/>
                <a:gd name="T55" fmla="*/ 0 h 347"/>
                <a:gd name="T56" fmla="*/ 0 w 348"/>
                <a:gd name="T57" fmla="*/ 0 h 347"/>
                <a:gd name="T58" fmla="*/ 0 w 348"/>
                <a:gd name="T59" fmla="*/ 0 h 347"/>
                <a:gd name="T60" fmla="*/ 0 w 348"/>
                <a:gd name="T61" fmla="*/ 0 h 347"/>
                <a:gd name="T62" fmla="*/ 0 w 348"/>
                <a:gd name="T63" fmla="*/ 0 h 3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48"/>
                <a:gd name="T97" fmla="*/ 0 h 347"/>
                <a:gd name="T98" fmla="*/ 348 w 348"/>
                <a:gd name="T99" fmla="*/ 347 h 3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48" h="347">
                  <a:moveTo>
                    <a:pt x="174" y="347"/>
                  </a:moveTo>
                  <a:lnTo>
                    <a:pt x="192" y="347"/>
                  </a:lnTo>
                  <a:lnTo>
                    <a:pt x="209" y="345"/>
                  </a:lnTo>
                  <a:lnTo>
                    <a:pt x="226" y="339"/>
                  </a:lnTo>
                  <a:lnTo>
                    <a:pt x="241" y="334"/>
                  </a:lnTo>
                  <a:lnTo>
                    <a:pt x="256" y="327"/>
                  </a:lnTo>
                  <a:lnTo>
                    <a:pt x="271" y="318"/>
                  </a:lnTo>
                  <a:lnTo>
                    <a:pt x="284" y="308"/>
                  </a:lnTo>
                  <a:lnTo>
                    <a:pt x="296" y="297"/>
                  </a:lnTo>
                  <a:lnTo>
                    <a:pt x="308" y="284"/>
                  </a:lnTo>
                  <a:lnTo>
                    <a:pt x="318" y="271"/>
                  </a:lnTo>
                  <a:lnTo>
                    <a:pt x="327" y="256"/>
                  </a:lnTo>
                  <a:lnTo>
                    <a:pt x="334" y="241"/>
                  </a:lnTo>
                  <a:lnTo>
                    <a:pt x="341" y="225"/>
                  </a:lnTo>
                  <a:lnTo>
                    <a:pt x="344" y="208"/>
                  </a:lnTo>
                  <a:lnTo>
                    <a:pt x="347" y="192"/>
                  </a:lnTo>
                  <a:lnTo>
                    <a:pt x="348" y="173"/>
                  </a:lnTo>
                  <a:lnTo>
                    <a:pt x="347" y="155"/>
                  </a:lnTo>
                  <a:lnTo>
                    <a:pt x="344" y="139"/>
                  </a:lnTo>
                  <a:lnTo>
                    <a:pt x="341" y="123"/>
                  </a:lnTo>
                  <a:lnTo>
                    <a:pt x="334" y="106"/>
                  </a:lnTo>
                  <a:lnTo>
                    <a:pt x="327" y="91"/>
                  </a:lnTo>
                  <a:lnTo>
                    <a:pt x="318" y="76"/>
                  </a:lnTo>
                  <a:lnTo>
                    <a:pt x="308" y="63"/>
                  </a:lnTo>
                  <a:lnTo>
                    <a:pt x="296" y="51"/>
                  </a:lnTo>
                  <a:lnTo>
                    <a:pt x="284" y="40"/>
                  </a:lnTo>
                  <a:lnTo>
                    <a:pt x="271" y="29"/>
                  </a:lnTo>
                  <a:lnTo>
                    <a:pt x="256" y="21"/>
                  </a:lnTo>
                  <a:lnTo>
                    <a:pt x="241" y="13"/>
                  </a:lnTo>
                  <a:lnTo>
                    <a:pt x="226" y="8"/>
                  </a:lnTo>
                  <a:lnTo>
                    <a:pt x="209" y="3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57" y="0"/>
                  </a:lnTo>
                  <a:lnTo>
                    <a:pt x="139" y="3"/>
                  </a:lnTo>
                  <a:lnTo>
                    <a:pt x="123" y="8"/>
                  </a:lnTo>
                  <a:lnTo>
                    <a:pt x="106" y="13"/>
                  </a:lnTo>
                  <a:lnTo>
                    <a:pt x="91" y="21"/>
                  </a:lnTo>
                  <a:lnTo>
                    <a:pt x="77" y="29"/>
                  </a:lnTo>
                  <a:lnTo>
                    <a:pt x="63" y="40"/>
                  </a:lnTo>
                  <a:lnTo>
                    <a:pt x="51" y="51"/>
                  </a:lnTo>
                  <a:lnTo>
                    <a:pt x="39" y="63"/>
                  </a:lnTo>
                  <a:lnTo>
                    <a:pt x="29" y="76"/>
                  </a:lnTo>
                  <a:lnTo>
                    <a:pt x="22" y="91"/>
                  </a:lnTo>
                  <a:lnTo>
                    <a:pt x="14" y="106"/>
                  </a:lnTo>
                  <a:lnTo>
                    <a:pt x="8" y="123"/>
                  </a:lnTo>
                  <a:lnTo>
                    <a:pt x="4" y="139"/>
                  </a:lnTo>
                  <a:lnTo>
                    <a:pt x="2" y="155"/>
                  </a:lnTo>
                  <a:lnTo>
                    <a:pt x="0" y="173"/>
                  </a:lnTo>
                  <a:lnTo>
                    <a:pt x="2" y="192"/>
                  </a:lnTo>
                  <a:lnTo>
                    <a:pt x="4" y="208"/>
                  </a:lnTo>
                  <a:lnTo>
                    <a:pt x="8" y="225"/>
                  </a:lnTo>
                  <a:lnTo>
                    <a:pt x="14" y="241"/>
                  </a:lnTo>
                  <a:lnTo>
                    <a:pt x="22" y="256"/>
                  </a:lnTo>
                  <a:lnTo>
                    <a:pt x="29" y="271"/>
                  </a:lnTo>
                  <a:lnTo>
                    <a:pt x="39" y="284"/>
                  </a:lnTo>
                  <a:lnTo>
                    <a:pt x="51" y="297"/>
                  </a:lnTo>
                  <a:lnTo>
                    <a:pt x="63" y="308"/>
                  </a:lnTo>
                  <a:lnTo>
                    <a:pt x="77" y="318"/>
                  </a:lnTo>
                  <a:lnTo>
                    <a:pt x="91" y="327"/>
                  </a:lnTo>
                  <a:lnTo>
                    <a:pt x="106" y="334"/>
                  </a:lnTo>
                  <a:lnTo>
                    <a:pt x="123" y="339"/>
                  </a:lnTo>
                  <a:lnTo>
                    <a:pt x="139" y="345"/>
                  </a:lnTo>
                  <a:lnTo>
                    <a:pt x="157" y="347"/>
                  </a:lnTo>
                  <a:lnTo>
                    <a:pt x="174" y="347"/>
                  </a:lnTo>
                  <a:close/>
                </a:path>
              </a:pathLst>
            </a:custGeom>
            <a:solidFill>
              <a:srgbClr val="0051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378" name="Line 154"/>
            <p:cNvSpPr>
              <a:spLocks noChangeShapeType="1"/>
            </p:cNvSpPr>
            <p:nvPr/>
          </p:nvSpPr>
          <p:spPr bwMode="auto">
            <a:xfrm>
              <a:off x="1708" y="2016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379" name="Line 155"/>
            <p:cNvSpPr>
              <a:spLocks noChangeShapeType="1"/>
            </p:cNvSpPr>
            <p:nvPr/>
          </p:nvSpPr>
          <p:spPr bwMode="auto">
            <a:xfrm flipV="1">
              <a:off x="2284" y="1920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380" name="Line 156"/>
            <p:cNvSpPr>
              <a:spLocks noChangeShapeType="1"/>
            </p:cNvSpPr>
            <p:nvPr/>
          </p:nvSpPr>
          <p:spPr bwMode="auto">
            <a:xfrm flipV="1">
              <a:off x="2908" y="2112"/>
              <a:ext cx="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381" name="Line 157"/>
            <p:cNvSpPr>
              <a:spLocks noChangeShapeType="1"/>
            </p:cNvSpPr>
            <p:nvPr/>
          </p:nvSpPr>
          <p:spPr bwMode="auto">
            <a:xfrm flipV="1">
              <a:off x="3532" y="2352"/>
              <a:ext cx="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382" name="Line 158"/>
            <p:cNvSpPr>
              <a:spLocks noChangeShapeType="1"/>
            </p:cNvSpPr>
            <p:nvPr/>
          </p:nvSpPr>
          <p:spPr bwMode="auto">
            <a:xfrm flipV="1">
              <a:off x="4108" y="2592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61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288" y="116632"/>
            <a:ext cx="8352928" cy="882428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  <a:defRPr/>
            </a:pPr>
            <a:r>
              <a:rPr lang="ru-RU" sz="4000" dirty="0" smtClean="0"/>
              <a:t>Профилактика повторных ОРИ</a:t>
            </a:r>
            <a:endParaRPr lang="sl-SI" sz="4000" dirty="0"/>
          </a:p>
        </p:txBody>
      </p:sp>
      <p:sp>
        <p:nvSpPr>
          <p:cNvPr id="98307" name="TextBox 10"/>
          <p:cNvSpPr txBox="1">
            <a:spLocks noChangeArrowheads="1"/>
          </p:cNvSpPr>
          <p:nvPr/>
        </p:nvSpPr>
        <p:spPr bwMode="auto">
          <a:xfrm>
            <a:off x="179388" y="6421438"/>
            <a:ext cx="6480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900">
                <a:solidFill>
                  <a:srgbClr val="404040"/>
                </a:solidFill>
              </a:rPr>
              <a:t>Юлиш Е.И., Балычевцева И.В., Висягин В.Б., Подходы к лечению и реабилитации часто и длительно болеющих респираторными заболеваниями детей, проживающих в доме ребенка, Журнал «Здоровье ребенка» 2 (23) 2010)</a:t>
            </a:r>
          </a:p>
        </p:txBody>
      </p:sp>
      <p:sp>
        <p:nvSpPr>
          <p:cNvPr id="98308" name="Прямоугольник 5"/>
          <p:cNvSpPr>
            <a:spLocks noChangeArrowheads="1"/>
          </p:cNvSpPr>
          <p:nvPr/>
        </p:nvSpPr>
        <p:spPr bwMode="auto">
          <a:xfrm>
            <a:off x="411973" y="1052736"/>
            <a:ext cx="80645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dirty="0">
                <a:solidFill>
                  <a:srgbClr val="EC732B"/>
                </a:solidFill>
              </a:rPr>
              <a:t>Рациональная витаминотерапия — </a:t>
            </a:r>
            <a:r>
              <a:rPr lang="ru-RU" altLang="ru-RU" sz="2400" dirty="0">
                <a:solidFill>
                  <a:srgbClr val="404040"/>
                </a:solidFill>
              </a:rPr>
              <a:t>обязательный компонент программ оздоровления детей, часто и длительно болеющих </a:t>
            </a:r>
            <a:r>
              <a:rPr lang="ru-RU" altLang="ru-RU" sz="2400" dirty="0" smtClean="0">
                <a:solidFill>
                  <a:srgbClr val="404040"/>
                </a:solidFill>
              </a:rPr>
              <a:t>ОРИ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ru-RU" altLang="ru-RU" sz="2800" dirty="0" smtClean="0">
                <a:solidFill>
                  <a:srgbClr val="404040"/>
                </a:solidFill>
              </a:rPr>
              <a:t>30 дней приема </a:t>
            </a:r>
            <a:r>
              <a:rPr lang="ru-RU" altLang="ru-RU" sz="2800" dirty="0" err="1" smtClean="0">
                <a:solidFill>
                  <a:srgbClr val="404040"/>
                </a:solidFill>
              </a:rPr>
              <a:t>Пиковита</a:t>
            </a:r>
            <a:r>
              <a:rPr lang="ru-RU" altLang="ru-RU" sz="2800" dirty="0" smtClean="0">
                <a:solidFill>
                  <a:srgbClr val="404040"/>
                </a:solidFill>
              </a:rPr>
              <a:t> в группе ЧБД:</a:t>
            </a:r>
          </a:p>
          <a:p>
            <a:pPr marL="1200150" lvl="1" indent="-457200" eaLnBrk="1" hangingPunct="1">
              <a:buFont typeface="Arial" panose="020B0604020202020204" pitchFamily="34" charset="0"/>
              <a:buChar char="•"/>
            </a:pPr>
            <a:r>
              <a:rPr lang="ru-RU" altLang="ru-RU" sz="2800" dirty="0" smtClean="0">
                <a:solidFill>
                  <a:srgbClr val="404040"/>
                </a:solidFill>
              </a:rPr>
              <a:t>Достоверное повышение концентрации вит. А и Е</a:t>
            </a:r>
          </a:p>
          <a:p>
            <a:pPr marL="1200150" lvl="1" indent="-457200" eaLnBrk="1" hangingPunct="1">
              <a:buFont typeface="Arial" panose="020B0604020202020204" pitchFamily="34" charset="0"/>
              <a:buChar char="•"/>
            </a:pPr>
            <a:r>
              <a:rPr lang="ru-RU" altLang="ru-RU" sz="2800" dirty="0" smtClean="0">
                <a:solidFill>
                  <a:srgbClr val="404040"/>
                </a:solidFill>
              </a:rPr>
              <a:t>Снижение количества инфекционных эпизодов в </a:t>
            </a:r>
            <a:r>
              <a:rPr lang="ru-RU" altLang="ru-RU" sz="3600" b="1" dirty="0" smtClean="0">
                <a:solidFill>
                  <a:srgbClr val="C00000"/>
                </a:solidFill>
              </a:rPr>
              <a:t>1,64</a:t>
            </a:r>
          </a:p>
          <a:p>
            <a:pPr marL="1200150" lvl="1" indent="-457200" eaLnBrk="1" hangingPunct="1">
              <a:buFont typeface="Arial" panose="020B0604020202020204" pitchFamily="34" charset="0"/>
              <a:buChar char="•"/>
            </a:pPr>
            <a:endParaRPr lang="ru-RU" altLang="ru-RU" sz="2800" dirty="0" smtClean="0">
              <a:solidFill>
                <a:srgbClr val="404040"/>
              </a:solidFill>
            </a:endParaRPr>
          </a:p>
          <a:p>
            <a:pPr eaLnBrk="1" hangingPunct="1"/>
            <a:r>
              <a:rPr lang="ru-RU" altLang="ru-RU" sz="2800" dirty="0" smtClean="0">
                <a:solidFill>
                  <a:srgbClr val="404040"/>
                </a:solidFill>
              </a:rPr>
              <a:t>.</a:t>
            </a:r>
            <a:endParaRPr lang="ru-RU" altLang="ru-RU" sz="2800" dirty="0">
              <a:solidFill>
                <a:srgbClr val="404040"/>
              </a:solidFill>
            </a:endParaRPr>
          </a:p>
        </p:txBody>
      </p:sp>
      <p:pic>
        <p:nvPicPr>
          <p:cNvPr id="72706" name="Picture 2" descr="C:\Users\chibisovaa\Desktop\Снимок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9631" y="4413134"/>
            <a:ext cx="7216841" cy="198980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873043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684213" y="-26988"/>
            <a:ext cx="7704137" cy="1143001"/>
          </a:xfrm>
        </p:spPr>
        <p:txBody>
          <a:bodyPr/>
          <a:lstStyle/>
          <a:p>
            <a:pPr eaLnBrk="1" hangingPunct="1"/>
            <a:r>
              <a:rPr lang="ru-RU" altLang="ru-RU" sz="2800" dirty="0" smtClean="0"/>
              <a:t>Влияние витаминизации на когнитивные функции детей 5-6 лет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6902450" y="6381750"/>
            <a:ext cx="2133600" cy="365125"/>
          </a:xfrm>
        </p:spPr>
        <p:txBody>
          <a:bodyPr/>
          <a:lstStyle/>
          <a:p>
            <a:pPr>
              <a:defRPr/>
            </a:pPr>
            <a:fld id="{5FE2045E-B307-4341-AF52-B4B3830C1B9C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2053" name="Rectangle 41"/>
          <p:cNvSpPr>
            <a:spLocks noChangeArrowheads="1"/>
          </p:cNvSpPr>
          <p:nvPr/>
        </p:nvSpPr>
        <p:spPr bwMode="auto">
          <a:xfrm>
            <a:off x="179388" y="5497513"/>
            <a:ext cx="770572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400" i="1">
                <a:cs typeface="Arial" pitchFamily="34" charset="0"/>
              </a:rPr>
              <a:t>Студеникин В.М., </a:t>
            </a:r>
            <a:r>
              <a:rPr lang="ru-RU" altLang="ru-RU" sz="1400">
                <a:cs typeface="Arial" pitchFamily="34" charset="0"/>
              </a:rPr>
              <a:t>Спиричев В.Б. </a:t>
            </a:r>
            <a:r>
              <a:rPr lang="ru-RU" altLang="ru-RU" sz="1400" i="1">
                <a:cs typeface="Arial" pitchFamily="34" charset="0"/>
              </a:rPr>
              <a:t>и др. // Вопросы детской диетологии. – 2009. – Т. 7. – №. 3. – С. 32-37.</a:t>
            </a:r>
          </a:p>
        </p:txBody>
      </p:sp>
      <p:graphicFrame>
        <p:nvGraphicFramePr>
          <p:cNvPr id="2050" name="Диаграмма 7"/>
          <p:cNvGraphicFramePr>
            <a:graphicFrameLocks/>
          </p:cNvGraphicFramePr>
          <p:nvPr/>
        </p:nvGraphicFramePr>
        <p:xfrm>
          <a:off x="488950" y="1268413"/>
          <a:ext cx="8186738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5" r:id="rId3" imgW="8815580" imgH="4566300" progId="Excel.Sheet.8">
                  <p:embed/>
                </p:oleObj>
              </mc:Choice>
              <mc:Fallback>
                <p:oleObj r:id="rId3" imgW="8815580" imgH="45663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1268413"/>
                        <a:ext cx="8186738" cy="410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Рисунок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38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19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азвание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361362" cy="13255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3200" b="1" dirty="0" smtClean="0"/>
              <a:t>2.3. Аллергические болезни. </a:t>
            </a:r>
            <a:br>
              <a:rPr lang="ru-RU" altLang="ru-RU" sz="3200" b="1" dirty="0" smtClean="0"/>
            </a:br>
            <a:r>
              <a:rPr lang="ru-RU" altLang="ru-RU" sz="3200" b="1" dirty="0" smtClean="0"/>
              <a:t>Роль дефицита витаминов в патогенезе </a:t>
            </a:r>
            <a:br>
              <a:rPr lang="ru-RU" altLang="ru-RU" sz="3200" b="1" dirty="0" smtClean="0"/>
            </a:br>
            <a:r>
              <a:rPr lang="ru-RU" altLang="ru-RU" sz="3200" b="1" dirty="0" smtClean="0"/>
              <a:t>и подходы к </a:t>
            </a:r>
            <a:r>
              <a:rPr lang="ru-RU" altLang="ru-RU" sz="3200" b="1" dirty="0" err="1" smtClean="0"/>
              <a:t>витаминопрофилактике</a:t>
            </a:r>
            <a:r>
              <a:rPr lang="ru-RU" altLang="ru-RU" sz="3200" b="1" dirty="0" smtClean="0"/>
              <a:t> и витаминотерапии </a:t>
            </a:r>
            <a:r>
              <a:rPr lang="ru-RU" altLang="ru-RU" sz="3200" dirty="0" smtClean="0"/>
              <a:t/>
            </a:r>
            <a:br>
              <a:rPr lang="ru-RU" altLang="ru-RU" sz="3200" dirty="0" smtClean="0"/>
            </a:br>
            <a:endParaRPr lang="ru-RU" altLang="ru-RU" sz="3200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95288" y="1844675"/>
            <a:ext cx="8582025" cy="452596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ru-RU" dirty="0"/>
              <a:t>2.3.1. Эпидемиология</a:t>
            </a:r>
            <a:r>
              <a:rPr lang="ru-RU" dirty="0" smtClean="0"/>
              <a:t>.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dirty="0" smtClean="0"/>
              <a:t>2.3.2</a:t>
            </a:r>
            <a:r>
              <a:rPr lang="ru-RU" dirty="0"/>
              <a:t>. </a:t>
            </a:r>
            <a:r>
              <a:rPr lang="ru-RU" dirty="0" smtClean="0"/>
              <a:t>Роль дефицита витаминов в патогенезе аллергических заболеваний.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dirty="0" smtClean="0"/>
              <a:t>2.3.3. Обеспеченность витаминами во время беременности и аллергия у </a:t>
            </a:r>
            <a:r>
              <a:rPr lang="ru-RU" dirty="0" err="1" smtClean="0"/>
              <a:t>детеи</a:t>
            </a:r>
            <a:r>
              <a:rPr lang="ru-RU" dirty="0" smtClean="0"/>
              <a:t>̆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dirty="0" smtClean="0"/>
              <a:t>2.3.4. Применение витаминов во время беременности, вопросы дозировки.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dirty="0" smtClean="0"/>
              <a:t>2.3.5</a:t>
            </a:r>
            <a:r>
              <a:rPr lang="ru-RU" dirty="0"/>
              <a:t>. </a:t>
            </a:r>
            <a:r>
              <a:rPr lang="ru-RU" dirty="0" smtClean="0"/>
              <a:t>Питание и обеспеченность витаминами ребенка в более старшем возрасте</a:t>
            </a:r>
            <a:r>
              <a:rPr lang="ru-RU" dirty="0"/>
              <a:t>—</a:t>
            </a:r>
            <a:r>
              <a:rPr lang="ru-RU" dirty="0" smtClean="0"/>
              <a:t>связь с </a:t>
            </a:r>
            <a:r>
              <a:rPr lang="ru-RU" dirty="0" err="1" smtClean="0"/>
              <a:t>аллергиеи</a:t>
            </a:r>
            <a:r>
              <a:rPr lang="ru-RU" dirty="0" smtClean="0"/>
              <a:t>̆.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dirty="0" smtClean="0"/>
              <a:t>2.3.6. </a:t>
            </a:r>
            <a:r>
              <a:rPr lang="ru-RU" b="1" dirty="0" smtClean="0">
                <a:solidFill>
                  <a:srgbClr val="C00000"/>
                </a:solidFill>
              </a:rPr>
              <a:t>Исследования по применению витаминов и ВМК в профилактике и лечении аллергических заболеваний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dirty="0" smtClean="0"/>
              <a:t>2.3.7</a:t>
            </a:r>
            <a:r>
              <a:rPr lang="ru-RU" dirty="0"/>
              <a:t>. </a:t>
            </a:r>
            <a:r>
              <a:rPr lang="ru-RU" dirty="0" smtClean="0"/>
              <a:t>Рекомендации по улучшению витаминного статуса и персонализации использования витаминов и ВМК при аллергических заболеваниях.</a:t>
            </a: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84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708025" y="1293813"/>
            <a:ext cx="8280400" cy="89535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000" b="1" dirty="0" smtClean="0"/>
              <a:t>Обеспеченность витаминами детей с аллергическими заболеваниями ниже, чем</a:t>
            </a:r>
            <a:r>
              <a:rPr lang="en-US" sz="2000" b="1" dirty="0" smtClean="0"/>
              <a:t> </a:t>
            </a:r>
            <a:r>
              <a:rPr lang="ru-RU" sz="2000" b="1" dirty="0" smtClean="0"/>
              <a:t>у здоровых детей</a:t>
            </a:r>
            <a:endParaRPr lang="ru-RU" sz="2000" b="1" dirty="0"/>
          </a:p>
        </p:txBody>
      </p:sp>
      <p:sp>
        <p:nvSpPr>
          <p:cNvPr id="44035" name="Прямоугольник 6"/>
          <p:cNvSpPr>
            <a:spLocks noChangeArrowheads="1"/>
          </p:cNvSpPr>
          <p:nvPr/>
        </p:nvSpPr>
        <p:spPr bwMode="auto">
          <a:xfrm>
            <a:off x="461963" y="5554663"/>
            <a:ext cx="8677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376092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376092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376092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376092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ru-RU" sz="1600">
                <a:solidFill>
                  <a:schemeClr val="tx1"/>
                </a:solidFill>
              </a:rPr>
              <a:t>Громов И. А, Баранник В. А., Боровик Т. Э., Намазова Л. С., Красных Л. М. ОПЫТ ПРИМЕНЕНИЯ ПОЛИВИТАМИНОВ В ПЕДИАТРИИ // ПФ . 2007. №5</a:t>
            </a:r>
          </a:p>
        </p:txBody>
      </p:sp>
      <p:graphicFrame>
        <p:nvGraphicFramePr>
          <p:cNvPr id="44036" name="Диаграмма 7"/>
          <p:cNvGraphicFramePr>
            <a:graphicFrameLocks noChangeAspect="1"/>
          </p:cNvGraphicFramePr>
          <p:nvPr/>
        </p:nvGraphicFramePr>
        <p:xfrm>
          <a:off x="4827588" y="2519363"/>
          <a:ext cx="2755900" cy="240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" r:id="rId3" imgW="2164268" imgH="1889924" progId="Excel.Chart.8">
                  <p:embed/>
                </p:oleObj>
              </mc:Choice>
              <mc:Fallback>
                <p:oleObj r:id="rId3" imgW="2164268" imgH="1889924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7588" y="2519363"/>
                        <a:ext cx="2755900" cy="240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7" name="Диаграмма 8"/>
          <p:cNvGraphicFramePr>
            <a:graphicFrameLocks noChangeAspect="1"/>
          </p:cNvGraphicFramePr>
          <p:nvPr/>
        </p:nvGraphicFramePr>
        <p:xfrm>
          <a:off x="4840288" y="3795713"/>
          <a:ext cx="2754312" cy="222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1" r:id="rId5" imgW="2353260" imgH="1896020" progId="Excel.Chart.8">
                  <p:embed/>
                </p:oleObj>
              </mc:Choice>
              <mc:Fallback>
                <p:oleObj r:id="rId5" imgW="2353260" imgH="189602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0288" y="3795713"/>
                        <a:ext cx="2754312" cy="222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1182688" y="15875"/>
            <a:ext cx="7253287" cy="1062038"/>
          </a:xfrm>
          <a:prstGeom prst="rect">
            <a:avLst/>
          </a:prstGeom>
          <a:solidFill>
            <a:srgbClr val="336699">
              <a:alpha val="6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376092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376092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376092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376092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chemeClr val="bg1"/>
                </a:solidFill>
                <a:latin typeface="Arial" pitchFamily="34" charset="0"/>
              </a:rPr>
              <a:t>Обеспеченность витаминами детей с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600">
                <a:solidFill>
                  <a:schemeClr val="bg1"/>
                </a:solidFill>
                <a:latin typeface="Arial" pitchFamily="34" charset="0"/>
              </a:rPr>
              <a:t>аллергическими заболеваниями</a:t>
            </a:r>
          </a:p>
        </p:txBody>
      </p:sp>
      <p:graphicFrame>
        <p:nvGraphicFramePr>
          <p:cNvPr id="44039" name="Объект 2"/>
          <p:cNvGraphicFramePr>
            <a:graphicFrameLocks noChangeAspect="1"/>
          </p:cNvGraphicFramePr>
          <p:nvPr/>
        </p:nvGraphicFramePr>
        <p:xfrm>
          <a:off x="461963" y="2308225"/>
          <a:ext cx="4776787" cy="336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2" name="Лист" r:id="rId7" imgW="4182218" imgH="2956816" progId="Excel.Sheet.8">
                  <p:embed/>
                </p:oleObj>
              </mc:Choice>
              <mc:Fallback>
                <p:oleObj name="Лист" r:id="rId7" imgW="4182218" imgH="295681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3" y="2308225"/>
                        <a:ext cx="4776787" cy="3367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40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2688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93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ttps://d3ltpfxjzvda6e.cloudfront.net/2014/08/13/recommenda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7004720" cy="35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548680"/>
            <a:ext cx="38122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Клинические рекомендации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Национальные программы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Методические рекомендации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Стандарты лечения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6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594" y="4221088"/>
            <a:ext cx="7550224" cy="1143000"/>
          </a:xfrm>
        </p:spPr>
        <p:txBody>
          <a:bodyPr/>
          <a:lstStyle/>
          <a:p>
            <a:pPr algn="l"/>
            <a:r>
              <a:rPr lang="ru-RU" sz="4000" dirty="0" smtClean="0"/>
              <a:t>Исследование ВМК у детей 3-6 лет с </a:t>
            </a:r>
            <a:r>
              <a:rPr lang="ru-RU" sz="4000" dirty="0" err="1" smtClean="0"/>
              <a:t>атопическим</a:t>
            </a:r>
            <a:r>
              <a:rPr lang="ru-RU" sz="4000" dirty="0" smtClean="0"/>
              <a:t> дерматитом (</a:t>
            </a:r>
            <a:r>
              <a:rPr lang="en-US" sz="4000" dirty="0" smtClean="0"/>
              <a:t>N- 300</a:t>
            </a:r>
            <a:r>
              <a:rPr lang="ru-RU" sz="4000" dirty="0" smtClean="0"/>
              <a:t>, 1 мес. приема</a:t>
            </a:r>
            <a:r>
              <a:rPr lang="en-US" sz="4000" dirty="0" smtClean="0"/>
              <a:t>)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260648"/>
            <a:ext cx="568863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Выводы </a:t>
            </a:r>
            <a:r>
              <a:rPr lang="ru-RU" sz="2400" b="1" dirty="0" smtClean="0">
                <a:solidFill>
                  <a:srgbClr val="C00000"/>
                </a:solidFill>
              </a:rPr>
              <a:t>исследования:</a:t>
            </a:r>
            <a:endParaRPr lang="ru-RU" sz="2400" b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Хорошая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переносимость 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эффективность ВМК </a:t>
            </a:r>
            <a:r>
              <a:rPr lang="ru-RU" sz="2000" dirty="0" err="1">
                <a:solidFill>
                  <a:srgbClr val="C00000"/>
                </a:solidFill>
              </a:rPr>
              <a:t>Пиковит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err="1">
                <a:solidFill>
                  <a:srgbClr val="C00000"/>
                </a:solidFill>
              </a:rPr>
              <a:t>Юник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детей с аллергией (не зарегистрировано ПЭ)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Достоверное повышение концентраций витаминов в сыворотке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Положительная динамика  тестирования памяти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Достоверное улучшение качества жизни 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699" y="908720"/>
            <a:ext cx="275007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81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611188" y="198438"/>
            <a:ext cx="7777162" cy="1143000"/>
          </a:xfrm>
        </p:spPr>
        <p:txBody>
          <a:bodyPr/>
          <a:lstStyle/>
          <a:p>
            <a:pPr eaLnBrk="1" hangingPunct="1"/>
            <a:r>
              <a:rPr lang="ru-RU" altLang="ru-RU" sz="2200" smtClean="0"/>
              <a:t>Требования к витаминным комплексам для детей</a:t>
            </a:r>
            <a:br>
              <a:rPr lang="ru-RU" altLang="ru-RU" sz="2200" smtClean="0"/>
            </a:br>
            <a:r>
              <a:rPr lang="ru-RU" altLang="ru-RU" sz="2200" smtClean="0"/>
              <a:t>ТР ТС 021/2011  «О безопасности пищевой продукции»,</a:t>
            </a:r>
            <a:br>
              <a:rPr lang="ru-RU" altLang="ru-RU" sz="2200" smtClean="0"/>
            </a:br>
            <a:r>
              <a:rPr lang="ru-RU" altLang="ru-RU" sz="2200" smtClean="0"/>
              <a:t>ТР ТС 022/2011 «Пищевая продукция в части ее маркировки»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294967295"/>
          </p:nvPr>
        </p:nvSpPr>
        <p:spPr>
          <a:xfrm>
            <a:off x="6902450" y="6381750"/>
            <a:ext cx="2133600" cy="365125"/>
          </a:xfrm>
        </p:spPr>
        <p:txBody>
          <a:bodyPr/>
          <a:lstStyle/>
          <a:p>
            <a:pPr>
              <a:defRPr/>
            </a:pPr>
            <a:fld id="{9EEA0CCD-8C17-4342-8E59-A21AB76B23E2}" type="slidenum">
              <a:rPr lang="en-US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116012" y="1700213"/>
            <a:ext cx="7560443" cy="417671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ru-RU" altLang="ru-RU" sz="2000" dirty="0" smtClean="0">
                <a:solidFill>
                  <a:srgbClr val="C00000"/>
                </a:solidFill>
                <a:latin typeface="+mn-lt"/>
              </a:rPr>
              <a:t>Формы витаминов и минеральных веществ</a:t>
            </a:r>
          </a:p>
          <a:p>
            <a:pPr marL="457200" indent="-457200">
              <a:defRPr/>
            </a:pPr>
            <a:r>
              <a:rPr lang="ru-RU" altLang="ru-RU" sz="2000" dirty="0" smtClean="0">
                <a:solidFill>
                  <a:srgbClr val="C00000"/>
                </a:solidFill>
                <a:latin typeface="+mn-lt"/>
              </a:rPr>
              <a:t>      	</a:t>
            </a:r>
            <a:r>
              <a:rPr lang="ru-RU" altLang="ru-RU" sz="1600" i="1" dirty="0" smtClean="0">
                <a:solidFill>
                  <a:srgbClr val="000000"/>
                </a:solidFill>
                <a:latin typeface="+mn-lt"/>
              </a:rPr>
              <a:t>(Приложение 9)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ru-RU" altLang="ru-RU" sz="2000" dirty="0" smtClean="0">
                <a:solidFill>
                  <a:srgbClr val="C00000"/>
                </a:solidFill>
                <a:latin typeface="+mn-lt"/>
              </a:rPr>
              <a:t>Дозы </a:t>
            </a:r>
            <a:r>
              <a:rPr lang="ru-RU" altLang="ru-RU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</a:rPr>
              <a:t>(</a:t>
            </a:r>
            <a:r>
              <a:rPr lang="ru-RU" altLang="ru-RU" sz="1600" i="1" dirty="0" smtClean="0">
                <a:solidFill>
                  <a:srgbClr val="000000"/>
                </a:solidFill>
                <a:latin typeface="+mn-lt"/>
              </a:rPr>
              <a:t>не менее 15%  - Витаминов и минеральных веществ от </a:t>
            </a:r>
            <a:r>
              <a:rPr lang="ru-RU" altLang="ru-RU" sz="1600" i="1" dirty="0" err="1" smtClean="0">
                <a:solidFill>
                  <a:srgbClr val="000000"/>
                </a:solidFill>
                <a:latin typeface="+mn-lt"/>
              </a:rPr>
              <a:t>сут</a:t>
            </a:r>
            <a:r>
              <a:rPr lang="ru-RU" altLang="ru-RU" sz="1600" i="1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>
              <a:defRPr/>
            </a:pPr>
            <a:r>
              <a:rPr lang="ru-RU" altLang="ru-RU" sz="1600" i="1" dirty="0" smtClean="0">
                <a:solidFill>
                  <a:srgbClr val="000000"/>
                </a:solidFill>
                <a:latin typeface="+mn-lt"/>
              </a:rPr>
              <a:t>       потребления. Не более 100% РНП  для витаминов А, </a:t>
            </a:r>
            <a:r>
              <a:rPr lang="en-US" altLang="ru-RU" sz="1600" i="1" dirty="0" smtClean="0">
                <a:solidFill>
                  <a:srgbClr val="000000"/>
                </a:solidFill>
                <a:latin typeface="+mn-lt"/>
              </a:rPr>
              <a:t>D</a:t>
            </a:r>
            <a:r>
              <a:rPr lang="ru-RU" altLang="ru-RU" sz="1600" i="1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en-US" altLang="ru-RU" sz="1600" i="1" dirty="0" smtClean="0">
                <a:solidFill>
                  <a:srgbClr val="000000"/>
                </a:solidFill>
                <a:latin typeface="+mn-lt"/>
              </a:rPr>
              <a:t>Se</a:t>
            </a:r>
            <a:r>
              <a:rPr lang="ru-RU" altLang="ru-RU" sz="1600" i="1" dirty="0" smtClean="0">
                <a:solidFill>
                  <a:srgbClr val="000000"/>
                </a:solidFill>
                <a:latin typeface="+mn-lt"/>
              </a:rPr>
              <a:t>,</a:t>
            </a:r>
            <a:r>
              <a:rPr lang="en-US" altLang="ru-RU" sz="1600" i="1" dirty="0" smtClean="0">
                <a:solidFill>
                  <a:srgbClr val="000000"/>
                </a:solidFill>
                <a:latin typeface="+mn-lt"/>
              </a:rPr>
              <a:t>Cu</a:t>
            </a:r>
            <a:r>
              <a:rPr lang="ru-RU" altLang="ru-RU" sz="1600" i="1" dirty="0" smtClean="0">
                <a:solidFill>
                  <a:srgbClr val="000000"/>
                </a:solidFill>
                <a:latin typeface="+mn-lt"/>
              </a:rPr>
              <a:t>, </a:t>
            </a:r>
            <a:r>
              <a:rPr lang="en-US" altLang="ru-RU" sz="1600" i="1" dirty="0" smtClean="0">
                <a:solidFill>
                  <a:srgbClr val="000000"/>
                </a:solidFill>
                <a:latin typeface="+mn-lt"/>
              </a:rPr>
              <a:t>Zn</a:t>
            </a:r>
            <a:r>
              <a:rPr lang="ru-RU" altLang="ru-RU" sz="1600" i="1" dirty="0" smtClean="0">
                <a:solidFill>
                  <a:srgbClr val="000000"/>
                </a:solidFill>
                <a:latin typeface="+mn-lt"/>
              </a:rPr>
              <a:t>,</a:t>
            </a:r>
            <a:r>
              <a:rPr lang="en-US" altLang="ru-RU" sz="1600" i="1" dirty="0" smtClean="0">
                <a:solidFill>
                  <a:srgbClr val="000000"/>
                </a:solidFill>
                <a:latin typeface="+mn-lt"/>
              </a:rPr>
              <a:t> Fe</a:t>
            </a:r>
            <a:r>
              <a:rPr lang="ru-RU" altLang="ru-RU" sz="1600" i="1" dirty="0" smtClean="0">
                <a:solidFill>
                  <a:srgbClr val="000000"/>
                </a:solidFill>
                <a:latin typeface="+mn-lt"/>
              </a:rPr>
              <a:t>,</a:t>
            </a:r>
            <a:r>
              <a:rPr lang="en-US" altLang="ru-RU" sz="1600" i="1" dirty="0" smtClean="0">
                <a:solidFill>
                  <a:srgbClr val="000000"/>
                </a:solidFill>
                <a:latin typeface="+mn-lt"/>
              </a:rPr>
              <a:t> I</a:t>
            </a:r>
            <a:r>
              <a:rPr lang="ru-RU" altLang="ru-RU" sz="1600" i="1" dirty="0" smtClean="0">
                <a:solidFill>
                  <a:srgbClr val="000000"/>
                </a:solidFill>
                <a:latin typeface="+mn-lt"/>
              </a:rPr>
              <a:t> ,</a:t>
            </a:r>
          </a:p>
          <a:p>
            <a:pPr marL="457200" indent="-457200">
              <a:defRPr/>
            </a:pPr>
            <a:r>
              <a:rPr lang="ru-RU" altLang="ru-RU" sz="1600" i="1" dirty="0" smtClean="0">
                <a:solidFill>
                  <a:srgbClr val="000000"/>
                </a:solidFill>
                <a:latin typeface="+mn-lt"/>
              </a:rPr>
              <a:t> 	не более 200% РНП – др. витамины и минеральные вещества)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ru-RU" altLang="ru-RU" sz="2000" dirty="0" smtClean="0">
                <a:solidFill>
                  <a:srgbClr val="C00000"/>
                </a:solidFill>
                <a:latin typeface="+mn-lt"/>
              </a:rPr>
              <a:t>Только натуральные пищевые </a:t>
            </a:r>
            <a:r>
              <a:rPr lang="ru-RU" altLang="ru-RU" sz="2000" dirty="0" err="1" smtClean="0">
                <a:solidFill>
                  <a:srgbClr val="C00000"/>
                </a:solidFill>
                <a:latin typeface="+mn-lt"/>
              </a:rPr>
              <a:t>ароматизаторы</a:t>
            </a:r>
            <a:endParaRPr lang="ru-RU" altLang="ru-RU" sz="2000" dirty="0" smtClean="0">
              <a:solidFill>
                <a:srgbClr val="C00000"/>
              </a:solidFill>
              <a:latin typeface="+mn-lt"/>
            </a:endParaRPr>
          </a:p>
          <a:p>
            <a:pPr marL="457200" indent="-457200">
              <a:defRPr/>
            </a:pPr>
            <a:r>
              <a:rPr lang="ru-RU" altLang="ru-RU" sz="2000" i="1" dirty="0" smtClean="0">
                <a:solidFill>
                  <a:srgbClr val="C00000"/>
                </a:solidFill>
                <a:latin typeface="+mn-lt"/>
              </a:rPr>
              <a:t>	</a:t>
            </a:r>
            <a:r>
              <a:rPr lang="ru-RU" altLang="ru-RU" sz="2000" i="1" dirty="0" smtClean="0">
                <a:solidFill>
                  <a:srgbClr val="000000"/>
                </a:solidFill>
                <a:latin typeface="+mn-lt"/>
              </a:rPr>
              <a:t>(</a:t>
            </a:r>
            <a:r>
              <a:rPr lang="ru-RU" altLang="ru-RU" sz="1600" i="1" dirty="0" smtClean="0">
                <a:solidFill>
                  <a:srgbClr val="000000"/>
                </a:solidFill>
                <a:latin typeface="+mn-lt"/>
              </a:rPr>
              <a:t>Статья 8, п. 12)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ru-RU" altLang="ru-RU" sz="2000" dirty="0" smtClean="0">
                <a:solidFill>
                  <a:srgbClr val="C00000"/>
                </a:solidFill>
                <a:latin typeface="+mn-lt"/>
              </a:rPr>
              <a:t>Отсутствие консервантов</a:t>
            </a:r>
          </a:p>
          <a:p>
            <a:pPr marL="457200" indent="-457200">
              <a:defRPr/>
            </a:pPr>
            <a:r>
              <a:rPr lang="ru-RU" altLang="ru-RU" sz="2000" i="1" dirty="0" smtClean="0">
                <a:solidFill>
                  <a:srgbClr val="C00000"/>
                </a:solidFill>
                <a:latin typeface="+mn-lt"/>
              </a:rPr>
              <a:t>	</a:t>
            </a:r>
            <a:r>
              <a:rPr lang="ru-RU" altLang="ru-RU" sz="2000" i="1" dirty="0" smtClean="0">
                <a:solidFill>
                  <a:srgbClr val="000000"/>
                </a:solidFill>
                <a:latin typeface="+mn-lt"/>
              </a:rPr>
              <a:t>(</a:t>
            </a:r>
            <a:r>
              <a:rPr lang="ru-RU" altLang="ru-RU" sz="1600" i="1" dirty="0" smtClean="0">
                <a:solidFill>
                  <a:srgbClr val="000000"/>
                </a:solidFill>
                <a:latin typeface="+mn-lt"/>
              </a:rPr>
              <a:t>Статья 8, п. 7 )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ru-RU" altLang="ru-RU" sz="2000" dirty="0" smtClean="0">
                <a:solidFill>
                  <a:srgbClr val="C00000"/>
                </a:solidFill>
                <a:latin typeface="+mn-lt"/>
              </a:rPr>
              <a:t>Отсутствие подсластителей</a:t>
            </a:r>
          </a:p>
          <a:p>
            <a:pPr marL="457200" indent="-457200">
              <a:defRPr/>
            </a:pPr>
            <a:r>
              <a:rPr lang="ru-RU" altLang="ru-RU" sz="1600" i="1" dirty="0" smtClean="0">
                <a:solidFill>
                  <a:srgbClr val="C00000"/>
                </a:solidFill>
                <a:latin typeface="+mn-lt"/>
              </a:rPr>
              <a:t>		</a:t>
            </a:r>
            <a:r>
              <a:rPr lang="ru-RU" altLang="ru-RU" sz="1600" i="1" dirty="0" smtClean="0">
                <a:solidFill>
                  <a:srgbClr val="000000"/>
                </a:solidFill>
                <a:latin typeface="+mn-lt"/>
              </a:rPr>
              <a:t>(Статья 8, п. 5)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ru-RU" altLang="ru-RU" sz="2000" dirty="0" smtClean="0">
                <a:solidFill>
                  <a:srgbClr val="C00000"/>
                </a:solidFill>
                <a:latin typeface="+mn-lt"/>
              </a:rPr>
              <a:t>Предпочтение натуральным красителям</a:t>
            </a:r>
          </a:p>
          <a:p>
            <a:pPr marL="457200" indent="-457200">
              <a:defRPr/>
            </a:pPr>
            <a:r>
              <a:rPr lang="ru-RU" altLang="ru-RU" sz="1600" dirty="0" smtClean="0">
                <a:solidFill>
                  <a:srgbClr val="000000"/>
                </a:solidFill>
                <a:latin typeface="+mn-lt"/>
              </a:rPr>
              <a:t>(Е102, Е104, Е110, Е122, Е124, Е129 предупреждающая надпись </a:t>
            </a:r>
          </a:p>
          <a:p>
            <a:pPr marL="457200" indent="-457200">
              <a:defRPr/>
            </a:pPr>
            <a:r>
              <a:rPr lang="ru-RU" altLang="ru-RU" sz="1400" dirty="0" smtClean="0">
                <a:solidFill>
                  <a:srgbClr val="000000"/>
                </a:solidFill>
                <a:latin typeface="+mn-lt"/>
              </a:rPr>
              <a:t>«может оказывать отрицательное влияние на активность и внимание детей»)</a:t>
            </a:r>
            <a:endParaRPr lang="ru-RU" altLang="ru-RU" sz="20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6085" name="Рисунок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38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83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42</a:t>
            </a:fld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sz="quarter" idx="4294967295"/>
          </p:nvPr>
        </p:nvSpPr>
        <p:spPr>
          <a:xfrm>
            <a:off x="827584" y="548680"/>
            <a:ext cx="7776864" cy="528915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b="1" dirty="0" smtClean="0">
                <a:solidFill>
                  <a:srgbClr val="002060"/>
                </a:solidFill>
              </a:rPr>
              <a:t>Чем </a:t>
            </a:r>
            <a:r>
              <a:rPr lang="ru-RU" b="1" dirty="0">
                <a:solidFill>
                  <a:srgbClr val="002060"/>
                </a:solidFill>
              </a:rPr>
              <a:t>меньше доза витамина, тем более длительный срок требуется для ликвидации витаминной </a:t>
            </a:r>
            <a:r>
              <a:rPr lang="ru-RU" b="1" dirty="0" smtClean="0">
                <a:solidFill>
                  <a:srgbClr val="002060"/>
                </a:solidFill>
              </a:rPr>
              <a:t>недостаточ­ности. 	Продолжительность </a:t>
            </a:r>
            <a:r>
              <a:rPr lang="ru-RU" b="1" dirty="0">
                <a:solidFill>
                  <a:srgbClr val="002060"/>
                </a:solidFill>
              </a:rPr>
              <a:t>приема, необходимая для достоверного повышения кон­центрации конкретного витамина в крови, весьма отлича­ется для разных витаминов.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	</a:t>
            </a:r>
            <a:r>
              <a:rPr lang="ru-RU" b="1" dirty="0" smtClean="0">
                <a:solidFill>
                  <a:srgbClr val="002060"/>
                </a:solidFill>
              </a:rPr>
              <a:t>Дозы</a:t>
            </a:r>
            <a:r>
              <a:rPr lang="ru-RU" b="1" dirty="0">
                <a:solidFill>
                  <a:srgbClr val="002060"/>
                </a:solidFill>
              </a:rPr>
              <a:t>, составляющие 30-50% от физиологической потребности организма в витаминах, не могут ликвидировать существующий дефицит в корот­кие сроки, а пригодны лишь для предотвращения ухуд­шения витаминной обеспеченности </a:t>
            </a:r>
            <a:r>
              <a:rPr lang="ru-RU" b="1" dirty="0" smtClean="0">
                <a:solidFill>
                  <a:srgbClr val="002060"/>
                </a:solidFill>
              </a:rPr>
              <a:t>. 	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	</a:t>
            </a:r>
            <a:r>
              <a:rPr lang="ru-RU" b="1" u="sng" dirty="0" smtClean="0">
                <a:solidFill>
                  <a:srgbClr val="002060"/>
                </a:solidFill>
              </a:rPr>
              <a:t>Учитывая </a:t>
            </a:r>
            <a:r>
              <a:rPr lang="ru-RU" b="1" u="sng" dirty="0">
                <a:solidFill>
                  <a:srgbClr val="002060"/>
                </a:solidFill>
              </a:rPr>
              <a:t>рас­пространенность недостаточности витаминов группы В и витамина </a:t>
            </a:r>
            <a:r>
              <a:rPr lang="en-US" b="1" u="sng" dirty="0">
                <a:solidFill>
                  <a:srgbClr val="002060"/>
                </a:solidFill>
              </a:rPr>
              <a:t>D</a:t>
            </a:r>
            <a:r>
              <a:rPr lang="ru-RU" b="1" u="sng" dirty="0">
                <a:solidFill>
                  <a:srgbClr val="002060"/>
                </a:solidFill>
              </a:rPr>
              <a:t> у детей, это означает, что в предназначенных для них ВМК дозы этих микронутриентов должны при­ближаться к 100% от РНП</a:t>
            </a:r>
            <a:r>
              <a:rPr lang="ru-RU" b="1" u="sng" dirty="0" smtClean="0">
                <a:solidFill>
                  <a:srgbClr val="002060"/>
                </a:solidFill>
              </a:rPr>
              <a:t>.</a:t>
            </a:r>
            <a:endParaRPr lang="ru-RU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5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43</a:t>
            </a:fld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sz="quarter" idx="4294967295"/>
          </p:nvPr>
        </p:nvSpPr>
        <p:spPr>
          <a:xfrm>
            <a:off x="899592" y="476672"/>
            <a:ext cx="7408862" cy="5001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b="1" dirty="0" smtClean="0">
                <a:solidFill>
                  <a:srgbClr val="002060"/>
                </a:solidFill>
              </a:rPr>
              <a:t>Не вызывает </a:t>
            </a:r>
            <a:r>
              <a:rPr lang="ru-RU" b="1" dirty="0">
                <a:solidFill>
                  <a:srgbClr val="002060"/>
                </a:solidFill>
              </a:rPr>
              <a:t>сомнения, что при выборе </a:t>
            </a:r>
            <a:r>
              <a:rPr lang="ru-RU" b="1" dirty="0" smtClean="0">
                <a:solidFill>
                  <a:srgbClr val="002060"/>
                </a:solidFill>
              </a:rPr>
              <a:t>витаминно-минеральных </a:t>
            </a:r>
            <a:r>
              <a:rPr lang="ru-RU" b="1" dirty="0">
                <a:solidFill>
                  <a:srgbClr val="002060"/>
                </a:solidFill>
              </a:rPr>
              <a:t>комплексов для детей следует отдавать </a:t>
            </a:r>
            <a:r>
              <a:rPr lang="ru-RU" b="1" dirty="0" smtClean="0">
                <a:solidFill>
                  <a:srgbClr val="002060"/>
                </a:solidFill>
              </a:rPr>
              <a:t>предпочтение </a:t>
            </a:r>
            <a:r>
              <a:rPr lang="ru-RU" b="1" dirty="0">
                <a:solidFill>
                  <a:srgbClr val="002060"/>
                </a:solidFill>
              </a:rPr>
              <a:t>комплексам, содержащим полный набор </a:t>
            </a:r>
            <a:r>
              <a:rPr lang="ru-RU" b="1" dirty="0" smtClean="0">
                <a:solidFill>
                  <a:srgbClr val="002060"/>
                </a:solidFill>
              </a:rPr>
              <a:t>витаминов</a:t>
            </a:r>
            <a:r>
              <a:rPr lang="en-US" b="1" cap="small" dirty="0" smtClean="0">
                <a:solidFill>
                  <a:srgbClr val="002060"/>
                </a:solidFill>
              </a:rPr>
              <a:t>, </a:t>
            </a:r>
            <a:r>
              <a:rPr lang="ru-RU" b="1" dirty="0">
                <a:solidFill>
                  <a:srgbClr val="002060"/>
                </a:solidFill>
              </a:rPr>
              <a:t>причем в количестве, сопоставимом с РНП, и ряд </a:t>
            </a:r>
            <a:r>
              <a:rPr lang="ru-RU" b="1" dirty="0" smtClean="0">
                <a:solidFill>
                  <a:srgbClr val="002060"/>
                </a:solidFill>
              </a:rPr>
              <a:t>минеральных </a:t>
            </a:r>
            <a:r>
              <a:rPr lang="ru-RU" b="1" dirty="0">
                <a:solidFill>
                  <a:srgbClr val="002060"/>
                </a:solidFill>
              </a:rPr>
              <a:t>веществ, дефицит которых наиболее часто </a:t>
            </a:r>
            <a:r>
              <a:rPr lang="ru-RU" b="1" dirty="0" smtClean="0">
                <a:solidFill>
                  <a:srgbClr val="002060"/>
                </a:solidFill>
              </a:rPr>
              <a:t>обнаруживается </a:t>
            </a:r>
            <a:r>
              <a:rPr lang="ru-RU" b="1" dirty="0">
                <a:solidFill>
                  <a:srgbClr val="002060"/>
                </a:solidFill>
              </a:rPr>
              <a:t>у детского населения России </a:t>
            </a:r>
            <a:r>
              <a:rPr lang="ru-RU" b="1" u="sng" dirty="0">
                <a:solidFill>
                  <a:srgbClr val="002060"/>
                </a:solidFill>
              </a:rPr>
              <a:t>(йод, </a:t>
            </a:r>
            <a:r>
              <a:rPr lang="ru-RU" b="1" u="sng" dirty="0" smtClean="0">
                <a:solidFill>
                  <a:srgbClr val="002060"/>
                </a:solidFill>
              </a:rPr>
              <a:t>кальций, железо</a:t>
            </a:r>
            <a:r>
              <a:rPr lang="ru-RU" b="1" u="sng" dirty="0">
                <a:solidFill>
                  <a:srgbClr val="002060"/>
                </a:solidFill>
              </a:rPr>
              <a:t>, магний и цинк).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	Основные </a:t>
            </a:r>
            <a:r>
              <a:rPr lang="ru-RU" b="1" dirty="0">
                <a:solidFill>
                  <a:srgbClr val="002060"/>
                </a:solidFill>
              </a:rPr>
              <a:t>требования к ВМК для детей сводятся тому, чтобы </a:t>
            </a:r>
            <a:r>
              <a:rPr lang="ru-RU" b="1" u="sng" dirty="0">
                <a:solidFill>
                  <a:srgbClr val="002060"/>
                </a:solidFill>
              </a:rPr>
              <a:t>набор витаминов в них был полным, а дозы </a:t>
            </a:r>
            <a:r>
              <a:rPr lang="ru-RU" b="1" u="sng" dirty="0" smtClean="0">
                <a:solidFill>
                  <a:srgbClr val="002060"/>
                </a:solidFill>
              </a:rPr>
              <a:t>витаминов </a:t>
            </a:r>
            <a:r>
              <a:rPr lang="ru-RU" b="1" u="sng" dirty="0">
                <a:solidFill>
                  <a:srgbClr val="002060"/>
                </a:solidFill>
              </a:rPr>
              <a:t>приближались к возрастной </a:t>
            </a:r>
            <a:r>
              <a:rPr lang="ru-RU" b="1" u="sng" dirty="0" smtClean="0">
                <a:solidFill>
                  <a:srgbClr val="002060"/>
                </a:solidFill>
              </a:rPr>
              <a:t>физиологической потребности.</a:t>
            </a:r>
            <a:endParaRPr lang="ru-RU" b="1" u="sng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487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44</a:t>
            </a:fld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sz="quarter" idx="4294967295"/>
          </p:nvPr>
        </p:nvSpPr>
        <p:spPr>
          <a:xfrm>
            <a:off x="899592" y="548680"/>
            <a:ext cx="7560840" cy="52565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	Представленные </a:t>
            </a:r>
            <a:r>
              <a:rPr lang="ru-RU" b="1" dirty="0">
                <a:solidFill>
                  <a:srgbClr val="002060"/>
                </a:solidFill>
              </a:rPr>
              <a:t>в аптечной сети ВМК различаются по композиционному составу (набор витаминов и мине­ральных веществ) и дозам и бывают весьма несбалансиро­ванными (содержание одного из витаминов может состав­лять около 100% от рекомендуемого суточного потребления, тогда как другого — едва достигать 15% от рекомендуемой возрастной нормы).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	</a:t>
            </a:r>
            <a:r>
              <a:rPr lang="ru-RU" b="1" dirty="0" smtClean="0">
                <a:solidFill>
                  <a:srgbClr val="002060"/>
                </a:solidFill>
              </a:rPr>
              <a:t>Витаминно-минеральные </a:t>
            </a:r>
            <a:r>
              <a:rPr lang="ru-RU" b="1" dirty="0">
                <a:solidFill>
                  <a:srgbClr val="002060"/>
                </a:solidFill>
              </a:rPr>
              <a:t>комплексы, содержащие дозы, превышающие разрешенные для БАД к пище, регистри­руются в качестве </a:t>
            </a:r>
            <a:r>
              <a:rPr lang="ru-RU" b="1" u="sng" dirty="0">
                <a:solidFill>
                  <a:srgbClr val="002060"/>
                </a:solidFill>
              </a:rPr>
              <a:t>лекарственных </a:t>
            </a:r>
            <a:r>
              <a:rPr lang="ru-RU" b="1" u="sng" dirty="0" smtClean="0">
                <a:solidFill>
                  <a:srgbClr val="002060"/>
                </a:solidFill>
              </a:rPr>
              <a:t>средств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	Принято </a:t>
            </a:r>
            <a:r>
              <a:rPr lang="ru-RU" b="1" dirty="0">
                <a:solidFill>
                  <a:srgbClr val="002060"/>
                </a:solidFill>
              </a:rPr>
              <a:t>называть витаминно-мине­ральные комплексы с физиологическими дозами </a:t>
            </a:r>
            <a:r>
              <a:rPr lang="ru-RU" b="1" dirty="0" smtClean="0">
                <a:solidFill>
                  <a:srgbClr val="002060"/>
                </a:solidFill>
              </a:rPr>
              <a:t>микронутриентов </a:t>
            </a:r>
            <a:r>
              <a:rPr lang="ru-RU" b="1" dirty="0">
                <a:solidFill>
                  <a:srgbClr val="002060"/>
                </a:solidFill>
              </a:rPr>
              <a:t>БАД к пище, диетическими добавками или комплексами витаминов и минеральных веществ. Витамин­но-минеральные комплексы, содержащие высокие лекар­ственные дозы, принято называть </a:t>
            </a:r>
            <a:r>
              <a:rPr lang="ru-RU" b="1" u="sng" dirty="0">
                <a:solidFill>
                  <a:srgbClr val="002060"/>
                </a:solidFill>
              </a:rPr>
              <a:t>витаминными и </a:t>
            </a:r>
            <a:r>
              <a:rPr lang="ru-RU" b="1" u="sng" dirty="0" smtClean="0">
                <a:solidFill>
                  <a:srgbClr val="002060"/>
                </a:solidFill>
              </a:rPr>
              <a:t>витаминно-минеральными </a:t>
            </a:r>
            <a:r>
              <a:rPr lang="ru-RU" b="1" u="sng" dirty="0">
                <a:solidFill>
                  <a:srgbClr val="002060"/>
                </a:solidFill>
              </a:rPr>
              <a:t>препаратами.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61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254728"/>
            <a:ext cx="7089080" cy="5232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EC732B"/>
              </a:buClr>
              <a:buFont typeface="Wingdings" panose="05000000000000000000" pitchFamily="2" charset="2"/>
              <a:buChar char="v"/>
              <a:defRPr/>
            </a:pPr>
            <a:r>
              <a:rPr lang="ru-RU" sz="1600" b="1" dirty="0" err="1">
                <a:solidFill>
                  <a:schemeClr val="accent6">
                    <a:lumMod val="75000"/>
                  </a:schemeClr>
                </a:solidFill>
              </a:rPr>
              <a:t>Пиковит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® Сироп</a:t>
            </a:r>
          </a:p>
          <a:p>
            <a:pPr>
              <a:buClr>
                <a:srgbClr val="EC732B"/>
              </a:buClr>
              <a:defRPr/>
            </a:pPr>
            <a:r>
              <a:rPr lang="ru-RU" sz="1400" dirty="0"/>
              <a:t>9 витаминов в форме приятного сиропа для ЧБД, с 1 года</a:t>
            </a:r>
          </a:p>
          <a:p>
            <a:pPr marL="285750" indent="-285750">
              <a:buClr>
                <a:srgbClr val="EC732B"/>
              </a:buClr>
              <a:buFont typeface="Wingdings" panose="05000000000000000000" pitchFamily="2" charset="2"/>
              <a:buChar char="v"/>
              <a:defRPr/>
            </a:pPr>
            <a:endParaRPr lang="ru-RU" sz="1400" dirty="0"/>
          </a:p>
          <a:p>
            <a:pPr marL="285750" indent="-285750">
              <a:buClr>
                <a:srgbClr val="EC732B"/>
              </a:buClr>
              <a:buFont typeface="Wingdings" panose="05000000000000000000" pitchFamily="2" charset="2"/>
              <a:buChar char="v"/>
              <a:defRPr/>
            </a:pPr>
            <a:r>
              <a:rPr lang="ru-RU" sz="1600" b="1" dirty="0" err="1">
                <a:solidFill>
                  <a:schemeClr val="accent6">
                    <a:lumMod val="75000"/>
                  </a:schemeClr>
                </a:solidFill>
              </a:rPr>
              <a:t>Пиковит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® Юник</a:t>
            </a:r>
          </a:p>
          <a:p>
            <a:pPr>
              <a:buClr>
                <a:srgbClr val="EC732B"/>
              </a:buClr>
              <a:defRPr/>
            </a:pPr>
            <a:r>
              <a:rPr lang="ru-RU" sz="1400" dirty="0"/>
              <a:t>11 витаминов и 8 минералов, </a:t>
            </a:r>
            <a:r>
              <a:rPr lang="ru-RU" sz="1400" dirty="0">
                <a:solidFill>
                  <a:srgbClr val="FF0000"/>
                </a:solidFill>
              </a:rPr>
              <a:t>без красителей и консервантов</a:t>
            </a:r>
          </a:p>
          <a:p>
            <a:pPr>
              <a:buClr>
                <a:srgbClr val="EC732B"/>
              </a:buClr>
              <a:defRPr/>
            </a:pPr>
            <a:r>
              <a:rPr lang="ru-RU" sz="1400" dirty="0"/>
              <a:t>Может быть рекомендован детям с проявлениями аллергии, </a:t>
            </a:r>
          </a:p>
          <a:p>
            <a:pPr>
              <a:buClr>
                <a:srgbClr val="EC732B"/>
              </a:buClr>
              <a:defRPr/>
            </a:pPr>
            <a:r>
              <a:rPr lang="ru-RU" sz="1400" dirty="0"/>
              <a:t>с 3х лет</a:t>
            </a:r>
          </a:p>
          <a:p>
            <a:pPr marL="285750" indent="-285750">
              <a:buClr>
                <a:srgbClr val="EC732B"/>
              </a:buClr>
              <a:buFont typeface="Wingdings" panose="05000000000000000000" pitchFamily="2" charset="2"/>
              <a:buChar char="v"/>
              <a:defRPr/>
            </a:pPr>
            <a:endParaRPr lang="ru-RU" sz="1400" dirty="0"/>
          </a:p>
          <a:p>
            <a:pPr marL="285750" indent="-285750">
              <a:buClr>
                <a:srgbClr val="EC732B"/>
              </a:buClr>
              <a:buFont typeface="Wingdings" panose="05000000000000000000" pitchFamily="2" charset="2"/>
              <a:buChar char="v"/>
              <a:defRPr/>
            </a:pPr>
            <a:r>
              <a:rPr lang="ru-RU" sz="1600" b="1" dirty="0" err="1">
                <a:solidFill>
                  <a:schemeClr val="accent6">
                    <a:lumMod val="75000"/>
                  </a:schemeClr>
                </a:solidFill>
              </a:rPr>
              <a:t>Пиковит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® Таблетки</a:t>
            </a:r>
          </a:p>
          <a:p>
            <a:pPr>
              <a:buClr>
                <a:srgbClr val="EC732B"/>
              </a:buClr>
              <a:defRPr/>
            </a:pPr>
            <a:r>
              <a:rPr lang="ru-RU" sz="1400" dirty="0"/>
              <a:t>10 витаминов и 2 минерала. Может быть рекомендован группе </a:t>
            </a:r>
          </a:p>
          <a:p>
            <a:pPr>
              <a:buClr>
                <a:srgbClr val="EC732B"/>
              </a:buClr>
              <a:defRPr/>
            </a:pPr>
            <a:r>
              <a:rPr lang="ru-RU" sz="1400" dirty="0"/>
              <a:t>«</a:t>
            </a:r>
            <a:r>
              <a:rPr lang="ru-RU" sz="1400" dirty="0">
                <a:solidFill>
                  <a:srgbClr val="FF0000"/>
                </a:solidFill>
              </a:rPr>
              <a:t>Часто болеющих детей</a:t>
            </a:r>
            <a:r>
              <a:rPr lang="ru-RU" sz="1400" dirty="0"/>
              <a:t>»</a:t>
            </a:r>
          </a:p>
          <a:p>
            <a:pPr>
              <a:buClr>
                <a:srgbClr val="EC732B"/>
              </a:buClr>
              <a:defRPr/>
            </a:pPr>
            <a:endParaRPr lang="ru-RU" sz="1400" dirty="0"/>
          </a:p>
          <a:p>
            <a:pPr marL="285750" indent="-285750">
              <a:buClr>
                <a:srgbClr val="EC732B"/>
              </a:buClr>
              <a:buFont typeface="Wingdings" panose="05000000000000000000" pitchFamily="2" charset="2"/>
              <a:buChar char="v"/>
              <a:defRPr/>
            </a:pPr>
            <a:r>
              <a:rPr lang="ru-RU" sz="1600" b="1" dirty="0" err="1">
                <a:solidFill>
                  <a:schemeClr val="accent6">
                    <a:lumMod val="75000"/>
                  </a:schemeClr>
                </a:solidFill>
              </a:rPr>
              <a:t>Пиковит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® Плюс</a:t>
            </a:r>
          </a:p>
          <a:p>
            <a:pPr>
              <a:buClr>
                <a:srgbClr val="EC732B"/>
              </a:buClr>
              <a:defRPr/>
            </a:pPr>
            <a:r>
              <a:rPr lang="ru-RU" sz="1400" dirty="0"/>
              <a:t>11 витаминов и 4 минерала, детям с 4х лет. </a:t>
            </a:r>
          </a:p>
          <a:p>
            <a:pPr>
              <a:buClr>
                <a:srgbClr val="EC732B"/>
              </a:buClr>
              <a:defRPr/>
            </a:pPr>
            <a:r>
              <a:rPr lang="ru-RU" sz="1400" dirty="0">
                <a:solidFill>
                  <a:srgbClr val="FF0000"/>
                </a:solidFill>
              </a:rPr>
              <a:t>Удобный однократный прием. </a:t>
            </a:r>
            <a:r>
              <a:rPr lang="ru-RU" sz="1400" dirty="0"/>
              <a:t>Со вкусом банана.</a:t>
            </a:r>
          </a:p>
          <a:p>
            <a:pPr>
              <a:buClr>
                <a:srgbClr val="EC732B"/>
              </a:buClr>
              <a:defRPr/>
            </a:pPr>
            <a:endParaRPr lang="ru-RU" sz="1400" dirty="0"/>
          </a:p>
          <a:p>
            <a:pPr marL="285750" indent="-285750">
              <a:buClr>
                <a:srgbClr val="EC732B"/>
              </a:buClr>
              <a:buFont typeface="Wingdings" panose="05000000000000000000" pitchFamily="2" charset="2"/>
              <a:buChar char="v"/>
              <a:defRPr/>
            </a:pPr>
            <a:r>
              <a:rPr lang="ru-RU" sz="1600" b="1" dirty="0" err="1">
                <a:solidFill>
                  <a:schemeClr val="accent6">
                    <a:lumMod val="75000"/>
                  </a:schemeClr>
                </a:solidFill>
              </a:rPr>
              <a:t>Пиковит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® Д</a:t>
            </a:r>
          </a:p>
          <a:p>
            <a:pPr>
              <a:buClr>
                <a:srgbClr val="EC732B"/>
              </a:buClr>
              <a:defRPr/>
            </a:pPr>
            <a:r>
              <a:rPr lang="ru-RU" sz="1400" dirty="0"/>
              <a:t>10 витаминов и 2 минерала. </a:t>
            </a:r>
            <a:r>
              <a:rPr lang="ru-RU" sz="1400" dirty="0">
                <a:solidFill>
                  <a:srgbClr val="FF0000"/>
                </a:solidFill>
              </a:rPr>
              <a:t>Не содержит сахар</a:t>
            </a:r>
            <a:r>
              <a:rPr lang="ru-RU" sz="1400" dirty="0"/>
              <a:t>. Может быть </a:t>
            </a:r>
          </a:p>
          <a:p>
            <a:pPr>
              <a:buClr>
                <a:srgbClr val="EC732B"/>
              </a:buClr>
              <a:defRPr/>
            </a:pPr>
            <a:r>
              <a:rPr lang="ru-RU" sz="1400" dirty="0"/>
              <a:t>рекомендован детям с диабетом/высоким ИМТ, с 4х лет</a:t>
            </a:r>
          </a:p>
          <a:p>
            <a:pPr marL="285750" indent="-285750">
              <a:buClr>
                <a:srgbClr val="EC732B"/>
              </a:buClr>
              <a:buFont typeface="Wingdings" panose="05000000000000000000" pitchFamily="2" charset="2"/>
              <a:buChar char="v"/>
              <a:defRPr/>
            </a:pPr>
            <a:endParaRPr lang="ru-RU" sz="1400" dirty="0"/>
          </a:p>
          <a:p>
            <a:pPr marL="285750" indent="-285750">
              <a:buClr>
                <a:srgbClr val="EC732B"/>
              </a:buClr>
              <a:buFont typeface="Wingdings" panose="05000000000000000000" pitchFamily="2" charset="2"/>
              <a:buChar char="v"/>
              <a:defRPr/>
            </a:pPr>
            <a:r>
              <a:rPr lang="ru-RU" sz="1600" b="1" dirty="0" err="1">
                <a:solidFill>
                  <a:schemeClr val="accent6">
                    <a:lumMod val="75000"/>
                  </a:schemeClr>
                </a:solidFill>
              </a:rPr>
              <a:t>Пиковит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® Форте</a:t>
            </a:r>
          </a:p>
          <a:p>
            <a:pPr>
              <a:buClr>
                <a:srgbClr val="EC732B"/>
              </a:buClr>
              <a:defRPr/>
            </a:pPr>
            <a:r>
              <a:rPr lang="ru-RU" sz="1400" dirty="0"/>
              <a:t>11 витаминов, </a:t>
            </a:r>
            <a:r>
              <a:rPr lang="ru-RU" sz="1400" dirty="0">
                <a:solidFill>
                  <a:srgbClr val="FF0000"/>
                </a:solidFill>
              </a:rPr>
              <a:t>акцентированные дозировки вит. гр. В.</a:t>
            </a:r>
          </a:p>
          <a:p>
            <a:pPr>
              <a:buClr>
                <a:srgbClr val="EC732B"/>
              </a:buClr>
              <a:defRPr/>
            </a:pPr>
            <a:r>
              <a:rPr lang="ru-RU" sz="1400" dirty="0">
                <a:solidFill>
                  <a:srgbClr val="FF0000"/>
                </a:solidFill>
              </a:rPr>
              <a:t>Школьникам, при повышенных нагрузках</a:t>
            </a:r>
            <a:r>
              <a:rPr lang="ru-RU" sz="1400" dirty="0"/>
              <a:t>, с 7 лет, </a:t>
            </a:r>
            <a:r>
              <a:rPr lang="ru-RU" sz="1400" dirty="0" smtClean="0">
                <a:solidFill>
                  <a:srgbClr val="FF0000"/>
                </a:solidFill>
              </a:rPr>
              <a:t>и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65539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632" y="5805264"/>
            <a:ext cx="833179" cy="82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2695" y="1254968"/>
            <a:ext cx="720080" cy="12147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7907" y="2348880"/>
            <a:ext cx="727562" cy="7200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0029" y="3140968"/>
            <a:ext cx="992706" cy="94598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6096" y="4832540"/>
            <a:ext cx="1009536" cy="9727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3394" y="3870928"/>
            <a:ext cx="1093671" cy="115212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5545" name="TextBox 9"/>
          <p:cNvSpPr txBox="1">
            <a:spLocks noChangeArrowheads="1"/>
          </p:cNvSpPr>
          <p:nvPr/>
        </p:nvSpPr>
        <p:spPr bwMode="auto">
          <a:xfrm>
            <a:off x="1063237" y="0"/>
            <a:ext cx="66881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Идеология Национальной Программы – персонализация витаминотерапии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Для </a:t>
            </a:r>
            <a:r>
              <a:rPr lang="ru-RU" altLang="ru-RU" sz="2400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каждого ребенка - свой </a:t>
            </a:r>
            <a:r>
              <a:rPr lang="ru-RU" altLang="ru-RU" sz="2400" b="1" dirty="0" err="1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Пиковит</a:t>
            </a:r>
            <a:r>
              <a:rPr lang="ru-RU" altLang="ru-RU" sz="2400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®!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74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238"/>
            <a:ext cx="9582150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99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29775" cy="722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57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550"/>
            <a:ext cx="946785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55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accent6"/>
                </a:solidFill>
              </a:rPr>
              <a:t>Эффективность дополнительного приема витаминно-минеральных </a:t>
            </a:r>
            <a:r>
              <a:rPr lang="ru-RU" sz="2000" b="1" dirty="0" smtClean="0">
                <a:solidFill>
                  <a:schemeClr val="accent6"/>
                </a:solidFill>
              </a:rPr>
              <a:t>комплексов</a:t>
            </a:r>
            <a:r>
              <a:rPr lang="ru-RU" sz="2000" b="1" i="1" dirty="0" smtClean="0">
                <a:solidFill>
                  <a:schemeClr val="accent6"/>
                </a:solidFill>
              </a:rPr>
              <a:t> </a:t>
            </a:r>
            <a:r>
              <a:rPr lang="ru-RU" sz="2000" b="1" dirty="0">
                <a:solidFill>
                  <a:schemeClr val="accent6"/>
                </a:solidFill>
              </a:rPr>
              <a:t>в </a:t>
            </a:r>
            <a:r>
              <a:rPr lang="ru-RU" sz="2000" b="1" dirty="0" err="1">
                <a:solidFill>
                  <a:schemeClr val="accent6"/>
                </a:solidFill>
              </a:rPr>
              <a:t>преконцептуальный</a:t>
            </a:r>
            <a:r>
              <a:rPr lang="ru-RU" sz="2000" b="1" dirty="0">
                <a:solidFill>
                  <a:schemeClr val="accent6"/>
                </a:solidFill>
              </a:rPr>
              <a:t> период, во время беременности и кормления грудью </a:t>
            </a:r>
            <a:r>
              <a:rPr lang="ru-RU" sz="2000" b="1" dirty="0" smtClean="0">
                <a:solidFill>
                  <a:schemeClr val="accent6"/>
                </a:solidFill>
              </a:rPr>
              <a:t>.</a:t>
            </a:r>
            <a:endParaRPr lang="ru-RU" sz="2000" dirty="0">
              <a:solidFill>
                <a:schemeClr val="accent6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95536" y="1340769"/>
            <a:ext cx="8424935" cy="28083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1400" b="1" dirty="0" smtClean="0">
                <a:solidFill>
                  <a:srgbClr val="002060"/>
                </a:solidFill>
              </a:rPr>
              <a:t>Сравнительные </a:t>
            </a:r>
            <a:r>
              <a:rPr lang="ru-RU" sz="1400" b="1" dirty="0">
                <a:solidFill>
                  <a:srgbClr val="002060"/>
                </a:solidFill>
              </a:rPr>
              <a:t>обследования показали, что у </a:t>
            </a:r>
            <a:r>
              <a:rPr lang="ru-RU" sz="1400" b="1" dirty="0" smtClean="0">
                <a:solidFill>
                  <a:srgbClr val="002060"/>
                </a:solidFill>
              </a:rPr>
              <a:t>кормящих </a:t>
            </a:r>
            <a:r>
              <a:rPr lang="ru-RU" sz="1400" b="1" dirty="0">
                <a:solidFill>
                  <a:srgbClr val="002060"/>
                </a:solidFill>
              </a:rPr>
              <a:t>женщин, регулярно принимавших поливитамин­ные комплексы во время беременности и продолживших их прием после рождения ребенка, содержание витами­нов А, Е, С, В</a:t>
            </a:r>
            <a:r>
              <a:rPr lang="ru-RU" sz="1400" b="1" baseline="-25000" dirty="0">
                <a:solidFill>
                  <a:srgbClr val="002060"/>
                </a:solidFill>
              </a:rPr>
              <a:t>2</a:t>
            </a:r>
            <a:r>
              <a:rPr lang="ru-RU" sz="1400" b="1" dirty="0">
                <a:solidFill>
                  <a:srgbClr val="002060"/>
                </a:solidFill>
              </a:rPr>
              <a:t> в плазме крови находится на оптимальном уровне и значительно выше, чем у женщин, не принимав­ших </a:t>
            </a:r>
            <a:r>
              <a:rPr lang="ru-RU" sz="1400" b="1" dirty="0" smtClean="0">
                <a:solidFill>
                  <a:srgbClr val="002060"/>
                </a:solidFill>
              </a:rPr>
              <a:t>витамины.</a:t>
            </a:r>
            <a:endParaRPr lang="ru-RU" sz="1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Среди </a:t>
            </a:r>
            <a:r>
              <a:rPr lang="ru-RU" sz="1400" b="1" dirty="0">
                <a:solidFill>
                  <a:srgbClr val="002060"/>
                </a:solidFill>
              </a:rPr>
              <a:t>женщин, постоянно принимавших поливитами­ны, дефицит витаминов А, С, Е не </a:t>
            </a:r>
            <a:r>
              <a:rPr lang="ru-RU" sz="1400" b="1" dirty="0" smtClean="0">
                <a:solidFill>
                  <a:srgbClr val="002060"/>
                </a:solidFill>
              </a:rPr>
              <a:t>обнаруживался, а недостаточность витаминов </a:t>
            </a:r>
            <a:r>
              <a:rPr lang="ru-RU" sz="1400" b="1" dirty="0">
                <a:solidFill>
                  <a:srgbClr val="002060"/>
                </a:solidFill>
              </a:rPr>
              <a:t>В</a:t>
            </a:r>
            <a:r>
              <a:rPr lang="ru-RU" sz="1400" b="1" baseline="-25000" dirty="0">
                <a:solidFill>
                  <a:srgbClr val="002060"/>
                </a:solidFill>
              </a:rPr>
              <a:t>2</a:t>
            </a:r>
            <a:r>
              <a:rPr lang="ru-RU" sz="1400" b="1" dirty="0">
                <a:solidFill>
                  <a:srgbClr val="002060"/>
                </a:solidFill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</a:rPr>
              <a:t> и В</a:t>
            </a:r>
            <a:r>
              <a:rPr lang="ru-RU" sz="1400" b="1" baseline="-25000" dirty="0" smtClean="0">
                <a:solidFill>
                  <a:srgbClr val="002060"/>
                </a:solidFill>
              </a:rPr>
              <a:t>6</a:t>
            </a:r>
            <a:r>
              <a:rPr lang="ru-RU" sz="1400" b="1" dirty="0" smtClean="0">
                <a:solidFill>
                  <a:srgbClr val="002060"/>
                </a:solidFill>
              </a:rPr>
              <a:t> встречалась в 2-4 раза реже.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2060"/>
                </a:solidFill>
              </a:rPr>
              <a:t>	Доказано, что только адекватное потребление йода беременными женщинами (не менее 200 мкг йода в сутки) позволяет существенно снизить у новорождённых частоту нарушений адаптации (в 2,3-2,5 раза), дисгармоничного физического развития (в 2,5-2,8 раза), перинатальной энцефалопатии (в 1,5-1,7 раза), острых инфекционных заболеваний (в 1,5-1,6 раза), неонатальной </a:t>
            </a:r>
            <a:r>
              <a:rPr lang="ru-RU" sz="1400" b="1" dirty="0" err="1" smtClean="0">
                <a:solidFill>
                  <a:srgbClr val="002060"/>
                </a:solidFill>
              </a:rPr>
              <a:t>гипертиреотропинемии</a:t>
            </a:r>
            <a:r>
              <a:rPr lang="ru-RU" sz="1400" b="1" dirty="0" smtClean="0">
                <a:solidFill>
                  <a:srgbClr val="002060"/>
                </a:solidFill>
              </a:rPr>
              <a:t> (в 4,2-9,4 раза). Дети, получившие антенатальную йодную профилактику, имели лучшие показатели интеллекта, физического развития и адаптации, у них реже выявлялись патологические состояния, относящиеся к спектру </a:t>
            </a:r>
            <a:r>
              <a:rPr lang="ru-RU" sz="1400" b="1" dirty="0" err="1" smtClean="0">
                <a:solidFill>
                  <a:srgbClr val="002060"/>
                </a:solidFill>
              </a:rPr>
              <a:t>йододефицитных</a:t>
            </a:r>
            <a:r>
              <a:rPr lang="ru-RU" sz="1400" b="1" dirty="0" smtClean="0">
                <a:solidFill>
                  <a:srgbClr val="002060"/>
                </a:solidFill>
              </a:rPr>
              <a:t> заболеваний.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734867"/>
              </p:ext>
            </p:extLst>
          </p:nvPr>
        </p:nvGraphicFramePr>
        <p:xfrm>
          <a:off x="467544" y="4077072"/>
          <a:ext cx="8424936" cy="21031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664296"/>
                <a:gridCol w="5760640"/>
              </a:tblGrid>
              <a:tr h="432047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Дополнительный прием физиологических доз витаминов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Эффект</a:t>
                      </a:r>
                      <a:endParaRPr lang="ru-RU" sz="1200" b="1" dirty="0"/>
                    </a:p>
                  </a:txBody>
                  <a:tcPr/>
                </a:tc>
              </a:tr>
              <a:tr h="445017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Комплекс витаминов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Снижение риска рождения ребенка с низкой массой тела и анемией, преждевременных родов.</a:t>
                      </a:r>
                      <a:endParaRPr lang="ru-RU" sz="1200" b="1" dirty="0"/>
                    </a:p>
                  </a:txBody>
                  <a:tcPr/>
                </a:tc>
              </a:tr>
              <a:tr h="788332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ВМК</a:t>
                      </a:r>
                      <a:endParaRPr lang="ru-RU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Снижение риска врождённых пороков развития ребёнка.</a:t>
                      </a:r>
                    </a:p>
                    <a:p>
                      <a:r>
                        <a:rPr lang="ru-RU" sz="1200" b="1" dirty="0" smtClean="0"/>
                        <a:t>Снижение риска диафрагмальной грыжи.</a:t>
                      </a:r>
                    </a:p>
                    <a:p>
                      <a:r>
                        <a:rPr lang="ru-RU" sz="1200" b="1" dirty="0" smtClean="0"/>
                        <a:t>Уменьшение риска преждевременных родов и рождения недоношенных детей.</a:t>
                      </a:r>
                    </a:p>
                    <a:p>
                      <a:r>
                        <a:rPr lang="ru-RU" sz="1200" b="1" dirty="0" smtClean="0"/>
                        <a:t>Предотвращение повреждения ДНК в лимфоцитах у женщин.</a:t>
                      </a:r>
                    </a:p>
                    <a:p>
                      <a:r>
                        <a:rPr lang="ru-RU" sz="1200" b="1" dirty="0" smtClean="0"/>
                        <a:t>Уменьшение риска </a:t>
                      </a:r>
                      <a:r>
                        <a:rPr lang="ru-RU" sz="1200" b="1" dirty="0" err="1" smtClean="0"/>
                        <a:t>преэклампсии</a:t>
                      </a:r>
                      <a:r>
                        <a:rPr lang="ru-RU" sz="1200" b="1" dirty="0" smtClean="0"/>
                        <a:t>.</a:t>
                      </a:r>
                      <a:endParaRPr lang="ru-RU" sz="1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60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692696"/>
            <a:ext cx="6408712" cy="347472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Клинические рекомендации </a:t>
            </a:r>
            <a:r>
              <a:rPr lang="ru-RU" dirty="0"/>
              <a:t>– документ, основанный на доказанном клиническом опыте, описывающий действия врача по диагностике, лечению, реабилитации и профилактике заболеваний, </a:t>
            </a:r>
            <a:r>
              <a:rPr lang="ru-RU" u="sng" dirty="0"/>
              <a:t>помогающий ему принимать правильные клинические решения. </a:t>
            </a:r>
            <a:endParaRPr lang="ru-RU" u="sng" dirty="0" smtClean="0"/>
          </a:p>
          <a:p>
            <a:r>
              <a:rPr lang="ru-RU" dirty="0" smtClean="0"/>
              <a:t>Основу </a:t>
            </a:r>
            <a:r>
              <a:rPr lang="ru-RU" dirty="0"/>
              <a:t>рекомендаций составляет доказательная медицина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45024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35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ru-RU" altLang="ru-RU" smtClean="0"/>
              <a:t>Выводы</a:t>
            </a:r>
          </a:p>
        </p:txBody>
      </p:sp>
      <p:sp>
        <p:nvSpPr>
          <p:cNvPr id="54275" name="Объект 2"/>
          <p:cNvSpPr>
            <a:spLocks noGrp="1"/>
          </p:cNvSpPr>
          <p:nvPr>
            <p:ph idx="4294967295"/>
          </p:nvPr>
        </p:nvSpPr>
        <p:spPr>
          <a:xfrm>
            <a:off x="457200" y="1341438"/>
            <a:ext cx="8229600" cy="467995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ru-RU" altLang="ru-RU" sz="2200" dirty="0" smtClean="0">
                <a:solidFill>
                  <a:schemeClr val="tx2"/>
                </a:solidFill>
              </a:rPr>
              <a:t>Витамины в организме взаимодействуют между собой, поэтому их необходимо применять не индивидуально, а именно в форме </a:t>
            </a:r>
            <a:r>
              <a:rPr lang="ru-RU" altLang="ru-RU" sz="2200" dirty="0" smtClean="0">
                <a:solidFill>
                  <a:srgbClr val="FF0000"/>
                </a:solidFill>
              </a:rPr>
              <a:t>ВМК</a:t>
            </a:r>
            <a:r>
              <a:rPr lang="ru-RU" altLang="ru-RU" sz="2200" dirty="0" smtClean="0">
                <a:solidFill>
                  <a:schemeClr val="tx2"/>
                </a:solidFill>
              </a:rPr>
              <a:t> для их </a:t>
            </a:r>
            <a:r>
              <a:rPr lang="ru-RU" altLang="ru-RU" sz="2200" dirty="0" err="1" smtClean="0">
                <a:solidFill>
                  <a:schemeClr val="tx2"/>
                </a:solidFill>
              </a:rPr>
              <a:t>синергичного</a:t>
            </a:r>
            <a:r>
              <a:rPr lang="ru-RU" altLang="ru-RU" sz="2200" dirty="0" smtClean="0">
                <a:solidFill>
                  <a:schemeClr val="tx2"/>
                </a:solidFill>
              </a:rPr>
              <a:t> действия. 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ru-RU" altLang="ru-RU" sz="2200" dirty="0" smtClean="0">
                <a:solidFill>
                  <a:schemeClr val="tx2"/>
                </a:solidFill>
              </a:rPr>
              <a:t>Для устранения или профилактики </a:t>
            </a:r>
            <a:r>
              <a:rPr lang="ru-RU" altLang="ru-RU" sz="2200" dirty="0" err="1" smtClean="0">
                <a:solidFill>
                  <a:schemeClr val="tx2"/>
                </a:solidFill>
              </a:rPr>
              <a:t>полигиповитаминоза</a:t>
            </a:r>
            <a:r>
              <a:rPr lang="ru-RU" altLang="ru-RU" sz="2200" dirty="0" smtClean="0">
                <a:solidFill>
                  <a:schemeClr val="tx2"/>
                </a:solidFill>
              </a:rPr>
              <a:t> необходим </a:t>
            </a:r>
            <a:r>
              <a:rPr lang="ru-RU" altLang="ru-RU" sz="2200" dirty="0" smtClean="0">
                <a:solidFill>
                  <a:srgbClr val="FF0000"/>
                </a:solidFill>
              </a:rPr>
              <a:t>круглогодичный прием</a:t>
            </a:r>
            <a:r>
              <a:rPr lang="ru-RU" altLang="ru-RU" sz="2200" dirty="0" smtClean="0">
                <a:solidFill>
                  <a:schemeClr val="tx2"/>
                </a:solidFill>
              </a:rPr>
              <a:t> ВМК, содержащих витамины и минеральные вещества в количествах, близких к физиологической потребности.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ru-RU" altLang="ru-RU" sz="2200" dirty="0" smtClean="0">
                <a:solidFill>
                  <a:srgbClr val="FF0000"/>
                </a:solidFill>
              </a:rPr>
              <a:t>Дозы витаминов должны быть адекватными </a:t>
            </a:r>
            <a:r>
              <a:rPr lang="ru-RU" altLang="ru-RU" sz="2200" dirty="0" smtClean="0">
                <a:solidFill>
                  <a:schemeClr val="tx2"/>
                </a:solidFill>
              </a:rPr>
              <a:t>для поддержания витаминного статуса организма на оптимальном уровне.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ru-RU" altLang="ru-RU" sz="2200" dirty="0" smtClean="0">
                <a:solidFill>
                  <a:srgbClr val="FF0000"/>
                </a:solidFill>
              </a:rPr>
              <a:t>Длительный срок применения </a:t>
            </a:r>
            <a:r>
              <a:rPr lang="ru-RU" altLang="ru-RU" sz="2200" dirty="0" smtClean="0">
                <a:solidFill>
                  <a:schemeClr val="tx2"/>
                </a:solidFill>
              </a:rPr>
              <a:t>витаминов служит надежной профилактикой заболеваний, приводит к снижению заболеваемости, сокращению продолжительности болезни, повышению физической и умственной работоспособности.</a:t>
            </a:r>
          </a:p>
        </p:txBody>
      </p:sp>
      <p:sp>
        <p:nvSpPr>
          <p:cNvPr id="54276" name="Номер слайда 4"/>
          <p:cNvSpPr txBox="1">
            <a:spLocks/>
          </p:cNvSpPr>
          <p:nvPr/>
        </p:nvSpPr>
        <p:spPr bwMode="auto">
          <a:xfrm>
            <a:off x="6902450" y="63817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6DA6C476-FA7C-4B54-80AB-9570CB7E53DD}" type="slidenum">
              <a:rPr lang="en-US" altLang="ru-RU" sz="1200">
                <a:solidFill>
                  <a:srgbClr val="898989"/>
                </a:solidFill>
              </a:rPr>
              <a:pPr algn="r" eaLnBrk="1" hangingPunct="1"/>
              <a:t>50</a:t>
            </a:fld>
            <a:endParaRPr lang="en-US" altLang="ru-RU" sz="1200">
              <a:solidFill>
                <a:srgbClr val="898989"/>
              </a:solidFill>
            </a:endParaRPr>
          </a:p>
        </p:txBody>
      </p:sp>
      <p:pic>
        <p:nvPicPr>
          <p:cNvPr id="54277" name="Рисунок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38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34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18" y="395037"/>
            <a:ext cx="8610533" cy="52954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3568" y="764704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Клинические рекомендации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Алгоритмы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Общие подходы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8104" y="856678"/>
            <a:ext cx="34211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Клинический опыт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Интуиция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Индивидуальность пациента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395536" y="395037"/>
            <a:ext cx="4032448" cy="1737819"/>
          </a:xfrm>
          <a:prstGeom prst="wedgeEllipseCallout">
            <a:avLst>
              <a:gd name="adj1" fmla="val -6812"/>
              <a:gd name="adj2" fmla="val 7524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ьная выноска 5"/>
          <p:cNvSpPr/>
          <p:nvPr/>
        </p:nvSpPr>
        <p:spPr>
          <a:xfrm>
            <a:off x="5148061" y="395037"/>
            <a:ext cx="3781169" cy="1873199"/>
          </a:xfrm>
          <a:prstGeom prst="wedgeEllipseCallout">
            <a:avLst>
              <a:gd name="adj1" fmla="val 13978"/>
              <a:gd name="adj2" fmla="val 105712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89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350" y="731838"/>
            <a:ext cx="5474099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89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7" y="4372168"/>
            <a:ext cx="7190184" cy="1143000"/>
          </a:xfrm>
        </p:spPr>
        <p:txBody>
          <a:bodyPr/>
          <a:lstStyle/>
          <a:p>
            <a:r>
              <a:rPr lang="ru-RU" sz="4000" dirty="0" smtClean="0"/>
              <a:t>Новые подходы к созданию рекомендаций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23728" y="503949"/>
            <a:ext cx="6400800" cy="347472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Необходимость </a:t>
            </a:r>
            <a:r>
              <a:rPr lang="ru-RU" dirty="0"/>
              <a:t>унификации подходов к ведению </a:t>
            </a:r>
            <a:r>
              <a:rPr lang="ru-RU" dirty="0" smtClean="0"/>
              <a:t>пациентов</a:t>
            </a:r>
          </a:p>
          <a:p>
            <a:r>
              <a:rPr lang="ru-RU" dirty="0" smtClean="0"/>
              <a:t>Анализ и обобщение зарубежного опыта</a:t>
            </a:r>
          </a:p>
          <a:p>
            <a:r>
              <a:rPr lang="ru-RU" dirty="0" smtClean="0"/>
              <a:t>Российская </a:t>
            </a:r>
            <a:r>
              <a:rPr lang="ru-RU" dirty="0"/>
              <a:t>медицина находится лишь в начале пути создания качественных рекомендательных документов для </a:t>
            </a:r>
            <a:r>
              <a:rPr lang="ru-RU" dirty="0" smtClean="0"/>
              <a:t>врачей:</a:t>
            </a:r>
          </a:p>
          <a:p>
            <a:pPr lvl="1"/>
            <a:r>
              <a:rPr lang="ru-RU" dirty="0" smtClean="0"/>
              <a:t>По </a:t>
            </a:r>
            <a:r>
              <a:rPr lang="ru-RU" dirty="0"/>
              <a:t>инициативе Министерства здравоохранения РФ создан </a:t>
            </a:r>
            <a:r>
              <a:rPr lang="ru-RU" dirty="0">
                <a:solidFill>
                  <a:srgbClr val="C00000"/>
                </a:solidFill>
              </a:rPr>
              <a:t>Рубрикатор клинических </a:t>
            </a:r>
            <a:r>
              <a:rPr lang="ru-RU" dirty="0" smtClean="0">
                <a:solidFill>
                  <a:srgbClr val="C00000"/>
                </a:solidFill>
              </a:rPr>
              <a:t>рекомендаций</a:t>
            </a:r>
          </a:p>
          <a:p>
            <a:pPr lvl="1"/>
            <a:r>
              <a:rPr lang="ru-RU" dirty="0" smtClean="0"/>
              <a:t>Пересмотр  рекомендаций по ряду нозологий </a:t>
            </a:r>
            <a:r>
              <a:rPr lang="ru-RU" dirty="0"/>
              <a:t>приблизил их к зарубежным аналогам, которые недоступны не русском </a:t>
            </a:r>
            <a:r>
              <a:rPr lang="ru-RU" dirty="0" smtClean="0"/>
              <a:t>языке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1" y="3284984"/>
            <a:ext cx="2448230" cy="183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81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45720" lvl="1" indent="0">
              <a:buNone/>
            </a:pP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Требования к новой редакции клинических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рекомендаций:</a:t>
            </a:r>
          </a:p>
          <a:p>
            <a:pPr marL="228600" lvl="1"/>
            <a:r>
              <a:rPr lang="ru-RU" dirty="0" smtClean="0"/>
              <a:t>Обязательное </a:t>
            </a:r>
            <a:r>
              <a:rPr lang="ru-RU" dirty="0"/>
              <a:t>соответствие критериям доказательности (указание уровня убедительности рекомендаций и уровня достоверности доказательств), </a:t>
            </a:r>
            <a:endParaRPr lang="ru-RU" dirty="0" smtClean="0"/>
          </a:p>
          <a:p>
            <a:pPr marL="228600" lvl="1"/>
            <a:r>
              <a:rPr lang="ru-RU" dirty="0" smtClean="0"/>
              <a:t>Формирование </a:t>
            </a:r>
            <a:r>
              <a:rPr lang="ru-RU" dirty="0"/>
              <a:t>четких критериев оценки качества оказания медицинской помощи</a:t>
            </a:r>
            <a:r>
              <a:rPr lang="ru-RU" dirty="0" smtClean="0"/>
              <a:t>,</a:t>
            </a:r>
          </a:p>
          <a:p>
            <a:pPr marL="228600" lvl="1"/>
            <a:r>
              <a:rPr lang="ru-RU" u="sng" dirty="0" smtClean="0"/>
              <a:t>Графические алгоритмы </a:t>
            </a:r>
            <a:r>
              <a:rPr lang="ru-RU" dirty="0"/>
              <a:t>ведения пациента, включение данных не только для врача, но и краткого информационного бюллетеня для пациента.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156686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955175" cy="1143000"/>
          </a:xfrm>
        </p:spPr>
        <p:txBody>
          <a:bodyPr/>
          <a:lstStyle/>
          <a:p>
            <a:r>
              <a:rPr lang="ru-RU" sz="4000" dirty="0" smtClean="0"/>
              <a:t>Новые подходы к созданию рекомендаций</a:t>
            </a:r>
            <a:endParaRPr lang="ru-RU" sz="4000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86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Уровни доказательности </a:t>
            </a:r>
            <a:br>
              <a:rPr lang="ru-RU" dirty="0" smtClean="0"/>
            </a:br>
            <a:r>
              <a:rPr lang="ru-RU" sz="1400" dirty="0" smtClean="0"/>
              <a:t>(цит. по Бойко Э.В., Сосновский С.В., 2011)</a:t>
            </a:r>
            <a:endParaRPr lang="ru-RU" sz="1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5904656" cy="398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4643844"/>
            <a:ext cx="3098925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4 уровень –частное мнение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20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599" y="4653136"/>
            <a:ext cx="8213849" cy="11430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ru-RU" sz="3600" dirty="0"/>
              <a:t>Уровни достоверности </a:t>
            </a:r>
            <a:r>
              <a:rPr lang="ru-RU" sz="3600" dirty="0" smtClean="0"/>
              <a:t>доказательств и степени убедительности рекомендаций</a:t>
            </a:r>
            <a:endParaRPr lang="ru-RU" sz="4400" dirty="0"/>
          </a:p>
        </p:txBody>
      </p:sp>
      <p:pic>
        <p:nvPicPr>
          <p:cNvPr id="11268" name="Picture 4" descr="https://im0-tub-ru.yandex.net/i?id=0f8f180ce9d61cb72a34822054bf2e14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78867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2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1781</TotalTime>
  <Words>1779</Words>
  <Application>Microsoft Office PowerPoint</Application>
  <PresentationFormat>Экран (4:3)</PresentationFormat>
  <Paragraphs>420</Paragraphs>
  <Slides>52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52</vt:i4>
      </vt:variant>
    </vt:vector>
  </HeadingPairs>
  <TitlesOfParts>
    <vt:vector size="57" baseType="lpstr">
      <vt:lpstr>Воздушный поток</vt:lpstr>
      <vt:lpstr>Диаграмма</vt:lpstr>
      <vt:lpstr>Лист Microsoft Excel 97-2003</vt:lpstr>
      <vt:lpstr>Диаграмма Microsoft Excel</vt:lpstr>
      <vt:lpstr>Лист</vt:lpstr>
      <vt:lpstr>Новые клинические рекомендации в педиатрии</vt:lpstr>
      <vt:lpstr>Проблема переизбытка информации в современной медицине</vt:lpstr>
      <vt:lpstr>Презентация PowerPoint</vt:lpstr>
      <vt:lpstr>Презентация PowerPoint</vt:lpstr>
      <vt:lpstr>Презентация PowerPoint</vt:lpstr>
      <vt:lpstr>Новые подходы к созданию рекомендаций</vt:lpstr>
      <vt:lpstr>Новые подходы к созданию рекомендаций</vt:lpstr>
      <vt:lpstr>Уровни доказательности  (цит. по Бойко Э.В., Сосновский С.В., 2011)</vt:lpstr>
      <vt:lpstr> Уровни достоверности доказательств и степени убедительности рекомендаций</vt:lpstr>
      <vt:lpstr>Национальная программа по оптимизации обеспеченности витаминами и минеральными веществами детей России.  Обзор документа (февраль 2017)</vt:lpstr>
      <vt:lpstr>Презентация PowerPoint</vt:lpstr>
      <vt:lpstr>РУКОВОДИТЕЛИ ПРОГРАММЫ  </vt:lpstr>
      <vt:lpstr> Этап 1: 12-15  июня 2015 </vt:lpstr>
      <vt:lpstr>Презентация PowerPoint</vt:lpstr>
      <vt:lpstr> Финальный этап 3.  Финальное заседание Совета экспертов 15 декабря 2016</vt:lpstr>
      <vt:lpstr>Презентация PowerPoint</vt:lpstr>
      <vt:lpstr>ГЛАВА I. ВИТАМИНЫ И МИНЕРАЛЬНЫЕ ВЕЩЕСТВА ДЛЯ ЗДОРОВЬЯ И БЛАГОПОЛУЧИЯ ДЕТЕЙ  </vt:lpstr>
      <vt:lpstr>Презентация PowerPoint</vt:lpstr>
      <vt:lpstr>Презентация PowerPoint</vt:lpstr>
      <vt:lpstr>Относительное количество детей 5-17 лет,  с недостаточностью витаминов (по уровню в сыворотке крови) (1238 человек, Москва, 2001-2010 г.).</vt:lpstr>
      <vt:lpstr>Относительное количество детей-дошкольников,  посещающих ДОУ, в Дмитровском районе  Московской  обл.  с недостаточностью витаминов (зимне-весенний период 2015 г.)</vt:lpstr>
      <vt:lpstr>Презентация PowerPoint</vt:lpstr>
      <vt:lpstr>Питание детей в Российской Федерации</vt:lpstr>
      <vt:lpstr>Презентация PowerPoint</vt:lpstr>
      <vt:lpstr>Презентация PowerPoint</vt:lpstr>
      <vt:lpstr>ГЛАВА II. КОРРЕКЦИЯ ВИТАМИННО-МИНЕРАЛЬНОГО СТАТУСА В ПЕДИАТРИЧЕСКОЙ ПРАКТИКЕ  </vt:lpstr>
      <vt:lpstr>ОСНОВНЫЕ ПУТИ ВОСПОЛНЕНИЯ ДЕФИЦИТА  МИКРОНУТРИЕНТОВ В ПИТАНИИ </vt:lpstr>
      <vt:lpstr>Презентация PowerPoint</vt:lpstr>
      <vt:lpstr>Обоснование применения в питании детей мультивитаминов </vt:lpstr>
      <vt:lpstr>Синтетические витамины </vt:lpstr>
      <vt:lpstr>Прием детьми основных видов витаминных препаратов и биологически активных добавок к пище (в процентах)</vt:lpstr>
      <vt:lpstr>ГЛАВА II. КОРРЕКЦИЯ ВИТАМИННО-МИНЕРАЛЬНОГО СТАТУСА В ПЕДИАТРИЧЕСКОЙ ПРАКТИКЕ  </vt:lpstr>
      <vt:lpstr>Рекомендуемая схема приема витаминно-минеральных комплексов</vt:lpstr>
      <vt:lpstr>Научное обоснование персонализированного применения витаминов и минеральных веществ</vt:lpstr>
      <vt:lpstr>ДИНАМИКА ЗАБОЛЕВАЕМОСТИ ОРЗ И ГРИППОМ ДЕТЕЙ в  ДДУ г. РЯЗАНИ (Р &lt; 0,001)</vt:lpstr>
      <vt:lpstr>Профилактика повторных ОРИ</vt:lpstr>
      <vt:lpstr>Влияние витаминизации на когнитивные функции детей 5-6 лет</vt:lpstr>
      <vt:lpstr>2.3. Аллергические болезни.  Роль дефицита витаминов в патогенезе  и подходы к витаминопрофилактике и витаминотерапии  </vt:lpstr>
      <vt:lpstr>Обеспеченность витаминами детей с аллергическими заболеваниями ниже, чем у здоровых детей</vt:lpstr>
      <vt:lpstr>Исследование ВМК у детей 3-6 лет с атопическим дерматитом (N- 300, 1 мес. приема)</vt:lpstr>
      <vt:lpstr>Требования к витаминным комплексам для детей ТР ТС 021/2011  «О безопасности пищевой продукции», ТР ТС 022/2011 «Пищевая продукция в части ее маркировки»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Эффективность дополнительного приема витаминно-минеральных комплексов в преконцептуальный период, во время беременности и кормления грудью .</vt:lpstr>
      <vt:lpstr>Выводы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Mashukova, Nataliya</dc:creator>
  <cp:lastModifiedBy>k29</cp:lastModifiedBy>
  <cp:revision>125</cp:revision>
  <cp:lastPrinted>2017-04-18T04:12:23Z</cp:lastPrinted>
  <dcterms:created xsi:type="dcterms:W3CDTF">2017-03-16T12:43:38Z</dcterms:created>
  <dcterms:modified xsi:type="dcterms:W3CDTF">2017-04-18T04:12:29Z</dcterms:modified>
</cp:coreProperties>
</file>