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63" r:id="rId2"/>
    <p:sldId id="323" r:id="rId3"/>
    <p:sldId id="350" r:id="rId4"/>
    <p:sldId id="353" r:id="rId5"/>
    <p:sldId id="342" r:id="rId6"/>
    <p:sldId id="332" r:id="rId7"/>
    <p:sldId id="333" r:id="rId8"/>
    <p:sldId id="334" r:id="rId9"/>
    <p:sldId id="360" r:id="rId10"/>
    <p:sldId id="361" r:id="rId11"/>
    <p:sldId id="335" r:id="rId12"/>
    <p:sldId id="336" r:id="rId13"/>
    <p:sldId id="352" r:id="rId14"/>
    <p:sldId id="366" r:id="rId15"/>
    <p:sldId id="367" r:id="rId16"/>
    <p:sldId id="341" r:id="rId17"/>
    <p:sldId id="365" r:id="rId18"/>
    <p:sldId id="338" r:id="rId19"/>
    <p:sldId id="339" r:id="rId20"/>
    <p:sldId id="347" r:id="rId21"/>
    <p:sldId id="349" r:id="rId22"/>
    <p:sldId id="348" r:id="rId23"/>
    <p:sldId id="364" r:id="rId24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56" autoAdjust="0"/>
  </p:normalViewPr>
  <p:slideViewPr>
    <p:cSldViewPr>
      <p:cViewPr>
        <p:scale>
          <a:sx n="60" d="100"/>
          <a:sy n="60" d="100"/>
        </p:scale>
        <p:origin x="-184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DE8DD-B7AB-4D67-93B5-8D0A0AE8370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1F6A-442E-41B8-B95F-74CBAD18C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7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F2AF-C442-4F99-ABEC-C8250E5EDEE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0DACD-7B6D-48C9-888A-6ED82E03A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DACD-7B6D-48C9-888A-6ED82E03A2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6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D51734B0E6EFA89C868CF46472546B6525F67F7AF9C3EFCD1D13A197129815377DE62257AFC0BbF09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496944" cy="4392488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Актуальные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обеспечения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лекарственными препаратами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льготных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категорий граждан, в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наркотическими средствами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психотропными веществами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658296"/>
            <a:ext cx="4680520" cy="11997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Заместитель директора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ГКУ СО «Самарафармация» Орехова Ж.В.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44832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4500" b="1" dirty="0" smtClean="0"/>
              <a:t>ГБУЗ СО «</a:t>
            </a:r>
            <a:r>
              <a:rPr lang="ru-RU" sz="4500" b="1" dirty="0" err="1" smtClean="0"/>
              <a:t>Сызранская</a:t>
            </a:r>
            <a:r>
              <a:rPr lang="ru-RU" sz="4500" b="1" dirty="0" smtClean="0"/>
              <a:t> городская больница №2»</a:t>
            </a: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 </a:t>
            </a:r>
            <a:r>
              <a:rPr lang="ru-RU" sz="4500" b="1" dirty="0" smtClean="0"/>
              <a:t>Ребенок – инвалид «</a:t>
            </a:r>
            <a:r>
              <a:rPr lang="en-US" sz="4500" b="1" dirty="0" smtClean="0"/>
              <a:t>N</a:t>
            </a:r>
            <a:r>
              <a:rPr lang="ru-RU" sz="4500" b="1" dirty="0" smtClean="0"/>
              <a:t>» </a:t>
            </a:r>
          </a:p>
          <a:p>
            <a:r>
              <a:rPr lang="ru-RU" sz="4500" dirty="0" smtClean="0"/>
              <a:t>Инсулином </a:t>
            </a:r>
            <a:r>
              <a:rPr lang="ru-RU" sz="4500" dirty="0" err="1" smtClean="0"/>
              <a:t>Левемир</a:t>
            </a:r>
            <a:r>
              <a:rPr lang="ru-RU" sz="4500" dirty="0" smtClean="0"/>
              <a:t> 100 МЕ/мл 3 мл №5 ребенок обеспечен в соответствии с назначением лечащего врача в 2016 году </a:t>
            </a:r>
            <a:r>
              <a:rPr lang="ru-RU" sz="4500" b="1" dirty="0" smtClean="0"/>
              <a:t>на 2142 дня </a:t>
            </a:r>
            <a:r>
              <a:rPr lang="ru-RU" sz="4500" dirty="0" smtClean="0"/>
              <a:t>(5,9 лет);</a:t>
            </a:r>
          </a:p>
          <a:p>
            <a:r>
              <a:rPr lang="ru-RU" sz="4500" dirty="0" smtClean="0"/>
              <a:t>Инсулином </a:t>
            </a:r>
            <a:r>
              <a:rPr lang="ru-RU" sz="4500" dirty="0" err="1" smtClean="0"/>
              <a:t>Хумалог</a:t>
            </a:r>
            <a:r>
              <a:rPr lang="ru-RU" sz="4500" dirty="0" smtClean="0"/>
              <a:t> 100 МЕ/мл 3 мл №5 ребенок обеспечен в соответствии с назначением лечащего врача в 2016 году сроком </a:t>
            </a:r>
            <a:r>
              <a:rPr lang="ru-RU" sz="4500" b="1" dirty="0" smtClean="0"/>
              <a:t>на 1846 дней </a:t>
            </a:r>
            <a:r>
              <a:rPr lang="ru-RU" sz="4500" dirty="0" smtClean="0"/>
              <a:t>(5 лет).</a:t>
            </a:r>
          </a:p>
          <a:p>
            <a:pPr>
              <a:buNone/>
            </a:pPr>
            <a:r>
              <a:rPr lang="ru-RU" sz="4500" dirty="0" smtClean="0"/>
              <a:t>     </a:t>
            </a:r>
          </a:p>
          <a:p>
            <a:pPr marL="0" indent="0">
              <a:buNone/>
            </a:pPr>
            <a:r>
              <a:rPr lang="ru-RU" sz="4500" dirty="0" smtClean="0"/>
              <a:t> </a:t>
            </a:r>
            <a:r>
              <a:rPr lang="ru-RU" sz="4500" b="1" dirty="0" smtClean="0"/>
              <a:t>Ребенок-инвалид «Х»</a:t>
            </a:r>
          </a:p>
          <a:p>
            <a:r>
              <a:rPr lang="ru-RU" sz="4500" dirty="0" smtClean="0"/>
              <a:t>Инсулином «</a:t>
            </a:r>
            <a:r>
              <a:rPr lang="ru-RU" sz="4500" dirty="0" err="1" smtClean="0"/>
              <a:t>Лантус</a:t>
            </a:r>
            <a:r>
              <a:rPr lang="ru-RU" sz="4500" dirty="0" smtClean="0"/>
              <a:t>» обеспечен на </a:t>
            </a:r>
            <a:r>
              <a:rPr lang="ru-RU" sz="4500" b="1" dirty="0" smtClean="0"/>
              <a:t>600</a:t>
            </a:r>
            <a:r>
              <a:rPr lang="ru-RU" sz="4500" dirty="0" smtClean="0"/>
              <a:t> дней</a:t>
            </a:r>
          </a:p>
          <a:p>
            <a:r>
              <a:rPr lang="ru-RU" sz="4500" dirty="0" smtClean="0"/>
              <a:t>Инсулином «</a:t>
            </a:r>
            <a:r>
              <a:rPr lang="ru-RU" sz="4500" dirty="0" err="1" smtClean="0"/>
              <a:t>Хумалог</a:t>
            </a:r>
            <a:r>
              <a:rPr lang="ru-RU" sz="4500" dirty="0" smtClean="0"/>
              <a:t>» обеспечен на </a:t>
            </a:r>
            <a:r>
              <a:rPr lang="ru-RU" sz="4500" b="1" dirty="0" smtClean="0"/>
              <a:t>375</a:t>
            </a:r>
            <a:r>
              <a:rPr lang="ru-RU" sz="4500" dirty="0" smtClean="0"/>
              <a:t> дней</a:t>
            </a:r>
          </a:p>
          <a:p>
            <a:pPr>
              <a:buNone/>
            </a:pPr>
            <a:r>
              <a:rPr lang="ru-RU" sz="4500" dirty="0" smtClean="0"/>
              <a:t> Законодательством выписка ЛП разрешена сроком до 3-х месяцев.</a:t>
            </a:r>
          </a:p>
          <a:p>
            <a:pPr algn="just">
              <a:buNone/>
            </a:pPr>
            <a:r>
              <a:rPr lang="ru-RU" sz="4500" dirty="0" smtClean="0"/>
              <a:t>В условиях ограниченного финансирования выписка ЛП сверх допустимых объемов дестабилизирует ситуацию в системе ЛЛО.</a:t>
            </a:r>
          </a:p>
          <a:p>
            <a:pPr marL="0" indent="0" algn="ctr">
              <a:buNone/>
            </a:pPr>
            <a:r>
              <a:rPr lang="ru-RU" sz="4000" b="1" i="1" dirty="0" smtClean="0"/>
              <a:t>Администрациям учреждений усилить контроль за объемами  назначений и выписки ЛП на льготных условиях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4.Отсутствие контроля за объемами назначения и выписки ЛП</a:t>
            </a:r>
          </a:p>
        </p:txBody>
      </p:sp>
      <p:pic>
        <p:nvPicPr>
          <p:cNvPr id="4" name="Рисунок 3" descr="http://belive.ru/wp-content/uploads/2016/11/lekarstva_15_011435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49" y="5157192"/>
            <a:ext cx="2806700" cy="170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5254"/>
              </p:ext>
            </p:extLst>
          </p:nvPr>
        </p:nvGraphicFramePr>
        <p:xfrm>
          <a:off x="539552" y="1412776"/>
          <a:ext cx="8151361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4520565" algn="l"/>
                        </a:tabLst>
                      </a:pPr>
                      <a:r>
                        <a:rPr lang="ru-RU" sz="1600" dirty="0">
                          <a:effectLst/>
                        </a:rPr>
                        <a:t>ТП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452056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ФП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4520565" algn="l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ГБУЗ СО "</a:t>
                      </a:r>
                      <a:r>
                        <a:rPr lang="ru-RU" sz="1600" dirty="0" err="1">
                          <a:effectLst/>
                        </a:rPr>
                        <a:t>Похвистневская</a:t>
                      </a:r>
                      <a:r>
                        <a:rPr lang="ru-RU" sz="1600" dirty="0">
                          <a:effectLst/>
                        </a:rPr>
                        <a:t> ЦБ города и района"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МСЧ № 4 ОАО "Куйбышевазот"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МСЧ № 3 ОАО "Волгоцеммаш"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"Тольяттинская ГП № 2"	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ГБУЗ СО "Тольяттинская ГП № 2"	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ГБУЗ СО "Самарская ГП № 13 "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Самарская областная КБ № 2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ФКУЗ МСЧ МВД России по СО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ФКУЗ МСЧ МВД России по СО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«Сызранский ПНД»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ООО Медицинский центр "Здоровые дети"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ГБУЗ СО «</a:t>
                      </a:r>
                      <a:r>
                        <a:rPr lang="ru-RU" sz="1600" dirty="0" err="1">
                          <a:effectLst/>
                        </a:rPr>
                        <a:t>Сызранский</a:t>
                      </a:r>
                      <a:r>
                        <a:rPr lang="ru-RU" sz="1600" dirty="0">
                          <a:effectLst/>
                        </a:rPr>
                        <a:t> ПТД»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«Сызранский ПНД»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«Тольяттинский ПНД»»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"Тольяттинская ГКБ № 5" (онкология)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«Тольяттинский ПТД»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«Самарская  психиатрическая больница»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СО "Тольяттинская ГКБ № 5" (онкология)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«Самарский областной СПИД центр»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>
                          <a:effectLst/>
                        </a:rPr>
                        <a:t>ГБУЗ «Самарская  психиатрическая больница»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ГБУЗ «Самарский областной СПИД центр»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7560" algn="l"/>
                          <a:tab pos="379666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Дополнительные заявки при отсутствии финансовых средств.</a:t>
            </a:r>
            <a:endParaRPr lang="ru-RU" sz="24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8072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оставили финансовых средств на доп. заявки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4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147248" cy="536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 </a:t>
            </a:r>
          </a:p>
          <a:p>
            <a:r>
              <a:rPr lang="ru-RU" sz="2400" b="1" dirty="0"/>
              <a:t>Вывод: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. Доп. заявки только при наличии финансовых средств.</a:t>
            </a:r>
          </a:p>
          <a:p>
            <a:pPr marL="0" indent="0">
              <a:buNone/>
            </a:pPr>
            <a:r>
              <a:rPr lang="ru-RU" sz="2400" dirty="0" smtClean="0"/>
              <a:t>2.При </a:t>
            </a:r>
            <a:r>
              <a:rPr lang="ru-RU" sz="2400" dirty="0"/>
              <a:t>отсутствии резерва финансовых средств: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внутреннее перераспределение препаратов Учреждением (при наличии в заявке)</a:t>
            </a:r>
          </a:p>
          <a:p>
            <a:r>
              <a:rPr lang="ru-RU" sz="2400" dirty="0" smtClean="0"/>
              <a:t> обеспечение </a:t>
            </a:r>
            <a:r>
              <a:rPr lang="ru-RU" sz="2400" dirty="0"/>
              <a:t>пациентов из других источников (при отсутствии в заявке)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+mn-lt"/>
            </a:endParaRPr>
          </a:p>
        </p:txBody>
      </p:sp>
      <p:pic>
        <p:nvPicPr>
          <p:cNvPr id="4" name="Рисунок 3" descr="http://fentezi.dragonsoul.com/ru/mirgif.com/mirgif.com/kartinki/3d/3d-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34574"/>
            <a:ext cx="1899920" cy="203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1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51962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/>
              <a:t>Беклометазон</a:t>
            </a:r>
            <a:r>
              <a:rPr lang="ru-RU" sz="2800" dirty="0" smtClean="0"/>
              <a:t> с </a:t>
            </a:r>
            <a:r>
              <a:rPr lang="ru-RU" sz="2800" dirty="0" err="1" smtClean="0"/>
              <a:t>джет-системой</a:t>
            </a:r>
            <a:endParaRPr lang="ru-RU" sz="2800" dirty="0" smtClean="0"/>
          </a:p>
          <a:p>
            <a:r>
              <a:rPr lang="ru-RU" sz="2800" dirty="0" err="1" smtClean="0"/>
              <a:t>Бупренорфин</a:t>
            </a:r>
            <a:r>
              <a:rPr lang="ru-RU" sz="2800" dirty="0" smtClean="0"/>
              <a:t> (во </a:t>
            </a:r>
            <a:r>
              <a:rPr lang="en-US" sz="2800" dirty="0" smtClean="0"/>
              <a:t>II</a:t>
            </a:r>
            <a:r>
              <a:rPr lang="ru-RU" sz="2800" dirty="0" smtClean="0"/>
              <a:t> полугодии 2017г.)</a:t>
            </a:r>
          </a:p>
          <a:p>
            <a:r>
              <a:rPr lang="ru-RU" sz="2800" dirty="0" err="1" smtClean="0"/>
              <a:t>Десмопрессин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спрей</a:t>
            </a:r>
            <a:r>
              <a:rPr lang="ru-RU" sz="2800" dirty="0" smtClean="0"/>
              <a:t> 25мкг/доз  (есть50мкг/доз)</a:t>
            </a:r>
          </a:p>
          <a:p>
            <a:r>
              <a:rPr lang="ru-RU" sz="2800" dirty="0" err="1" smtClean="0"/>
              <a:t>Дигидрокодеин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Метотрексат</a:t>
            </a:r>
            <a:r>
              <a:rPr lang="ru-RU" sz="2800" dirty="0" smtClean="0"/>
              <a:t> 5мг/мл 1мл №5</a:t>
            </a:r>
          </a:p>
          <a:p>
            <a:pPr algn="just">
              <a:buNone/>
            </a:pPr>
            <a:r>
              <a:rPr lang="ru-RU" dirty="0" smtClean="0"/>
              <a:t>    С целью недопущения неоказания лекарственной помощи гражданам необходимо</a:t>
            </a:r>
            <a:r>
              <a:rPr lang="ru-RU" b="1" i="1" dirty="0" smtClean="0"/>
              <a:t> осуществить терапевтические замены данных ЛП, т.к. в ближайшее время поставок данных препаратов не будет!!!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7772400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+mn-lt"/>
              </a:rPr>
              <a:t>Дефектурные</a:t>
            </a:r>
            <a:r>
              <a:rPr lang="ru-RU" sz="2400" dirty="0" smtClean="0">
                <a:latin typeface="+mn-lt"/>
              </a:rPr>
              <a:t> позиции по письмам производителей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НС и ПВ ТП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5681"/>
            <a:ext cx="9144000" cy="61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0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НС и ПВ ФП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45647"/>
              </p:ext>
            </p:extLst>
          </p:nvPr>
        </p:nvGraphicFramePr>
        <p:xfrm>
          <a:off x="0" y="764700"/>
          <a:ext cx="9144001" cy="6092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851">
                  <a:extLst>
                    <a:ext uri="{9D8B030D-6E8A-4147-A177-3AD203B41FA5}">
                      <a16:colId xmlns:a16="http://schemas.microsoft.com/office/drawing/2014/main" xmlns="" val="230881139"/>
                    </a:ext>
                  </a:extLst>
                </a:gridCol>
                <a:gridCol w="4351958">
                  <a:extLst>
                    <a:ext uri="{9D8B030D-6E8A-4147-A177-3AD203B41FA5}">
                      <a16:colId xmlns:a16="http://schemas.microsoft.com/office/drawing/2014/main" xmlns="" val="1158176304"/>
                    </a:ext>
                  </a:extLst>
                </a:gridCol>
                <a:gridCol w="570482">
                  <a:extLst>
                    <a:ext uri="{9D8B030D-6E8A-4147-A177-3AD203B41FA5}">
                      <a16:colId xmlns:a16="http://schemas.microsoft.com/office/drawing/2014/main" xmlns="" val="3730965750"/>
                    </a:ext>
                  </a:extLst>
                </a:gridCol>
                <a:gridCol w="260791">
                  <a:extLst>
                    <a:ext uri="{9D8B030D-6E8A-4147-A177-3AD203B41FA5}">
                      <a16:colId xmlns:a16="http://schemas.microsoft.com/office/drawing/2014/main" xmlns="" val="3158227010"/>
                    </a:ext>
                  </a:extLst>
                </a:gridCol>
                <a:gridCol w="700877">
                  <a:extLst>
                    <a:ext uri="{9D8B030D-6E8A-4147-A177-3AD203B41FA5}">
                      <a16:colId xmlns:a16="http://schemas.microsoft.com/office/drawing/2014/main" xmlns="" val="2606884453"/>
                    </a:ext>
                  </a:extLst>
                </a:gridCol>
                <a:gridCol w="766075">
                  <a:extLst>
                    <a:ext uri="{9D8B030D-6E8A-4147-A177-3AD203B41FA5}">
                      <a16:colId xmlns:a16="http://schemas.microsoft.com/office/drawing/2014/main" xmlns="" val="2510378433"/>
                    </a:ext>
                  </a:extLst>
                </a:gridCol>
                <a:gridCol w="977967">
                  <a:extLst>
                    <a:ext uri="{9D8B030D-6E8A-4147-A177-3AD203B41FA5}">
                      <a16:colId xmlns:a16="http://schemas.microsoft.com/office/drawing/2014/main" xmlns="" val="1356869423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Товар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ГЗ ЛПУ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Остатки 2015 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ГК 2016 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Выдано по рецептам, упак.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358154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Диазепам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Реланиум 10 мг 2 мл N 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507489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Диазепам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Сибазон р-р для в/в и в/м введ. 5 мг/мл 2 мл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2 913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1 448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876456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№5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4 643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0032719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Диазепам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Релиум 5 мг N 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470581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Диазепам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Сибазон табл. 5 мг </a:t>
                      </a:r>
                      <a:r>
                        <a:rPr lang="en-US" sz="1200" u="none" strike="noStrike">
                          <a:effectLst/>
                        </a:rPr>
                        <a:t>N 20 </a:t>
                      </a:r>
                      <a:r>
                        <a:rPr lang="ru-RU" sz="1200" u="none" strike="noStrike">
                          <a:effectLst/>
                        </a:rPr>
                        <a:t>уп.яч.конт.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2 794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2 378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999949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Клоназепам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Клоназепам 0.5 мг N 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305791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Клоназепам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Клоназепам 2 мг N 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1 069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2059201"/>
                  </a:ext>
                </a:extLst>
              </a:tr>
              <a:tr h="65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Клоназепам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Клоназепам табл. 2 мг N 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6340767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Морфин&amp;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МСТ континус табл.п.о.пролонг.//Морфин капс.пролонг 10 мг </a:t>
                      </a:r>
                      <a:r>
                        <a:rPr lang="en-US" sz="1200" u="none" strike="noStrike">
                          <a:effectLst/>
                        </a:rPr>
                        <a:t>N 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//20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//20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2613724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Морфин&amp;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МСТ континус табл.п.о.пролонг.//Морфин капс.пролонг  100 мг </a:t>
                      </a:r>
                      <a:r>
                        <a:rPr lang="en-US" sz="1200" u="none" strike="noStrike">
                          <a:effectLst/>
                        </a:rPr>
                        <a:t>N 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//100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19//89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601951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Морфин&amp;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МСТ континус табл.п.о.пролонг.//Морфин капс.пролонг  30 мг </a:t>
                      </a:r>
                      <a:r>
                        <a:rPr lang="en-US" sz="1200" u="none" strike="noStrike">
                          <a:effectLst/>
                        </a:rPr>
                        <a:t>N 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10//50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8//42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0601267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Морфин&amp;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МСТ континус табл.п.о.пролонг.//Морфин капс.пролонг  60 мг </a:t>
                      </a:r>
                      <a:r>
                        <a:rPr lang="en-US" sz="1200" u="none" strike="noStrike">
                          <a:effectLst/>
                        </a:rPr>
                        <a:t>N 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10//80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41//76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146951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Морфин&amp;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Морфин р-р д/ин. 1% 1 мл N 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12 572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3 010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8 636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1280427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Тримеперидин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Промедол р-р д/ин. 2% 1 мл N 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1 175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336542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Фенобарбитал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Фенобарбитал табл. 100 мг N 10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8 660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2 215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6 901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489388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Фенобарбитал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Фенобарбитал табл. д/детей 5 мг N 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3519814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Фентанил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Дюрогезик Матрикс ТДТС 0.1 мг/ч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341863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Фентанил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Дюрогезик Матрикс ТДТС 12.5 мкг/ч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858088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Фентанил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Дюрогезик Матрикс ТДТС 25 мкг/ч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3271027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Фентанил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Дюрогезик Матрикс //Фендивия ТДТС 50 мкг/ч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1 352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20//200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550//100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208//196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213982"/>
                  </a:ext>
                </a:extLst>
              </a:tr>
              <a:tr h="38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Фентанил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Дюрогезик Матрикс //Фендивия  ТДТС 75 мкг/ч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25//147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310//135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797939"/>
                  </a:ext>
                </a:extLst>
              </a:tr>
              <a:tr h="190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Фентанил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Фендивия ТДТС 100 мкг/ч N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296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715436" cy="5128111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00" b="1" dirty="0" smtClean="0"/>
          </a:p>
          <a:p>
            <a:pPr algn="just">
              <a:defRPr/>
            </a:pPr>
            <a:r>
              <a:rPr lang="ru-RU" sz="1900" dirty="0" smtClean="0">
                <a:effectLst/>
              </a:rPr>
              <a:t>В </a:t>
            </a:r>
            <a:r>
              <a:rPr lang="ru-RU" sz="1900" dirty="0" smtClean="0"/>
              <a:t>ГБУЗ СО </a:t>
            </a:r>
            <a:r>
              <a:rPr lang="ru-RU" sz="1900" dirty="0">
                <a:effectLst/>
              </a:rPr>
              <a:t>«</a:t>
            </a:r>
            <a:r>
              <a:rPr lang="ru-RU" sz="1900" dirty="0" smtClean="0">
                <a:effectLst/>
              </a:rPr>
              <a:t>ЦККЛС» </a:t>
            </a:r>
            <a:r>
              <a:rPr lang="ru-RU" sz="1900" dirty="0">
                <a:effectLst/>
              </a:rPr>
              <a:t>за истекший период 2017 года на комиссию по уничтожению НС и ПВ поступило 23 посылки (от 15 медицинских организаций</a:t>
            </a:r>
            <a:r>
              <a:rPr lang="ru-RU" sz="1900" dirty="0" smtClean="0">
                <a:effectLst/>
              </a:rPr>
              <a:t>) с НС и ПВ, принятыми </a:t>
            </a:r>
            <a:r>
              <a:rPr lang="ru-RU" sz="1900" dirty="0">
                <a:effectLst/>
              </a:rPr>
              <a:t>от родственников умерших </a:t>
            </a:r>
            <a:r>
              <a:rPr lang="ru-RU" sz="1900" dirty="0" smtClean="0">
                <a:effectLst/>
              </a:rPr>
              <a:t>больных.</a:t>
            </a:r>
            <a:r>
              <a:rPr lang="ru-RU" sz="1900" dirty="0" smtClean="0"/>
              <a:t> Всего </a:t>
            </a:r>
            <a:r>
              <a:rPr lang="ru-RU" sz="1900" b="1" dirty="0" smtClean="0"/>
              <a:t>за январь-февраль 2017 </a:t>
            </a:r>
            <a:r>
              <a:rPr lang="ru-RU" sz="1900" dirty="0" smtClean="0"/>
              <a:t>года поступило на уничтожение дорогостоящих </a:t>
            </a:r>
            <a:r>
              <a:rPr lang="ru-RU" sz="1900" dirty="0" err="1" smtClean="0"/>
              <a:t>трансдермальных</a:t>
            </a:r>
            <a:r>
              <a:rPr lang="ru-RU" sz="1900" dirty="0" smtClean="0"/>
              <a:t> систем </a:t>
            </a:r>
            <a:r>
              <a:rPr lang="ru-RU" sz="1900" b="1" dirty="0" smtClean="0"/>
              <a:t>на 38 тыс. рублей</a:t>
            </a:r>
            <a:r>
              <a:rPr lang="ru-RU" sz="1900" dirty="0" smtClean="0"/>
              <a:t> (в </a:t>
            </a:r>
            <a:r>
              <a:rPr lang="ru-RU" sz="1900" b="1" dirty="0" smtClean="0"/>
              <a:t>2016 </a:t>
            </a:r>
            <a:r>
              <a:rPr lang="ru-RU" sz="1900" dirty="0" smtClean="0"/>
              <a:t>году на </a:t>
            </a:r>
            <a:r>
              <a:rPr lang="ru-RU" sz="1900" b="1" dirty="0" smtClean="0"/>
              <a:t>400 тыс. рублей</a:t>
            </a:r>
            <a:r>
              <a:rPr lang="ru-RU" sz="1900" dirty="0" smtClean="0"/>
              <a:t>)</a:t>
            </a:r>
            <a:endParaRPr lang="ru-RU" sz="1900" dirty="0">
              <a:effectLst/>
            </a:endParaRPr>
          </a:p>
          <a:p>
            <a:pPr algn="just">
              <a:buNone/>
              <a:defRPr/>
            </a:pPr>
            <a:r>
              <a:rPr lang="ru-RU" sz="1900" dirty="0" smtClean="0"/>
              <a:t>(ГБУЗ СО «Самарская ГП №3 (</a:t>
            </a:r>
            <a:r>
              <a:rPr lang="ru-RU" sz="1900" dirty="0" err="1" smtClean="0"/>
              <a:t>Дюрогезик</a:t>
            </a:r>
            <a:r>
              <a:rPr lang="ru-RU" sz="1900" dirty="0" smtClean="0"/>
              <a:t> 50 мкг\ч – 2 не вскрытые упаковки и 2 пластины),  </a:t>
            </a:r>
          </a:p>
          <a:p>
            <a:pPr algn="just">
              <a:buNone/>
              <a:defRPr/>
            </a:pPr>
            <a:r>
              <a:rPr lang="ru-RU" sz="1900" dirty="0" smtClean="0"/>
              <a:t>ГБУЗ СО «СГП №14» (</a:t>
            </a:r>
            <a:r>
              <a:rPr lang="ru-RU" sz="1900" dirty="0" err="1" smtClean="0"/>
              <a:t>Дюрогезик</a:t>
            </a:r>
            <a:r>
              <a:rPr lang="ru-RU" sz="1900" dirty="0" smtClean="0"/>
              <a:t> 25 мкг\ч - 8 пластин), </a:t>
            </a:r>
          </a:p>
          <a:p>
            <a:pPr algn="just">
              <a:buNone/>
              <a:defRPr/>
            </a:pPr>
            <a:r>
              <a:rPr lang="ru-RU" sz="1900" dirty="0" smtClean="0"/>
              <a:t>ГБУЗ СО «Самарская МСЧ № 5 Кировского района» (</a:t>
            </a:r>
            <a:r>
              <a:rPr lang="ru-RU" sz="1900" dirty="0" err="1" smtClean="0"/>
              <a:t>Дюрогезик</a:t>
            </a:r>
            <a:r>
              <a:rPr lang="ru-RU" sz="1900" dirty="0" smtClean="0"/>
              <a:t> 75 мкг\ч  19 пластин, </a:t>
            </a:r>
            <a:r>
              <a:rPr lang="ru-RU" sz="1900" dirty="0" err="1" smtClean="0"/>
              <a:t>Дюрогезик</a:t>
            </a:r>
            <a:r>
              <a:rPr lang="ru-RU" sz="1900" dirty="0" smtClean="0"/>
              <a:t> 25 мкг\ч – 17 пластин).</a:t>
            </a:r>
          </a:p>
          <a:p>
            <a:pPr marL="0" indent="0" algn="ctr">
              <a:buNone/>
              <a:defRPr/>
            </a:pPr>
            <a:r>
              <a:rPr lang="ru-RU" sz="2000" b="1" i="1" dirty="0" smtClean="0">
                <a:effectLst/>
              </a:rPr>
              <a:t>Всем руководителям УЗ </a:t>
            </a:r>
            <a:r>
              <a:rPr lang="ru-RU" sz="2000" b="1" i="1" dirty="0">
                <a:effectLst/>
              </a:rPr>
              <a:t>принять меры к недопущению </a:t>
            </a:r>
            <a:r>
              <a:rPr lang="ru-RU" sz="2000" b="1" i="1" dirty="0" smtClean="0">
                <a:effectLst/>
              </a:rPr>
              <a:t>необоснованной выписки и как следствие дальнейшего уничтожения </a:t>
            </a:r>
            <a:r>
              <a:rPr lang="ru-RU" sz="2000" b="1" i="1" dirty="0">
                <a:effectLst/>
              </a:rPr>
              <a:t>дорогостоящих лекарственных </a:t>
            </a:r>
            <a:r>
              <a:rPr lang="ru-RU" sz="2000" b="1" i="1" dirty="0" smtClean="0">
                <a:effectLst/>
              </a:rPr>
              <a:t>препаратов</a:t>
            </a:r>
            <a:endParaRPr lang="ru-RU" sz="2000" b="1" i="1" dirty="0">
              <a:effectLst/>
            </a:endParaRPr>
          </a:p>
          <a:p>
            <a:pPr marL="0" indent="0" algn="just">
              <a:buNone/>
              <a:defRPr/>
            </a:pPr>
            <a:endParaRPr lang="ru-RU" sz="2000" dirty="0">
              <a:effectLst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endParaRPr lang="pl-PL" sz="2000" b="1" dirty="0" smtClean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chemeClr val="tx2"/>
                </a:solidFill>
                <a:ea typeface="+mj-ea"/>
                <a:cs typeface="+mj-cs"/>
              </a:rPr>
              <a:t>Уничтожение </a:t>
            </a:r>
            <a:r>
              <a:rPr lang="ru-RU" sz="2200" b="1" dirty="0">
                <a:solidFill>
                  <a:schemeClr val="tx2"/>
                </a:solidFill>
                <a:ea typeface="+mj-ea"/>
                <a:cs typeface="+mj-cs"/>
              </a:rPr>
              <a:t>наркотических средств и психотропных веществ</a:t>
            </a:r>
            <a:r>
              <a:rPr lang="ru-RU" sz="2200" b="1" dirty="0" smtClean="0">
                <a:solidFill>
                  <a:schemeClr val="tx2"/>
                </a:solidFill>
                <a:ea typeface="+mj-ea"/>
                <a:cs typeface="+mj-cs"/>
              </a:rPr>
              <a:t>, </a:t>
            </a:r>
            <a:r>
              <a:rPr lang="ru-RU" sz="2200" b="1" dirty="0">
                <a:solidFill>
                  <a:schemeClr val="tx2"/>
                </a:solidFill>
                <a:ea typeface="+mj-ea"/>
                <a:cs typeface="+mj-cs"/>
              </a:rPr>
              <a:t>дальнейшее использование которых в медицинской практике признано нецелесообразным</a:t>
            </a:r>
          </a:p>
        </p:txBody>
      </p:sp>
    </p:spTree>
    <p:extLst>
      <p:ext uri="{BB962C8B-B14F-4D97-AF65-F5344CB8AC3E}">
        <p14:creationId xmlns:p14="http://schemas.microsoft.com/office/powerpoint/2010/main" val="178364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146168"/>
              </p:ext>
            </p:extLst>
          </p:nvPr>
        </p:nvGraphicFramePr>
        <p:xfrm>
          <a:off x="323529" y="1484784"/>
          <a:ext cx="8424935" cy="424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6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6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2016 год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2017 год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НАИМЕНОВАНИЕ ЛПУ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заявка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отпущено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заявка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отпущено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ГБУЗ СО "НЕФТЕГОРСКАЯ ЦРБ"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ГБУЗ СО "ЧЕЛНО-ВЕРШИНСКАЯ ЦРБ"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ГБУЗ СО "ТОЛЬЯТТИНСКАЯ </a:t>
                      </a:r>
                      <a:r>
                        <a:rPr lang="ru-RU" sz="1400" u="none" strike="noStrike" dirty="0" smtClean="0">
                          <a:effectLst/>
                        </a:rPr>
                        <a:t>ГП </a:t>
                      </a:r>
                      <a:r>
                        <a:rPr lang="ru-RU" sz="1400" u="none" strike="noStrike" dirty="0">
                          <a:effectLst/>
                        </a:rPr>
                        <a:t>№ 2"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ГБУЗ СО "САМАРСКАЯ </a:t>
                      </a:r>
                      <a:r>
                        <a:rPr lang="ru-RU" sz="1400" u="none" strike="noStrike" dirty="0" smtClean="0">
                          <a:effectLst/>
                        </a:rPr>
                        <a:t>ГБ </a:t>
                      </a:r>
                      <a:r>
                        <a:rPr lang="ru-RU" sz="1400" u="none" strike="noStrike" dirty="0">
                          <a:effectLst/>
                        </a:rPr>
                        <a:t>№ 10"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ОАО "ВИОЛА"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ГУП СО "ФАРМЛЕКС"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ОАО "ФАРМАЦИЯ" СЕРГИЕВСКОГО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ООО "РОНА"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МУП ГО СЫЗРАНЬ "ФАРМАЦИЯ"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МУП "ПАНАЦЕЯ"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МУП </a:t>
                      </a:r>
                      <a:r>
                        <a:rPr lang="ru-RU" sz="1400" u="none" strike="noStrike" dirty="0">
                          <a:effectLst/>
                        </a:rPr>
                        <a:t>Борского района "Аптека №145"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Отпуск со склада Самарафармация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665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303951"/>
              </p:ext>
            </p:extLst>
          </p:nvPr>
        </p:nvGraphicFramePr>
        <p:xfrm>
          <a:off x="287523" y="3495870"/>
          <a:ext cx="8568953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2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2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8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Город, район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обращений в 2016 году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обращений в 2015 </a:t>
                      </a:r>
                      <a:r>
                        <a:rPr lang="ru-RU" sz="1600" dirty="0" smtClean="0">
                          <a:effectLst/>
                        </a:rPr>
                        <a:t>году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ГБУЗ СО - </a:t>
                      </a:r>
                      <a:r>
                        <a:rPr lang="ru-RU" sz="1600" dirty="0">
                          <a:effectLst/>
                        </a:rPr>
                        <a:t>лидеры по обращениям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г.о. Самара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СГКДП </a:t>
                      </a: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smtClean="0">
                          <a:effectLst/>
                        </a:rPr>
                        <a:t>14, СГП </a:t>
                      </a: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СГБ № 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г.о. Тольятти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ТГП </a:t>
                      </a: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smtClean="0">
                          <a:effectLst/>
                        </a:rPr>
                        <a:t>2,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ТГКП </a:t>
                      </a: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г.о</a:t>
                      </a:r>
                      <a:r>
                        <a:rPr lang="ru-RU" sz="1600" dirty="0">
                          <a:effectLst/>
                        </a:rPr>
                        <a:t>. Сызрань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Сызранская</a:t>
                      </a:r>
                      <a:r>
                        <a:rPr lang="ru-RU" sz="1600" dirty="0" smtClean="0">
                          <a:effectLst/>
                        </a:rPr>
                        <a:t> ГП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Сызранская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ГБ </a:t>
                      </a:r>
                      <a:r>
                        <a:rPr lang="ru-RU" sz="1600" dirty="0" smtClean="0">
                          <a:effectLst/>
                        </a:rPr>
                        <a:t>№ 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80920" cy="8137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Работа с обращениями граждан в УЗ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2068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2016 </a:t>
            </a:r>
            <a:r>
              <a:rPr lang="ru-RU" dirty="0"/>
              <a:t>году </a:t>
            </a:r>
            <a:r>
              <a:rPr lang="ru-RU" dirty="0" smtClean="0"/>
              <a:t>поступило </a:t>
            </a:r>
            <a:r>
              <a:rPr lang="ru-RU" b="1" dirty="0" smtClean="0"/>
              <a:t>703</a:t>
            </a:r>
            <a:r>
              <a:rPr lang="ru-RU" dirty="0" smtClean="0"/>
              <a:t> обращения </a:t>
            </a:r>
            <a:r>
              <a:rPr lang="ru-RU" dirty="0"/>
              <a:t>по вопросам лекарственного обеспечения </a:t>
            </a:r>
            <a:r>
              <a:rPr lang="ru-RU" dirty="0" smtClean="0"/>
              <a:t>(</a:t>
            </a:r>
            <a:r>
              <a:rPr lang="ru-RU" dirty="0"/>
              <a:t>на 18,4% меньше, чем в 2015</a:t>
            </a:r>
            <a:r>
              <a:rPr lang="ru-RU" dirty="0" smtClean="0"/>
              <a:t>)        </a:t>
            </a:r>
            <a:endParaRPr lang="ru-RU" dirty="0"/>
          </a:p>
          <a:p>
            <a:pPr algn="ctr"/>
            <a:r>
              <a:rPr lang="ru-RU" b="1" dirty="0" smtClean="0"/>
              <a:t>Часто задаваемые вопросы</a:t>
            </a:r>
            <a:r>
              <a:rPr lang="ru-RU" b="1" dirty="0"/>
              <a:t>:</a:t>
            </a:r>
          </a:p>
          <a:p>
            <a:r>
              <a:rPr lang="ru-RU" dirty="0" smtClean="0"/>
              <a:t> - назначение и выписка лекарственных препаратов: по конкретным ТН, не входящих в Перечни, при отсутствии официально зарегистрированных показаний к применению </a:t>
            </a:r>
            <a:r>
              <a:rPr lang="ru-RU" b="1" i="1" dirty="0" smtClean="0"/>
              <a:t>(453 обращения)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- обеспечения лекарственными препаратами, а также изделиями медицинского назначения бесплатно, в том числе отсроченное обеспечение  </a:t>
            </a:r>
            <a:r>
              <a:rPr lang="ru-RU" b="1" i="1" dirty="0" smtClean="0"/>
              <a:t>(178 обращений)</a:t>
            </a:r>
            <a:endParaRPr lang="ru-RU" dirty="0"/>
          </a:p>
          <a:p>
            <a:r>
              <a:rPr lang="ru-RU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390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6873"/>
            <a:ext cx="8215547" cy="125791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Причины обращений граждан</a:t>
            </a:r>
            <a:endParaRPr lang="ru-RU" sz="22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57161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 algn="just"/>
            <a:r>
              <a:rPr lang="ru-RU" dirty="0" smtClean="0"/>
              <a:t>     1. Недостаточная работа </a:t>
            </a:r>
            <a:r>
              <a:rPr lang="ru-RU" dirty="0"/>
              <a:t>с пациентами в части </a:t>
            </a:r>
            <a:r>
              <a:rPr lang="ru-RU" dirty="0" smtClean="0"/>
              <a:t>разъяснения прав </a:t>
            </a:r>
            <a:r>
              <a:rPr lang="ru-RU" dirty="0"/>
              <a:t>на </a:t>
            </a:r>
            <a:r>
              <a:rPr lang="ru-RU" dirty="0" smtClean="0"/>
              <a:t>льготное лекарственное обеспечение, особенно в стационарах и главными внештатными специалистами министерства (пациентам рекомендуются ЛП, </a:t>
            </a:r>
            <a:r>
              <a:rPr lang="ru-RU" b="1" dirty="0" smtClean="0"/>
              <a:t>не входящие в ТПГГ</a:t>
            </a:r>
            <a:r>
              <a:rPr lang="ru-RU" dirty="0" smtClean="0"/>
              <a:t>, по ТН, пациенты не информируются о возможности либо невозможности  получения данных ЛП бесплатно). </a:t>
            </a:r>
          </a:p>
          <a:p>
            <a:pPr marL="285750" indent="-285750" algn="just"/>
            <a:r>
              <a:rPr lang="ru-RU" dirty="0" smtClean="0"/>
              <a:t>      </a:t>
            </a:r>
          </a:p>
          <a:p>
            <a:pPr marL="285750" indent="-285750" algn="just"/>
            <a:r>
              <a:rPr lang="ru-RU" b="1" dirty="0" smtClean="0"/>
              <a:t>      ТПГГ </a:t>
            </a:r>
            <a:r>
              <a:rPr lang="ru-RU" dirty="0" smtClean="0"/>
              <a:t>от 27 декабря 2016 г. </a:t>
            </a:r>
            <a:r>
              <a:rPr lang="ru-RU" b="1" dirty="0" smtClean="0"/>
              <a:t>N 827 </a:t>
            </a:r>
            <a:r>
              <a:rPr lang="ru-RU" dirty="0" smtClean="0"/>
              <a:t>на </a:t>
            </a:r>
            <a:r>
              <a:rPr lang="ru-RU" b="1" dirty="0" smtClean="0"/>
              <a:t>2017 г.  соответствие ЛП заболеваниям.</a:t>
            </a:r>
            <a:endParaRPr lang="ru-RU" dirty="0" smtClean="0"/>
          </a:p>
          <a:p>
            <a:pPr marL="285750" indent="-285750" algn="just"/>
            <a:r>
              <a:rPr lang="ru-RU" dirty="0" smtClean="0"/>
              <a:t>      </a:t>
            </a:r>
          </a:p>
          <a:p>
            <a:pPr marL="285750" indent="-285750" algn="just"/>
            <a:r>
              <a:rPr lang="ru-RU" dirty="0" smtClean="0"/>
              <a:t>      2. Отсутствие должного контроля </a:t>
            </a:r>
            <a:r>
              <a:rPr lang="ru-RU" dirty="0"/>
              <a:t>со стороны </a:t>
            </a:r>
            <a:r>
              <a:rPr lang="ru-RU" dirty="0" smtClean="0"/>
              <a:t>администраций за </a:t>
            </a:r>
            <a:r>
              <a:rPr lang="ru-RU" dirty="0"/>
              <a:t>рассмотрением </a:t>
            </a:r>
            <a:r>
              <a:rPr lang="ru-RU" dirty="0" smtClean="0"/>
              <a:t>первичных обращений граждан в УЗ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/>
            <a:r>
              <a:rPr lang="ru-RU" dirty="0" smtClean="0"/>
              <a:t>       3. Отсутствие контроля за объемами назначений и выписки ЛП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48950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Статья 7</a:t>
            </a:r>
          </a:p>
          <a:p>
            <a:pPr marL="109728" indent="0">
              <a:buNone/>
            </a:pP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2. В </a:t>
            </a:r>
            <a:r>
              <a:rPr lang="ru-RU" sz="2400" dirty="0"/>
              <a:t>Российской Федерации охраняются труд и здоровье людей</a:t>
            </a:r>
          </a:p>
          <a:p>
            <a:pPr marL="109728" indent="0">
              <a:buNone/>
            </a:pPr>
            <a:endParaRPr lang="ru-RU" sz="2400" dirty="0" smtClean="0"/>
          </a:p>
          <a:p>
            <a:r>
              <a:rPr lang="ru-RU" sz="2400" dirty="0" smtClean="0"/>
              <a:t>Статья </a:t>
            </a:r>
            <a:r>
              <a:rPr lang="ru-RU" sz="2400" dirty="0"/>
              <a:t>41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1. 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</a:t>
            </a:r>
            <a:r>
              <a:rPr lang="ru-RU" sz="2400" dirty="0" smtClean="0"/>
              <a:t>поступлений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КОНСТИТУЦИЯ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20137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84784"/>
            <a:ext cx="8201028" cy="49685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 амбулаторных картах отсутствуют данные осмотра пациента при выписке инсулина, не указано количество выданного препарата, отсутствует дата следующей явки пациента, на какой срок выдан инсулин;</a:t>
            </a:r>
          </a:p>
          <a:p>
            <a:pPr lvl="0"/>
            <a:r>
              <a:rPr lang="ru-RU" dirty="0" smtClean="0"/>
              <a:t> при оформлении льготных рецептов не проставляются подписи и печати врача, рецепты не вклеиваются в амбулаторные карты, в рецептах не указываются рекомендуемые дозировки инсулина;</a:t>
            </a:r>
          </a:p>
          <a:p>
            <a:pPr lvl="0"/>
            <a:r>
              <a:rPr lang="ru-RU" dirty="0" smtClean="0"/>
              <a:t>при выписке рецептов не учитывается курс лечения, на который выдается лекарственный препарат (выдача инсулинов на год вперед и более), препараты </a:t>
            </a:r>
            <a:r>
              <a:rPr lang="ru-RU" b="1" dirty="0" smtClean="0"/>
              <a:t>отпускаются родственникам </a:t>
            </a:r>
            <a:r>
              <a:rPr lang="ru-RU" dirty="0" smtClean="0"/>
              <a:t>без осмотра пациентов.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840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Основные нарушения при оформлении медицинской документации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соответствии с п.5 приказа Минздрава России от 20 декабря 2012 г. N 1175н</a:t>
            </a:r>
          </a:p>
          <a:p>
            <a:pPr>
              <a:buNone/>
            </a:pPr>
            <a:r>
              <a:rPr lang="ru-RU" dirty="0" smtClean="0"/>
              <a:t>Рецепт на лекарственный препарат может быть получен пациентом или его </a:t>
            </a:r>
            <a:r>
              <a:rPr lang="ru-RU" dirty="0" smtClean="0">
                <a:hlinkClick r:id="rId2"/>
              </a:rPr>
              <a:t>законным представителем. Факт выдачи рецепта на лекарственный препарат законному представителю фиксируется записью в медицинской карте пациента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900" b="1" dirty="0" smtClean="0"/>
              <a:t>Законными представителями являются </a:t>
            </a:r>
            <a:r>
              <a:rPr lang="ru-RU" sz="2900" dirty="0" smtClean="0"/>
              <a:t>(Гражданский кодекс РФ. Семейные кодекс РФ, Федерального закона от 24.04.2008 N 48-ФЗ «Об опеке и попечительстве»):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3600" b="1" dirty="0" smtClean="0"/>
              <a:t>Родители, попечители, усыновители несовершеннолетних детей, </a:t>
            </a:r>
          </a:p>
          <a:p>
            <a:pPr lvl="0">
              <a:buNone/>
            </a:pPr>
            <a:r>
              <a:rPr lang="ru-RU" sz="3600" b="1" dirty="0" smtClean="0"/>
              <a:t>Органы опеки и попечительства</a:t>
            </a:r>
          </a:p>
          <a:p>
            <a:pPr lvl="0">
              <a:buNone/>
            </a:pPr>
            <a:r>
              <a:rPr lang="ru-RU" sz="3600" b="1" dirty="0" smtClean="0"/>
              <a:t>Опекуны недееспособных граждан</a:t>
            </a:r>
          </a:p>
          <a:p>
            <a:pPr>
              <a:buNone/>
            </a:pPr>
            <a:r>
              <a:rPr lang="ru-RU" sz="3600" b="1" dirty="0" smtClean="0"/>
              <a:t>Организации, в которых под надзором находятся недееспособные граждане</a:t>
            </a:r>
          </a:p>
          <a:p>
            <a:pPr>
              <a:buNone/>
            </a:pPr>
            <a:r>
              <a:rPr lang="ru-RU" sz="3600" b="1" dirty="0" smtClean="0"/>
              <a:t>Администрация и медицинский персонал психиатрического стационара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Законные представители пациентов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28736"/>
            <a:ext cx="8640960" cy="49292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 smtClean="0"/>
              <a:t>Отсутствуют или неправильно размещены гигрометры в местах хранения</a:t>
            </a:r>
          </a:p>
          <a:p>
            <a:pPr lvl="0"/>
            <a:r>
              <a:rPr lang="ru-RU" sz="2400" dirty="0" smtClean="0"/>
              <a:t>Карты учета температур регулярно не заполняются</a:t>
            </a:r>
          </a:p>
          <a:p>
            <a:pPr lvl="0"/>
            <a:r>
              <a:rPr lang="ru-RU" sz="2400" dirty="0" smtClean="0"/>
              <a:t>Нарушение температурного режима при хранении лекарственных препаратов</a:t>
            </a:r>
          </a:p>
          <a:p>
            <a:pPr lvl="0"/>
            <a:r>
              <a:rPr lang="ru-RU" sz="2400" dirty="0" smtClean="0"/>
              <a:t>Нарушение условий хранения светочувствительных и </a:t>
            </a:r>
            <a:r>
              <a:rPr lang="ru-RU" sz="2400" dirty="0" err="1" smtClean="0"/>
              <a:t>термолабильных</a:t>
            </a:r>
            <a:r>
              <a:rPr lang="ru-RU" sz="2400" dirty="0" smtClean="0"/>
              <a:t> лекарственных препаратов.</a:t>
            </a:r>
          </a:p>
          <a:p>
            <a:pPr lvl="0"/>
            <a:r>
              <a:rPr lang="ru-RU" sz="2400" dirty="0" smtClean="0"/>
              <a:t>Отсутствуют стеллажные карты</a:t>
            </a:r>
          </a:p>
          <a:p>
            <a:pPr lvl="0"/>
            <a:r>
              <a:rPr lang="ru-RU" sz="2400" dirty="0" smtClean="0"/>
              <a:t>Лекарства не распределены по группам</a:t>
            </a:r>
          </a:p>
          <a:p>
            <a:pPr lvl="0"/>
            <a:r>
              <a:rPr lang="ru-RU" sz="2400" dirty="0" smtClean="0"/>
              <a:t>Отсутствие поддонов для хранения лекарственных препаратов.</a:t>
            </a:r>
          </a:p>
          <a:p>
            <a:pPr lvl="0"/>
            <a:r>
              <a:rPr lang="ru-RU" sz="2400" dirty="0" smtClean="0"/>
              <a:t>Отсутствие журнала учета лекарственных препаратов с ограниченным сроком годности</a:t>
            </a:r>
          </a:p>
          <a:p>
            <a:pPr lvl="0"/>
            <a:r>
              <a:rPr lang="ru-RU" sz="2400" dirty="0" smtClean="0"/>
              <a:t>Хранение лекарственных препаратов с истекшим сроком годности вне карантинной зоны.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Основные нарушения в аптеках и учреждениях здравоохранения при хранении ЛП</a:t>
            </a:r>
            <a:endParaRPr lang="ru-RU" dirty="0"/>
          </a:p>
        </p:txBody>
      </p:sp>
      <p:pic>
        <p:nvPicPr>
          <p:cNvPr id="4" name="Рисунок 3" descr="http://glavbad.ru/wp-content/uploads/2017/02/TASS_1977865-pic4_zoom-1000x1000-747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89240"/>
            <a:ext cx="2843808" cy="126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lusana.ru/files/8940/573/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15616"/>
            <a:ext cx="9144000" cy="8973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5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2015 год </a:t>
            </a:r>
            <a:r>
              <a:rPr lang="ru-RU" dirty="0" smtClean="0"/>
              <a:t>Правительством РФ было дополнительно </a:t>
            </a:r>
            <a:r>
              <a:rPr lang="ru-RU" b="1" dirty="0" smtClean="0"/>
              <a:t>117,9</a:t>
            </a:r>
            <a:r>
              <a:rPr lang="ru-RU" dirty="0" smtClean="0"/>
              <a:t> млн. рублей </a:t>
            </a:r>
          </a:p>
          <a:p>
            <a:pPr>
              <a:buNone/>
            </a:pPr>
            <a:r>
              <a:rPr lang="ru-RU" dirty="0" smtClean="0"/>
              <a:t>                сохранение </a:t>
            </a:r>
            <a:r>
              <a:rPr lang="ru-RU" dirty="0"/>
              <a:t>в 2016 году </a:t>
            </a:r>
            <a:r>
              <a:rPr lang="ru-RU" dirty="0" smtClean="0"/>
              <a:t>объемов ЛЛО.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b="1" dirty="0" smtClean="0"/>
              <a:t>2016 год </a:t>
            </a:r>
            <a:r>
              <a:rPr lang="ru-RU" dirty="0" smtClean="0"/>
              <a:t>отпуск </a:t>
            </a:r>
            <a:r>
              <a:rPr lang="ru-RU" b="1" dirty="0" smtClean="0"/>
              <a:t>977,5</a:t>
            </a:r>
            <a:r>
              <a:rPr lang="ru-RU" dirty="0" smtClean="0"/>
              <a:t> млн. рублей </a:t>
            </a:r>
          </a:p>
          <a:p>
            <a:pPr marL="109728" lv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(при финансировании </a:t>
            </a:r>
            <a:r>
              <a:rPr lang="ru-RU" b="1" dirty="0" smtClean="0"/>
              <a:t>931 млн</a:t>
            </a:r>
            <a:r>
              <a:rPr lang="ru-RU" dirty="0" smtClean="0"/>
              <a:t>. рублей)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2017год </a:t>
            </a:r>
            <a:r>
              <a:rPr lang="ru-RU" dirty="0" smtClean="0"/>
              <a:t>Планируемые лимиты – </a:t>
            </a:r>
            <a:r>
              <a:rPr lang="ru-RU" b="1" dirty="0" smtClean="0"/>
              <a:t>926,9 </a:t>
            </a:r>
            <a:r>
              <a:rPr lang="ru-RU" dirty="0" smtClean="0"/>
              <a:t>млн. </a:t>
            </a:r>
            <a:r>
              <a:rPr lang="ru-RU" dirty="0" smtClean="0"/>
              <a:t>рублей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Финансирование ТП ЛЛО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81477" y="2564904"/>
            <a:ext cx="14505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25184"/>
            <a:ext cx="2555776" cy="173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/>
          <a:lstStyle/>
          <a:p>
            <a:r>
              <a:rPr lang="ru-RU" dirty="0" smtClean="0"/>
              <a:t>2016г - 967,5млн</a:t>
            </a:r>
          </a:p>
          <a:p>
            <a:r>
              <a:rPr lang="ru-RU" dirty="0" smtClean="0"/>
              <a:t>2017г – 858,9млн</a:t>
            </a:r>
            <a:endParaRPr lang="ru-RU" dirty="0" smtClean="0"/>
          </a:p>
          <a:p>
            <a:pPr marL="109728" indent="0">
              <a:lnSpc>
                <a:spcPct val="150000"/>
              </a:lnSpc>
              <a:buNone/>
            </a:pPr>
            <a:endParaRPr lang="ru-RU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ru-RU" dirty="0" smtClean="0"/>
              <a:t>по </a:t>
            </a:r>
            <a:r>
              <a:rPr lang="ru-RU" dirty="0" smtClean="0"/>
              <a:t>ФП (субвенции) </a:t>
            </a:r>
            <a:r>
              <a:rPr lang="ru-RU" b="1" dirty="0" smtClean="0"/>
              <a:t>17.03.2017г</a:t>
            </a:r>
            <a:r>
              <a:rPr lang="ru-RU" dirty="0" smtClean="0"/>
              <a:t>.,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dirty="0" smtClean="0"/>
              <a:t>- план-график</a:t>
            </a:r>
            <a:endParaRPr lang="ru-RU" dirty="0"/>
          </a:p>
          <a:p>
            <a:pPr marL="109728" indent="0">
              <a:lnSpc>
                <a:spcPct val="150000"/>
              </a:lnSpc>
              <a:buNone/>
            </a:pPr>
            <a:r>
              <a:rPr lang="ru-RU" dirty="0" smtClean="0"/>
              <a:t>- размещение аукционов 3 апреля,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dirty="0" smtClean="0"/>
              <a:t>- поставки - к концу апреля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Финансирование ФП ЛЛО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57224" y="857232"/>
            <a:ext cx="7772400" cy="1143008"/>
          </a:xfrm>
        </p:spPr>
        <p:txBody>
          <a:bodyPr>
            <a:normAutofit fontScale="92500" lnSpcReduction="10000"/>
          </a:bodyPr>
          <a:lstStyle/>
          <a:p>
            <a:pPr lvl="0"/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заявки подтверждены УЗ, подписаны главными врачами. </a:t>
            </a:r>
            <a:endParaRPr lang="ru-RU" sz="2400" dirty="0"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Заявки УЗ Самарской области на 2017 год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27564"/>
              </p:ext>
            </p:extLst>
          </p:nvPr>
        </p:nvGraphicFramePr>
        <p:xfrm>
          <a:off x="500034" y="2071678"/>
          <a:ext cx="7992889" cy="21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ФП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657 500 000,0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543 750 000,00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Сумма принятой заявки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  619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872 424,03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528 306 281,21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Резерв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37 627 575,97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15 433 718,79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Поступило доп. заявок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13 411 454,00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18  312 834,10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464344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+  Дополнительные заявки сверх финансирования от главных внештатных специалистов министерства по ТП (на </a:t>
            </a:r>
            <a:r>
              <a:rPr lang="ru-RU" b="1" dirty="0" smtClean="0"/>
              <a:t>10,5 млн. рублей)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65104"/>
            <a:ext cx="13316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1110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По </a:t>
            </a:r>
            <a:r>
              <a:rPr lang="ru-RU" sz="2400" dirty="0"/>
              <a:t>состоянию на 15.03.2017 </a:t>
            </a:r>
          </a:p>
          <a:p>
            <a:r>
              <a:rPr lang="ru-RU" sz="2400" dirty="0" smtClean="0"/>
              <a:t>84 </a:t>
            </a:r>
            <a:r>
              <a:rPr lang="ru-RU" sz="2400" dirty="0"/>
              <a:t>дополнительные </a:t>
            </a:r>
            <a:r>
              <a:rPr lang="ru-RU" sz="2400" dirty="0" smtClean="0"/>
              <a:t>заявки</a:t>
            </a:r>
          </a:p>
          <a:p>
            <a:r>
              <a:rPr lang="ru-RU" sz="2400" dirty="0" smtClean="0"/>
              <a:t>От </a:t>
            </a:r>
            <a:r>
              <a:rPr lang="ru-RU" sz="2400" dirty="0"/>
              <a:t>44 учреждений </a:t>
            </a:r>
            <a:r>
              <a:rPr lang="ru-RU" sz="2400" dirty="0" smtClean="0"/>
              <a:t>здравоохранения</a:t>
            </a:r>
          </a:p>
          <a:p>
            <a:r>
              <a:rPr lang="ru-RU" sz="2400" dirty="0"/>
              <a:t>76 наименований ЛП </a:t>
            </a:r>
          </a:p>
          <a:p>
            <a:pPr marL="109728" indent="0">
              <a:buNone/>
            </a:pPr>
            <a:endParaRPr lang="ru-RU" sz="2400" dirty="0"/>
          </a:p>
          <a:p>
            <a:pPr marL="109728" indent="0">
              <a:buNone/>
            </a:pPr>
            <a:endParaRPr lang="ru-RU" sz="2400" dirty="0" smtClean="0"/>
          </a:p>
          <a:p>
            <a:pPr marL="109728" indent="0">
              <a:buNone/>
            </a:pPr>
            <a:r>
              <a:rPr lang="ru-RU" sz="2400" dirty="0" smtClean="0"/>
              <a:t>Письмо </a:t>
            </a:r>
            <a:r>
              <a:rPr lang="ru-RU" sz="2400" dirty="0"/>
              <a:t>МЗ СО от  23.11.2016 № 30-07/220 «О дополнительных заявках на 2017 год»  </a:t>
            </a:r>
            <a:r>
              <a:rPr lang="ru-RU" sz="2400" dirty="0" smtClean="0"/>
              <a:t> </a:t>
            </a:r>
          </a:p>
          <a:p>
            <a:pPr marL="109728" indent="0">
              <a:buNone/>
            </a:pPr>
            <a:r>
              <a:rPr lang="ru-RU" sz="2400" dirty="0" smtClean="0"/>
              <a:t>- не ранее </a:t>
            </a:r>
            <a:r>
              <a:rPr lang="ru-RU" sz="2400" dirty="0"/>
              <a:t>2-го квартала 2017 </a:t>
            </a:r>
            <a:r>
              <a:rPr lang="ru-RU" sz="2400" dirty="0" smtClean="0"/>
              <a:t>года</a:t>
            </a:r>
          </a:p>
          <a:p>
            <a:pPr>
              <a:buNone/>
            </a:pPr>
            <a:endParaRPr lang="ru-RU" sz="2400" dirty="0" smtClean="0"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Причине доп. заявки – 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«техническая ошибка»        </a:t>
            </a:r>
          </a:p>
          <a:p>
            <a:pPr>
              <a:buNone/>
            </a:pPr>
            <a:r>
              <a:rPr lang="ru-RU" sz="24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                отсутствие проверки в УЗ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основной заявки 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при её подтверждении.</a:t>
            </a:r>
            <a:endParaRPr lang="ru-RU" sz="2400" b="1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Дополнительные заявки</a:t>
            </a:r>
            <a:endParaRPr lang="ru-RU" sz="2400" b="1" dirty="0">
              <a:latin typeface="+mn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914400" y="5157192"/>
            <a:ext cx="11373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24824"/>
              </p:ext>
            </p:extLst>
          </p:nvPr>
        </p:nvGraphicFramePr>
        <p:xfrm>
          <a:off x="285720" y="2357430"/>
          <a:ext cx="8496945" cy="445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9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ГБУЗ СО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Расход в 2016 г.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Заявка на 2017 г.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Допзаявка на 2017 г.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Комментарии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Волжская ЦРБ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Флутиказон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аэр</a:t>
                      </a:r>
                      <a:r>
                        <a:rPr lang="ru-RU" sz="1600" dirty="0">
                          <a:effectLst/>
                        </a:rPr>
                        <a:t> 50 мкг 120 доз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Будут подаваться ежеквартально?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Самарская городская поликлиника №4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Метотрексат</a:t>
                      </a:r>
                      <a:r>
                        <a:rPr lang="ru-RU" sz="1600" dirty="0">
                          <a:effectLst/>
                        </a:rPr>
                        <a:t> р-р д/ин 10 мг/мл 1,5 мл № 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техническая ошибка при составлении основной заявки?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Октябрьская ЦГБ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Методжект</a:t>
                      </a:r>
                      <a:r>
                        <a:rPr lang="ru-RU" sz="1600" dirty="0">
                          <a:effectLst/>
                        </a:rPr>
                        <a:t> 10 мг/мл 2 мл №1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?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4936" cy="14287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Причины дополнительных заявок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1</a:t>
            </a:r>
            <a:r>
              <a:rPr lang="ru-RU" sz="20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Отсутствует анализ  расхода предыдущих периодов при определении потребности на 2017 год</a:t>
            </a:r>
            <a:endParaRPr lang="ru-RU" sz="2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59256"/>
              </p:ext>
            </p:extLst>
          </p:nvPr>
        </p:nvGraphicFramePr>
        <p:xfrm>
          <a:off x="395535" y="1559116"/>
          <a:ext cx="8424937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7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7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8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2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ГБУЗ СО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Лекарственный препарат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информации УЗ отпуск в 2016 году 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информации УФО фактический отпуск в 2016 году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Самарская городская больница №7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dirty="0" err="1">
                          <a:effectLst/>
                        </a:rPr>
                        <a:t>Топамакс</a:t>
                      </a:r>
                      <a:r>
                        <a:rPr lang="ru-RU" sz="1600" dirty="0">
                          <a:effectLst/>
                        </a:rPr>
                        <a:t> 25 мг №28»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163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Самарская городская поликлиника №4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Топирамат</a:t>
                      </a:r>
                      <a:r>
                        <a:rPr lang="ru-RU" sz="1600" dirty="0">
                          <a:effectLst/>
                        </a:rPr>
                        <a:t> 100 мг №30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103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2. Отсутствует анализ заявки и отпуска ЛП в предыдущем периоде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 descr="http://sunveter.ru/uploads/posts/2015-08/1438678488_doctor1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336415"/>
            <a:ext cx="2019300" cy="2521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5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ГБУЗ СО «СГБ № 6»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Рецепт на </a:t>
            </a:r>
            <a:r>
              <a:rPr lang="ru-RU" dirty="0" err="1" smtClean="0"/>
              <a:t>Тест-полоски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глюкометра</a:t>
            </a:r>
            <a:r>
              <a:rPr lang="ru-RU" dirty="0" smtClean="0"/>
              <a:t> </a:t>
            </a:r>
            <a:r>
              <a:rPr lang="ru-RU" dirty="0" err="1" smtClean="0"/>
              <a:t>АККУ-ЧЕК-Актив</a:t>
            </a:r>
            <a:r>
              <a:rPr lang="ru-RU" dirty="0" smtClean="0"/>
              <a:t> №50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/>
              <a:t>Поставлен </a:t>
            </a:r>
            <a:r>
              <a:rPr lang="ru-RU" sz="2000" dirty="0" smtClean="0"/>
              <a:t>на                                </a:t>
            </a:r>
            <a:r>
              <a:rPr lang="ru-RU" sz="2000" b="1" dirty="0" smtClean="0"/>
              <a:t>В наличии     </a:t>
            </a:r>
          </a:p>
          <a:p>
            <a:pPr>
              <a:buNone/>
            </a:pPr>
            <a:r>
              <a:rPr lang="ru-RU" sz="2000" dirty="0" smtClean="0"/>
              <a:t>      отсроченное обеспечение       в аптечном пункте  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ru-RU" sz="2000" b="1" dirty="0" smtClean="0"/>
              <a:t>      ул. Советской Армии, </a:t>
            </a:r>
            <a:r>
              <a:rPr lang="ru-RU" sz="2000" b="1" dirty="0" err="1" smtClean="0"/>
              <a:t>д</a:t>
            </a:r>
            <a:r>
              <a:rPr lang="ru-RU" sz="2000" b="1" dirty="0" smtClean="0"/>
              <a:t> 56    ул.Аэродромная, 71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3. Отсутствует внутреннее перераспределение ЛП,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рецепты - на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отсроченное обеспечение при наличии в близлежащем пункте отпуска  УЗ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55205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6609</TotalTime>
  <Words>1770</Words>
  <Application>Microsoft Office PowerPoint</Application>
  <PresentationFormat>Экран (4:3)</PresentationFormat>
  <Paragraphs>461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Актуальные вопросы обеспечения  лекарственными препаратами  льготных категорий граждан, в т.ч. наркотическими средствами  и психотропными веществами</vt:lpstr>
      <vt:lpstr>КОНСТИТУЦИЯ РОССИЙСКОЙ ФЕДЕРАЦИИ </vt:lpstr>
      <vt:lpstr>Финансирование ТП ЛЛО</vt:lpstr>
      <vt:lpstr>Финансирование ФП ЛЛО</vt:lpstr>
      <vt:lpstr>Заявки УЗ Самарской области на 2017 год</vt:lpstr>
      <vt:lpstr>Дополнительные заявки</vt:lpstr>
      <vt:lpstr>Причины дополнительных заявок   1. Отсутствует анализ  расхода предыдущих периодов при определении потребности на 2017 год</vt:lpstr>
      <vt:lpstr>2. Отсутствует анализ заявки и отпуска ЛП в предыдущем периоде</vt:lpstr>
      <vt:lpstr>3. Отсутствует внутреннее перераспределение ЛП,  рецепты - на отсроченное обеспечение при наличии в близлежащем пункте отпуска  УЗ</vt:lpstr>
      <vt:lpstr>4.Отсутствие контроля за объемами назначения и выписки ЛП</vt:lpstr>
      <vt:lpstr> Дополнительные заявки при отсутствии финансовых средств.</vt:lpstr>
      <vt:lpstr>     </vt:lpstr>
      <vt:lpstr>Дефектурные позиции по письмам производителей</vt:lpstr>
      <vt:lpstr>НС и ПВ ТП</vt:lpstr>
      <vt:lpstr>НС и ПВ ФП</vt:lpstr>
      <vt:lpstr>Презентация PowerPoint</vt:lpstr>
      <vt:lpstr>Отпуск со склада Самарафармация</vt:lpstr>
      <vt:lpstr>Работа с обращениями граждан в УЗ</vt:lpstr>
      <vt:lpstr>Причины обращений граждан</vt:lpstr>
      <vt:lpstr>Основные нарушения при оформлении медицинской документации</vt:lpstr>
      <vt:lpstr>Законные представители пациентов</vt:lpstr>
      <vt:lpstr>Основные нарушения в аптеках и учреждениях здравоохранения при хранении ЛП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льготного лекарственного обеспечения в деятельности врача общей практики</dc:title>
  <dc:creator>Голубева Марина Сергеевна</dc:creator>
  <cp:lastModifiedBy>Пользователь</cp:lastModifiedBy>
  <cp:revision>274</cp:revision>
  <cp:lastPrinted>2016-10-10T13:50:43Z</cp:lastPrinted>
  <dcterms:created xsi:type="dcterms:W3CDTF">2015-11-10T08:32:32Z</dcterms:created>
  <dcterms:modified xsi:type="dcterms:W3CDTF">2017-04-05T06:09:39Z</dcterms:modified>
</cp:coreProperties>
</file>