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1"/>
    <p:sldMasterId id="2147484027" r:id="rId2"/>
    <p:sldMasterId id="2147484039" r:id="rId3"/>
    <p:sldMasterId id="2147484073" r:id="rId4"/>
    <p:sldMasterId id="2147484085" r:id="rId5"/>
  </p:sldMasterIdLst>
  <p:notesMasterIdLst>
    <p:notesMasterId r:id="rId73"/>
  </p:notesMasterIdLst>
  <p:sldIdLst>
    <p:sldId id="322" r:id="rId6"/>
    <p:sldId id="329" r:id="rId7"/>
    <p:sldId id="323" r:id="rId8"/>
    <p:sldId id="324" r:id="rId9"/>
    <p:sldId id="327" r:id="rId10"/>
    <p:sldId id="330" r:id="rId11"/>
    <p:sldId id="354" r:id="rId12"/>
    <p:sldId id="353" r:id="rId13"/>
    <p:sldId id="257" r:id="rId14"/>
    <p:sldId id="378" r:id="rId15"/>
    <p:sldId id="349" r:id="rId16"/>
    <p:sldId id="340" r:id="rId17"/>
    <p:sldId id="341" r:id="rId18"/>
    <p:sldId id="342" r:id="rId19"/>
    <p:sldId id="343" r:id="rId20"/>
    <p:sldId id="344" r:id="rId21"/>
    <p:sldId id="348" r:id="rId22"/>
    <p:sldId id="351" r:id="rId23"/>
    <p:sldId id="352" r:id="rId24"/>
    <p:sldId id="379" r:id="rId25"/>
    <p:sldId id="369" r:id="rId26"/>
    <p:sldId id="336" r:id="rId27"/>
    <p:sldId id="335" r:id="rId28"/>
    <p:sldId id="368" r:id="rId29"/>
    <p:sldId id="367" r:id="rId30"/>
    <p:sldId id="364" r:id="rId31"/>
    <p:sldId id="365" r:id="rId32"/>
    <p:sldId id="361" r:id="rId33"/>
    <p:sldId id="362" r:id="rId34"/>
    <p:sldId id="366" r:id="rId35"/>
    <p:sldId id="370" r:id="rId36"/>
    <p:sldId id="346" r:id="rId37"/>
    <p:sldId id="347" r:id="rId38"/>
    <p:sldId id="380" r:id="rId39"/>
    <p:sldId id="283" r:id="rId40"/>
    <p:sldId id="270" r:id="rId41"/>
    <p:sldId id="263" r:id="rId42"/>
    <p:sldId id="269" r:id="rId43"/>
    <p:sldId id="286" r:id="rId44"/>
    <p:sldId id="287" r:id="rId45"/>
    <p:sldId id="288" r:id="rId46"/>
    <p:sldId id="289" r:id="rId47"/>
    <p:sldId id="290" r:id="rId48"/>
    <p:sldId id="291" r:id="rId49"/>
    <p:sldId id="271" r:id="rId50"/>
    <p:sldId id="381" r:id="rId51"/>
    <p:sldId id="382" r:id="rId52"/>
    <p:sldId id="292" r:id="rId53"/>
    <p:sldId id="299" r:id="rId54"/>
    <p:sldId id="383" r:id="rId55"/>
    <p:sldId id="301" r:id="rId56"/>
    <p:sldId id="316" r:id="rId57"/>
    <p:sldId id="317" r:id="rId58"/>
    <p:sldId id="308" r:id="rId59"/>
    <p:sldId id="309" r:id="rId60"/>
    <p:sldId id="371" r:id="rId61"/>
    <p:sldId id="372" r:id="rId62"/>
    <p:sldId id="374" r:id="rId63"/>
    <p:sldId id="373" r:id="rId64"/>
    <p:sldId id="360" r:id="rId65"/>
    <p:sldId id="375" r:id="rId66"/>
    <p:sldId id="376" r:id="rId67"/>
    <p:sldId id="377" r:id="rId68"/>
    <p:sldId id="384" r:id="rId69"/>
    <p:sldId id="385" r:id="rId70"/>
    <p:sldId id="356" r:id="rId71"/>
    <p:sldId id="357" r:id="rId7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0" d="100"/>
          <a:sy n="90" d="100"/>
        </p:scale>
        <p:origin x="-810" y="-72"/>
      </p:cViewPr>
      <p:guideLst>
        <p:guide orient="horz" pos="2160"/>
        <p:guide pos="2880"/>
      </p:guideLst>
    </p:cSldViewPr>
  </p:slideViewPr>
  <p:notesTextViewPr>
    <p:cViewPr>
      <p:scale>
        <a:sx n="1" d="1"/>
        <a:sy n="1" d="1"/>
      </p:scale>
      <p:origin x="0" y="0"/>
    </p:cViewPr>
  </p:notesTextViewPr>
  <p:sorterViewPr>
    <p:cViewPr>
      <p:scale>
        <a:sx n="78" d="100"/>
        <a:sy n="7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dirty="0"/>
              <a:t>Сердечнососудистые заболевания  за </a:t>
            </a:r>
            <a:r>
              <a:rPr lang="ru-RU" dirty="0" smtClean="0"/>
              <a:t>2016г           (кардиологический </a:t>
            </a:r>
            <a:r>
              <a:rPr lang="ru-RU" dirty="0"/>
              <a:t>прием СОКБ им. </a:t>
            </a:r>
            <a:r>
              <a:rPr lang="ru-RU" dirty="0" smtClean="0"/>
              <a:t>В.Д</a:t>
            </a:r>
            <a:r>
              <a:rPr lang="ru-RU" dirty="0"/>
              <a:t>. </a:t>
            </a:r>
            <a:r>
              <a:rPr lang="ru-RU" dirty="0" err="1"/>
              <a:t>Середавина</a:t>
            </a:r>
            <a:r>
              <a:rPr lang="ru-RU" dirty="0" smtClean="0"/>
              <a:t>) 4689 чел.</a:t>
            </a:r>
          </a:p>
          <a:p>
            <a:pPr>
              <a:defRPr/>
            </a:pPr>
            <a:endParaRPr lang="ru-RU" dirty="0"/>
          </a:p>
        </c:rich>
      </c:tx>
      <c:layout>
        <c:manualLayout>
          <c:xMode val="edge"/>
          <c:yMode val="edge"/>
          <c:x val="0.16812468030183472"/>
          <c:y val="2.2844567515590324E-2"/>
        </c:manualLayout>
      </c:layout>
      <c:overlay val="0"/>
    </c:title>
    <c:autoTitleDeleted val="0"/>
    <c:plotArea>
      <c:layout/>
      <c:pieChart>
        <c:varyColors val="1"/>
        <c:ser>
          <c:idx val="0"/>
          <c:order val="0"/>
          <c:tx>
            <c:strRef>
              <c:f>Лист1!$B$1</c:f>
              <c:strCache>
                <c:ptCount val="1"/>
                <c:pt idx="0">
                  <c:v>Сердечнососудистые заболевания  за 2015г( кардиологтческий прием СОКБ им. В,Д. Середавина)</c:v>
                </c:pt>
              </c:strCache>
            </c:strRef>
          </c:tx>
          <c:dLbls>
            <c:showLegendKey val="0"/>
            <c:showVal val="0"/>
            <c:showCatName val="0"/>
            <c:showSerName val="0"/>
            <c:showPercent val="1"/>
            <c:showBubbleSize val="0"/>
            <c:showLeaderLines val="1"/>
          </c:dLbls>
          <c:cat>
            <c:strRef>
              <c:f>Лист1!$A$2:$A$7</c:f>
              <c:strCache>
                <c:ptCount val="6"/>
                <c:pt idx="0">
                  <c:v>Дислипидемия</c:v>
                </c:pt>
                <c:pt idx="1">
                  <c:v>ИБС</c:v>
                </c:pt>
                <c:pt idx="2">
                  <c:v>Артериальная гипертензия</c:v>
                </c:pt>
                <c:pt idx="3">
                  <c:v>ХРБС, пороки, ХСН, воспалительные заболевания сердца</c:v>
                </c:pt>
                <c:pt idx="4">
                  <c:v>Нарушения ритма</c:v>
                </c:pt>
                <c:pt idx="5">
                  <c:v>Функциональные нарушения</c:v>
                </c:pt>
              </c:strCache>
            </c:strRef>
          </c:cat>
          <c:val>
            <c:numRef>
              <c:f>Лист1!$B$2:$B$7</c:f>
              <c:numCache>
                <c:formatCode>General</c:formatCode>
                <c:ptCount val="6"/>
                <c:pt idx="0">
                  <c:v>3.54</c:v>
                </c:pt>
                <c:pt idx="1">
                  <c:v>20</c:v>
                </c:pt>
                <c:pt idx="2">
                  <c:v>43.2</c:v>
                </c:pt>
                <c:pt idx="3">
                  <c:v>7.26</c:v>
                </c:pt>
                <c:pt idx="4">
                  <c:v>11.94</c:v>
                </c:pt>
                <c:pt idx="5">
                  <c:v>14.58</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58845403880392244"/>
          <c:y val="0.36793064707944151"/>
          <c:w val="0.36415938217462163"/>
          <c:h val="0.57332617930904051"/>
        </c:manualLayout>
      </c:layout>
      <c:overlay val="0"/>
      <c:txPr>
        <a:bodyPr/>
        <a:lstStyle/>
        <a:p>
          <a:pPr>
            <a:defRPr sz="1200"/>
          </a:pPr>
          <a:endParaRPr lang="ru-RU"/>
        </a:p>
      </c:txPr>
    </c:legend>
    <c:plotVisOnly val="1"/>
    <c:dispBlanksAs val="gap"/>
    <c:showDLblsOverMax val="0"/>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BBD816-691F-4ACE-B5B2-0D4F453CAC36}" type="datetimeFigureOut">
              <a:rPr lang="ru-RU" smtClean="0"/>
              <a:t>19.06.2017</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9C1561-C4DF-47E9-9438-8AF2E3F6C457}" type="slidenum">
              <a:rPr lang="ru-RU" smtClean="0"/>
              <a:t>‹#›</a:t>
            </a:fld>
            <a:endParaRPr lang="ru-RU"/>
          </a:p>
        </p:txBody>
      </p:sp>
    </p:spTree>
    <p:extLst>
      <p:ext uri="{BB962C8B-B14F-4D97-AF65-F5344CB8AC3E}">
        <p14:creationId xmlns:p14="http://schemas.microsoft.com/office/powerpoint/2010/main" val="292846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Slide Number Placeholder 3"/>
          <p:cNvSpPr>
            <a:spLocks noGrp="1"/>
          </p:cNvSpPr>
          <p:nvPr>
            <p:ph type="sldNum" sz="quarter" idx="5"/>
          </p:nvPr>
        </p:nvSpPr>
        <p:spPr/>
        <p:txBody>
          <a:bodyPr/>
          <a:lstStyle/>
          <a:p>
            <a:pPr>
              <a:defRPr/>
            </a:pPr>
            <a:fld id="{77592CF2-E43F-4E61-AA38-9195E21142F8}" type="slidenum">
              <a:rPr lang="ru-RU" smtClean="0"/>
              <a:pPr>
                <a:defRPr/>
              </a:pPr>
              <a:t>3</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Slide Number Placeholder 3"/>
          <p:cNvSpPr>
            <a:spLocks noGrp="1"/>
          </p:cNvSpPr>
          <p:nvPr>
            <p:ph type="sldNum" sz="quarter" idx="5"/>
          </p:nvPr>
        </p:nvSpPr>
        <p:spPr/>
        <p:txBody>
          <a:bodyPr/>
          <a:lstStyle/>
          <a:p>
            <a:pPr>
              <a:defRPr/>
            </a:pPr>
            <a:fld id="{EB382412-E06A-4762-8C7B-5BCB87739B1D}" type="slidenum">
              <a:rPr lang="ru-RU" smtClean="0"/>
              <a:pPr>
                <a:defRPr/>
              </a:pPr>
              <a:t>4</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81C009-8924-4667-816D-A988572D6182}" type="slidenum">
              <a:rPr lang="ru-RU" altLang="ru-RU">
                <a:solidFill>
                  <a:prstClr val="black"/>
                </a:solidFill>
              </a:rPr>
              <a:pPr/>
              <a:t>8</a:t>
            </a:fld>
            <a:endParaRPr lang="ru-RU" altLang="ru-RU">
              <a:solidFill>
                <a:prstClr val="black"/>
              </a:solidFill>
            </a:endParaRPr>
          </a:p>
        </p:txBody>
      </p:sp>
      <p:sp>
        <p:nvSpPr>
          <p:cNvPr id="457730" name="Rectangle 2"/>
          <p:cNvSpPr>
            <a:spLocks noGrp="1" noRot="1" noChangeAspect="1" noChangeArrowheads="1" noTextEdit="1"/>
          </p:cNvSpPr>
          <p:nvPr>
            <p:ph type="sldImg"/>
          </p:nvPr>
        </p:nvSpPr>
        <p:spPr>
          <a:xfrm>
            <a:off x="1290638" y="798513"/>
            <a:ext cx="4281487" cy="3211512"/>
          </a:xfrm>
          <a:ln w="12700" cap="flat"/>
        </p:spPr>
      </p:sp>
      <p:sp>
        <p:nvSpPr>
          <p:cNvPr id="457731" name="Rectangle 3"/>
          <p:cNvSpPr>
            <a:spLocks noGrp="1" noChangeArrowheads="1"/>
          </p:cNvSpPr>
          <p:nvPr>
            <p:ph type="body" idx="1"/>
          </p:nvPr>
        </p:nvSpPr>
        <p:spPr>
          <a:xfrm>
            <a:off x="609600" y="4359275"/>
            <a:ext cx="5638800" cy="4148138"/>
          </a:xfrm>
          <a:noFill/>
          <a:ln/>
        </p:spPr>
        <p:txBody>
          <a:bodyPr lIns="92075" tIns="46038" rIns="92075" bIns="46038"/>
          <a:lstStyle/>
          <a:p>
            <a:r>
              <a:rPr lang="ru-RU" altLang="ru-RU"/>
              <a:t>This graphic illustrates the history of plaque formation. Early lesions in the form of isolated macrophage foam cells may occur in infancy. Lipid accumulation can then lead to a fatty streak. Next, lipids accumulate in the extracellular space within the vessel wall. After age 30, an atheroma or visible lipid core may develop. Note that at this point, plaque growth is marked primarily by lipid accumulation. From age 40 on, we can see more fibrous plaques, which depend on the growth of a matrix of smooth muscle cells and collagen over the atheromatous core. Finally, if unstable, plaques may erode or rupture. Once the contents of the plaque are exposed to blood, platelet activation and thrombosis may occur.</a:t>
            </a:r>
          </a:p>
          <a:p>
            <a:endParaRPr lang="ru-RU" altLang="ru-RU"/>
          </a:p>
          <a:p>
            <a:r>
              <a:rPr lang="ru-RU" altLang="ru-RU"/>
              <a:t>Stary, et al. Circulation. 1995;92:1355-1374.</a:t>
            </a:r>
          </a:p>
        </p:txBody>
      </p:sp>
    </p:spTree>
    <p:extLst>
      <p:ext uri="{BB962C8B-B14F-4D97-AF65-F5344CB8AC3E}">
        <p14:creationId xmlns:p14="http://schemas.microsoft.com/office/powerpoint/2010/main" val="1397884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Согласно современным воззрениям, атеросклероз представляет собой сложный процесс, которому предшествует воспаление в сосудистой стенке. Эндотелий отвечает на повреждение воспалением и формированием атеросклеротической бляшки.  С течением времени бляшка может расти, уменьшать просвет сосуда, но может и не сужать  его просвет, когда растет </a:t>
            </a:r>
            <a:r>
              <a:rPr lang="ru-RU" dirty="0" err="1"/>
              <a:t>эксцентрально</a:t>
            </a:r>
            <a:r>
              <a:rPr lang="ru-RU" dirty="0"/>
              <a:t> (в сторону </a:t>
            </a:r>
            <a:r>
              <a:rPr lang="ru-RU" dirty="0" err="1"/>
              <a:t>адвентиции</a:t>
            </a:r>
            <a:r>
              <a:rPr lang="ru-RU" dirty="0"/>
              <a:t>). </a:t>
            </a:r>
          </a:p>
        </p:txBody>
      </p:sp>
      <p:sp>
        <p:nvSpPr>
          <p:cNvPr id="4" name="Номер слайда 3"/>
          <p:cNvSpPr>
            <a:spLocks noGrp="1"/>
          </p:cNvSpPr>
          <p:nvPr>
            <p:ph type="sldNum" sz="quarter" idx="10"/>
          </p:nvPr>
        </p:nvSpPr>
        <p:spPr/>
        <p:txBody>
          <a:bodyPr/>
          <a:lstStyle/>
          <a:p>
            <a:fld id="{B7AF7D6A-8D34-4F10-BD01-A88A16B8126A}" type="slidenum">
              <a:rPr lang="ru-RU" smtClean="0"/>
              <a:t>11</a:t>
            </a:fld>
            <a:endParaRPr lang="ru-RU"/>
          </a:p>
        </p:txBody>
      </p:sp>
    </p:spTree>
    <p:extLst>
      <p:ext uri="{BB962C8B-B14F-4D97-AF65-F5344CB8AC3E}">
        <p14:creationId xmlns:p14="http://schemas.microsoft.com/office/powerpoint/2010/main" val="2508056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CB0869-6560-46EB-BE72-8CDC27AF3376}" type="slidenum">
              <a:rPr lang="en-US" altLang="ru-RU"/>
              <a:pPr/>
              <a:t>36</a:t>
            </a:fld>
            <a:endParaRPr lang="en-US" altLang="ru-RU"/>
          </a:p>
        </p:txBody>
      </p:sp>
      <p:sp>
        <p:nvSpPr>
          <p:cNvPr id="22530" name="Rectangle 2"/>
          <p:cNvSpPr>
            <a:spLocks noGrp="1" noRot="1" noChangeAspect="1" noChangeArrowheads="1" noTextEdit="1"/>
          </p:cNvSpPr>
          <p:nvPr>
            <p:ph type="sldImg"/>
          </p:nvPr>
        </p:nvSpPr>
        <p:spPr>
          <a:xfrm>
            <a:off x="947738" y="512763"/>
            <a:ext cx="4975225" cy="3730625"/>
          </a:xfrm>
          <a:ln/>
        </p:spPr>
      </p:sp>
      <p:sp>
        <p:nvSpPr>
          <p:cNvPr id="22531" name="Rectangle 3"/>
          <p:cNvSpPr>
            <a:spLocks noGrp="1" noChangeArrowheads="1"/>
          </p:cNvSpPr>
          <p:nvPr>
            <p:ph type="body" idx="1"/>
          </p:nvPr>
        </p:nvSpPr>
        <p:spPr>
          <a:xfrm>
            <a:off x="673100" y="4570413"/>
            <a:ext cx="5526088" cy="3930650"/>
          </a:xfrm>
        </p:spPr>
        <p:txBody>
          <a:bodyPr/>
          <a:lstStyle/>
          <a:p>
            <a:r>
              <a:rPr lang="en-US" altLang="ru-RU" sz="1000">
                <a:cs typeface="Arial" panose="020B0604020202020204" pitchFamily="34" charset="0"/>
              </a:rPr>
              <a:t>This table summarizes the ability of all major lipid-lowering drug classes to impact LDL-C, HDL-C, and triglycerides. Statins clearly dominate in terms of effectiveness at reducing TC and LDL-C.</a:t>
            </a:r>
            <a:r>
              <a:rPr lang="en-US" altLang="ru-RU" sz="1000" baseline="30000">
                <a:cs typeface="Arial" panose="020B0604020202020204" pitchFamily="34" charset="0"/>
              </a:rPr>
              <a:t>1,2</a:t>
            </a:r>
            <a:r>
              <a:rPr lang="en-US" altLang="ru-RU" sz="1000">
                <a:cs typeface="Arial" panose="020B0604020202020204" pitchFamily="34" charset="0"/>
              </a:rPr>
              <a:t> </a:t>
            </a:r>
          </a:p>
          <a:p>
            <a:endParaRPr lang="en-GB" altLang="ru-RU" sz="1000">
              <a:ea typeface="Arial Unicode MS" panose="020B0604020202020204" pitchFamily="34" charset="-128"/>
              <a:cs typeface="Arial Unicode MS" panose="020B0604020202020204" pitchFamily="34" charset="-128"/>
            </a:endParaRPr>
          </a:p>
          <a:p>
            <a:r>
              <a:rPr lang="en-US" altLang="ru-RU" sz="1000" baseline="30000">
                <a:cs typeface="Arial" panose="020B0604020202020204" pitchFamily="34" charset="0"/>
              </a:rPr>
              <a:t>1</a:t>
            </a:r>
            <a:r>
              <a:rPr lang="en-US" altLang="ru-RU" sz="1000">
                <a:cs typeface="Arial" panose="020B0604020202020204" pitchFamily="34" charset="0"/>
              </a:rPr>
              <a:t>NCEP Expert Panel. </a:t>
            </a:r>
            <a:r>
              <a:rPr lang="en-US" altLang="ru-RU" sz="1000" i="1">
                <a:cs typeface="Arial" panose="020B0604020202020204" pitchFamily="34" charset="0"/>
              </a:rPr>
              <a:t>JAMA.</a:t>
            </a:r>
            <a:r>
              <a:rPr lang="en-US" altLang="ru-RU" sz="1000">
                <a:cs typeface="Arial" panose="020B0604020202020204" pitchFamily="34" charset="0"/>
              </a:rPr>
              <a:t> 2001;285:2486-2497.</a:t>
            </a:r>
            <a:r>
              <a:rPr lang="en-GB" altLang="ru-RU" sz="1000"/>
              <a:t> </a:t>
            </a:r>
            <a:endParaRPr lang="en-US" altLang="ru-RU" sz="1000">
              <a:cs typeface="Arial" panose="020B0604020202020204" pitchFamily="34" charset="0"/>
            </a:endParaRPr>
          </a:p>
          <a:p>
            <a:r>
              <a:rPr lang="en-US" altLang="ru-RU" sz="1000" baseline="30000">
                <a:cs typeface="Arial" panose="020B0604020202020204" pitchFamily="34" charset="0"/>
              </a:rPr>
              <a:t>2</a:t>
            </a:r>
            <a:r>
              <a:rPr lang="en-US" altLang="ru-RU" sz="1000">
                <a:cs typeface="Arial" panose="020B0604020202020204" pitchFamily="34" charset="0"/>
              </a:rPr>
              <a:t>Jones PH et al, for the STELLAR Study Group. </a:t>
            </a:r>
            <a:r>
              <a:rPr lang="en-US" altLang="ru-RU" sz="1000" i="1">
                <a:cs typeface="Arial" panose="020B0604020202020204" pitchFamily="34" charset="0"/>
              </a:rPr>
              <a:t>Am J Cardiol</a:t>
            </a:r>
            <a:r>
              <a:rPr lang="en-US" altLang="ru-RU" sz="1000">
                <a:cs typeface="Arial" panose="020B0604020202020204" pitchFamily="34" charset="0"/>
              </a:rPr>
              <a:t> 2003;92:152-160. </a:t>
            </a:r>
          </a:p>
          <a:p>
            <a:endParaRPr lang="en-GB" altLang="ru-RU" sz="1000"/>
          </a:p>
        </p:txBody>
      </p:sp>
    </p:spTree>
    <p:extLst>
      <p:ext uri="{BB962C8B-B14F-4D97-AF65-F5344CB8AC3E}">
        <p14:creationId xmlns:p14="http://schemas.microsoft.com/office/powerpoint/2010/main" val="3613404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1391C2-F01A-4CC8-98A0-2D5BAC27B758}" type="slidenum">
              <a:rPr lang="en-US" altLang="ru-RU" smtClean="0"/>
              <a:pPr/>
              <a:t>45</a:t>
            </a:fld>
            <a:endParaRPr lang="en-US" altLang="ru-RU" smtClean="0"/>
          </a:p>
        </p:txBody>
      </p:sp>
      <p:sp>
        <p:nvSpPr>
          <p:cNvPr id="50179" name="Rectangle 2"/>
          <p:cNvSpPr>
            <a:spLocks noGrp="1" noRot="1" noChangeAspect="1" noChangeArrowheads="1" noTextEdit="1"/>
          </p:cNvSpPr>
          <p:nvPr>
            <p:ph type="sldImg"/>
          </p:nvPr>
        </p:nvSpPr>
        <p:spPr>
          <a:xfrm>
            <a:off x="1152525" y="693738"/>
            <a:ext cx="4552950" cy="3414712"/>
          </a:xfrm>
          <a:ln w="12700" cap="flat">
            <a:solidFill>
              <a:schemeClr val="tx1"/>
            </a:solidFill>
          </a:ln>
        </p:spPr>
      </p:sp>
      <p:sp>
        <p:nvSpPr>
          <p:cNvPr id="50180" name="Rectangle 3"/>
          <p:cNvSpPr>
            <a:spLocks noGrp="1" noChangeArrowheads="1"/>
          </p:cNvSpPr>
          <p:nvPr>
            <p:ph type="body" idx="1"/>
          </p:nvPr>
        </p:nvSpPr>
        <p:spPr>
          <a:xfrm>
            <a:off x="901700" y="4446588"/>
            <a:ext cx="5030788" cy="4114800"/>
          </a:xfrm>
          <a:noFill/>
        </p:spPr>
        <p:txBody>
          <a:bodyPr lIns="92075" tIns="44450" rIns="92075" bIns="44450"/>
          <a:lstStyle/>
          <a:p>
            <a:pPr eaLnBrk="1" hangingPunct="1"/>
            <a:r>
              <a:rPr lang="ru-RU" altLang="ru-RU" smtClean="0"/>
              <a:t>Важнейшим преимуществом статинов является их способность стабилизировать атеросклеротическую бляшку. </a:t>
            </a:r>
            <a:endParaRPr lang="en-GB" altLang="ru-RU" smtClean="0"/>
          </a:p>
          <a:p>
            <a:pPr eaLnBrk="1" hangingPunct="1"/>
            <a:r>
              <a:rPr lang="en-GB" altLang="ru-RU" smtClean="0"/>
              <a:t>Представлены локальные и системные эффекты статинов. </a:t>
            </a:r>
          </a:p>
          <a:p>
            <a:pPr eaLnBrk="1" hangingPunct="1"/>
            <a:r>
              <a:rPr lang="en-GB" altLang="ru-RU" smtClean="0"/>
              <a:t> Все это позволяет перевести бляшку из нестабильного состояния в стабильное, Тем самым значительно снижается риск развития осложнений ИБС и прогрессирования течения заболевания.</a:t>
            </a:r>
          </a:p>
          <a:p>
            <a:pPr eaLnBrk="1" hangingPunct="1"/>
            <a:endParaRPr lang="en-GB" altLang="ru-RU" smtClean="0"/>
          </a:p>
          <a:p>
            <a:pPr eaLnBrk="1" hangingPunct="1"/>
            <a:r>
              <a:rPr lang="en-GB" altLang="ru-RU" smtClean="0"/>
              <a:t>Обратить внимание, что все эти благоприятные эффекты статинов  приявляются только при значительном снижении уровня липидов ( снижение ХС-ЛНП) не менее, чем на 20-25%)  </a:t>
            </a:r>
          </a:p>
        </p:txBody>
      </p:sp>
    </p:spTree>
    <p:extLst>
      <p:ext uri="{BB962C8B-B14F-4D97-AF65-F5344CB8AC3E}">
        <p14:creationId xmlns:p14="http://schemas.microsoft.com/office/powerpoint/2010/main" val="3685668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None/>
            </a:pPr>
            <a:r>
              <a:rPr lang="ru-RU" b="1" dirty="0" smtClean="0">
                <a:latin typeface="Arial" charset="0"/>
                <a:cs typeface="Arial" charset="0"/>
              </a:rPr>
              <a:t>Основные моменты</a:t>
            </a:r>
            <a:r>
              <a:rPr lang="en-US" b="1" dirty="0" smtClean="0">
                <a:latin typeface="Arial" charset="0"/>
                <a:cs typeface="Arial" charset="0"/>
              </a:rPr>
              <a:t>:</a:t>
            </a:r>
          </a:p>
          <a:p>
            <a:pPr eaLnBrk="1" hangingPunct="1"/>
            <a:r>
              <a:rPr lang="ru-RU" dirty="0" err="1" smtClean="0">
                <a:latin typeface="Arial" charset="0"/>
                <a:cs typeface="Arial" charset="0"/>
              </a:rPr>
              <a:t>Моноклональные</a:t>
            </a:r>
            <a:r>
              <a:rPr lang="ru-RU" dirty="0" smtClean="0">
                <a:latin typeface="Arial" charset="0"/>
                <a:cs typeface="Arial" charset="0"/>
              </a:rPr>
              <a:t> антитела, направленные против </a:t>
            </a:r>
            <a:r>
              <a:rPr lang="en-US" dirty="0" smtClean="0">
                <a:latin typeface="Arial" charset="0"/>
                <a:cs typeface="Arial" charset="0"/>
              </a:rPr>
              <a:t>PCSK9</a:t>
            </a:r>
            <a:r>
              <a:rPr lang="ru-RU" dirty="0" smtClean="0">
                <a:latin typeface="Arial" charset="0"/>
                <a:cs typeface="Arial" charset="0"/>
              </a:rPr>
              <a:t>, может потенциально снизить холестерин-ЛПНП, если оно связывается с циркулирующим</a:t>
            </a:r>
            <a:r>
              <a:rPr lang="ru-RU" baseline="0" dirty="0" smtClean="0">
                <a:latin typeface="Arial" charset="0"/>
                <a:cs typeface="Arial" charset="0"/>
              </a:rPr>
              <a:t> </a:t>
            </a:r>
            <a:r>
              <a:rPr lang="en-US" dirty="0" smtClean="0">
                <a:latin typeface="Arial" charset="0"/>
                <a:cs typeface="Arial" charset="0"/>
              </a:rPr>
              <a:t> PCSK9</a:t>
            </a:r>
            <a:r>
              <a:rPr lang="ru-RU" dirty="0" smtClean="0">
                <a:latin typeface="Arial" charset="0"/>
                <a:cs typeface="Arial" charset="0"/>
              </a:rPr>
              <a:t>,</a:t>
            </a:r>
            <a:r>
              <a:rPr lang="ru-RU" baseline="0" dirty="0" smtClean="0">
                <a:latin typeface="Arial" charset="0"/>
                <a:cs typeface="Arial" charset="0"/>
              </a:rPr>
              <a:t> блокируя взаимодействие </a:t>
            </a:r>
            <a:r>
              <a:rPr lang="en-US" dirty="0" smtClean="0">
                <a:latin typeface="Arial" charset="0"/>
                <a:cs typeface="Arial" charset="0"/>
              </a:rPr>
              <a:t>PCSK9 </a:t>
            </a:r>
            <a:r>
              <a:rPr lang="ru-RU" dirty="0" smtClean="0">
                <a:latin typeface="Arial" charset="0"/>
                <a:cs typeface="Arial" charset="0"/>
              </a:rPr>
              <a:t>и Р-ЛПНП на поверхности клетки</a:t>
            </a:r>
            <a:r>
              <a:rPr lang="en-US" dirty="0" smtClean="0">
                <a:latin typeface="Arial" charset="0"/>
                <a:cs typeface="Arial" charset="0"/>
              </a:rPr>
              <a:t>.</a:t>
            </a:r>
            <a:r>
              <a:rPr lang="en-US" baseline="30000" dirty="0" smtClean="0">
                <a:latin typeface="Arial" charset="0"/>
                <a:cs typeface="Arial" charset="0"/>
              </a:rPr>
              <a:t>1</a:t>
            </a:r>
          </a:p>
          <a:p>
            <a:pPr eaLnBrk="1" hangingPunct="1"/>
            <a:r>
              <a:rPr lang="ru-RU" dirty="0" smtClean="0">
                <a:latin typeface="Arial" charset="0"/>
                <a:cs typeface="Arial" charset="0"/>
              </a:rPr>
              <a:t>Таким образом, блокирование взаимодействия </a:t>
            </a:r>
            <a:r>
              <a:rPr lang="en-US" dirty="0" smtClean="0">
                <a:latin typeface="Arial" charset="0"/>
                <a:cs typeface="Arial" charset="0"/>
              </a:rPr>
              <a:t>PCSK9 </a:t>
            </a:r>
            <a:r>
              <a:rPr lang="ru-RU" dirty="0" smtClean="0">
                <a:latin typeface="Arial" charset="0"/>
                <a:cs typeface="Arial" charset="0"/>
              </a:rPr>
              <a:t>и рецепторов ЛПНП,</a:t>
            </a:r>
            <a:r>
              <a:rPr lang="en-US" dirty="0" smtClean="0">
                <a:latin typeface="Arial" charset="0"/>
                <a:cs typeface="Arial" charset="0"/>
              </a:rPr>
              <a:t> </a:t>
            </a:r>
            <a:r>
              <a:rPr lang="ru-RU" dirty="0" smtClean="0">
                <a:latin typeface="Arial" charset="0"/>
                <a:cs typeface="Arial" charset="0"/>
              </a:rPr>
              <a:t>может предотвратить деградацию Р-ЛПНП</a:t>
            </a:r>
            <a:r>
              <a:rPr lang="ru-RU" baseline="0" dirty="0" smtClean="0">
                <a:latin typeface="Arial" charset="0"/>
                <a:cs typeface="Arial" charset="0"/>
              </a:rPr>
              <a:t> и </a:t>
            </a:r>
            <a:r>
              <a:rPr lang="ru-RU" dirty="0" smtClean="0">
                <a:latin typeface="Arial" charset="0"/>
                <a:cs typeface="Arial" charset="0"/>
              </a:rPr>
              <a:t>позволить </a:t>
            </a:r>
            <a:r>
              <a:rPr lang="ru-RU" dirty="0" err="1" smtClean="0">
                <a:latin typeface="Arial" charset="0"/>
                <a:cs typeface="Arial" charset="0"/>
              </a:rPr>
              <a:t>интернализованным</a:t>
            </a:r>
            <a:r>
              <a:rPr lang="ru-RU" dirty="0" smtClean="0">
                <a:latin typeface="Arial" charset="0"/>
                <a:cs typeface="Arial" charset="0"/>
              </a:rPr>
              <a:t> рецепторам вернуться на</a:t>
            </a:r>
            <a:r>
              <a:rPr lang="ru-RU" baseline="0" dirty="0" smtClean="0">
                <a:latin typeface="Arial" charset="0"/>
                <a:cs typeface="Arial" charset="0"/>
              </a:rPr>
              <a:t> поверхность клетки, что приведет к повышению концентраций рецепторов ЛПНП на поверхности клетки</a:t>
            </a:r>
            <a:r>
              <a:rPr lang="en-US" dirty="0" smtClean="0">
                <a:latin typeface="Arial" charset="0"/>
                <a:cs typeface="Arial" charset="0"/>
              </a:rPr>
              <a:t>.</a:t>
            </a:r>
            <a:r>
              <a:rPr lang="en-US" baseline="30000" dirty="0" smtClean="0">
                <a:latin typeface="Arial" charset="0"/>
                <a:cs typeface="Arial" charset="0"/>
              </a:rPr>
              <a:t>1</a:t>
            </a:r>
          </a:p>
          <a:p>
            <a:pPr eaLnBrk="1" hangingPunct="1"/>
            <a:r>
              <a:rPr lang="ru-RU" dirty="0" smtClean="0">
                <a:latin typeface="Arial" charset="0"/>
                <a:cs typeface="Arial" charset="0"/>
              </a:rPr>
              <a:t>Это может в свою</a:t>
            </a:r>
            <a:r>
              <a:rPr lang="ru-RU" baseline="0" dirty="0" smtClean="0">
                <a:latin typeface="Arial" charset="0"/>
                <a:cs typeface="Arial" charset="0"/>
              </a:rPr>
              <a:t> очередь привести к повышению скорости клиренса </a:t>
            </a:r>
            <a:r>
              <a:rPr lang="ru-RU" baseline="0" dirty="0" err="1" smtClean="0">
                <a:latin typeface="Arial" charset="0"/>
                <a:cs typeface="Arial" charset="0"/>
              </a:rPr>
              <a:t>холестерина-ЛПНП</a:t>
            </a:r>
            <a:r>
              <a:rPr lang="ru-RU" baseline="0" dirty="0" smtClean="0">
                <a:latin typeface="Arial" charset="0"/>
                <a:cs typeface="Arial" charset="0"/>
              </a:rPr>
              <a:t> </a:t>
            </a:r>
            <a:r>
              <a:rPr lang="ru-RU" baseline="0" dirty="0" err="1" smtClean="0">
                <a:latin typeface="Arial" charset="0"/>
                <a:cs typeface="Arial" charset="0"/>
              </a:rPr>
              <a:t>гепатоцитами</a:t>
            </a:r>
            <a:r>
              <a:rPr lang="ru-RU" baseline="0" dirty="0" smtClean="0">
                <a:latin typeface="Arial" charset="0"/>
                <a:cs typeface="Arial" charset="0"/>
              </a:rPr>
              <a:t>, и как результат, общему снижению сывороточного уровня холестерина-ЛПНП</a:t>
            </a:r>
            <a:r>
              <a:rPr lang="en-US" dirty="0" smtClean="0">
                <a:latin typeface="Arial" charset="0"/>
                <a:cs typeface="Arial" charset="0"/>
              </a:rPr>
              <a:t>.</a:t>
            </a:r>
            <a:r>
              <a:rPr lang="en-US" baseline="30000" dirty="0" smtClean="0">
                <a:latin typeface="Arial" charset="0"/>
                <a:cs typeface="Arial" charset="0"/>
              </a:rPr>
              <a:t>1</a:t>
            </a:r>
          </a:p>
          <a:p>
            <a:pPr eaLnBrk="1" hangingPunct="1"/>
            <a:endParaRPr lang="en-US" baseline="30000" dirty="0" smtClean="0">
              <a:latin typeface="Arial" charset="0"/>
              <a:cs typeface="Arial" charset="0"/>
            </a:endParaRPr>
          </a:p>
          <a:p>
            <a:pPr>
              <a:spcBef>
                <a:spcPts val="447"/>
              </a:spcBef>
              <a:buNone/>
              <a:tabLst>
                <a:tab pos="127726" algn="l"/>
              </a:tabLst>
            </a:pPr>
            <a:r>
              <a:rPr lang="ru-RU" b="1" dirty="0" smtClean="0"/>
              <a:t>Литература</a:t>
            </a:r>
            <a:r>
              <a:rPr lang="en-US" b="1" dirty="0" smtClean="0"/>
              <a:t>:</a:t>
            </a:r>
          </a:p>
          <a:p>
            <a:pPr marL="181240" indent="-181240">
              <a:spcBef>
                <a:spcPts val="447"/>
              </a:spcBef>
              <a:buNone/>
              <a:tabLst>
                <a:tab pos="181240" algn="l"/>
              </a:tabLst>
            </a:pPr>
            <a:r>
              <a:rPr lang="en-US" dirty="0" smtClean="0"/>
              <a:t>1.  Chan JC, Piper DE, Cao Q, et al. A proprotein convertase subtilisin/</a:t>
            </a:r>
            <a:r>
              <a:rPr lang="en-US" dirty="0" err="1" smtClean="0"/>
              <a:t>kexin</a:t>
            </a:r>
            <a:r>
              <a:rPr lang="en-US" dirty="0" smtClean="0"/>
              <a:t> type 9 neutralizing antibody reduces serum cholesterol in mice and nonhuman primates. </a:t>
            </a:r>
            <a:r>
              <a:rPr lang="en-US" i="1" dirty="0" smtClean="0"/>
              <a:t>Proc </a:t>
            </a:r>
            <a:r>
              <a:rPr lang="en-US" i="1" dirty="0" err="1" smtClean="0"/>
              <a:t>Natl</a:t>
            </a:r>
            <a:r>
              <a:rPr lang="en-US" i="1" dirty="0" smtClean="0"/>
              <a:t> </a:t>
            </a:r>
            <a:r>
              <a:rPr lang="en-US" i="1" dirty="0" err="1" smtClean="0"/>
              <a:t>Acad</a:t>
            </a:r>
            <a:r>
              <a:rPr lang="en-US" i="1" dirty="0" smtClean="0"/>
              <a:t> </a:t>
            </a:r>
            <a:r>
              <a:rPr lang="en-US" i="1" dirty="0" err="1" smtClean="0"/>
              <a:t>Sci</a:t>
            </a:r>
            <a:r>
              <a:rPr lang="en-US" i="1" dirty="0" smtClean="0"/>
              <a:t> U S A.</a:t>
            </a:r>
            <a:r>
              <a:rPr lang="en-US" dirty="0" smtClean="0"/>
              <a:t> 2009;106:9820-9825.</a:t>
            </a:r>
          </a:p>
          <a:p>
            <a:pPr eaLnBrk="1" hangingPunct="1"/>
            <a:endParaRPr lang="en-US" baseline="30000" dirty="0" smtClean="0">
              <a:latin typeface="Arial" charset="0"/>
              <a:cs typeface="Arial" charset="0"/>
            </a:endParaRPr>
          </a:p>
          <a:p>
            <a:endParaRPr lang="en-US" dirty="0"/>
          </a:p>
        </p:txBody>
      </p:sp>
    </p:spTree>
    <p:extLst>
      <p:ext uri="{BB962C8B-B14F-4D97-AF65-F5344CB8AC3E}">
        <p14:creationId xmlns:p14="http://schemas.microsoft.com/office/powerpoint/2010/main" val="1190320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E484D27-6B17-40A1-832C-ECDB56495BD4}" type="datetimeFigureOut">
              <a:rPr lang="ru-RU" smtClean="0"/>
              <a:t>19.06.2017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A99332-0678-43FD-96DF-343E8CBC9A5C}"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E484D27-6B17-40A1-832C-ECDB56495BD4}" type="datetimeFigureOut">
              <a:rPr lang="ru-RU" smtClean="0"/>
              <a:t>19.06.2017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A99332-0678-43FD-96DF-343E8CBC9A5C}"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EE484D27-6B17-40A1-832C-ECDB56495BD4}" type="datetimeFigureOut">
              <a:rPr lang="ru-RU" smtClean="0"/>
              <a:t>19.06.2017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A99332-0678-43FD-96DF-343E8CBC9A5C}"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1">
                <a:solidFill>
                  <a:srgbClr val="00CCFF"/>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6/19/2017</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935501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0363" y="0"/>
            <a:ext cx="8420100" cy="1268413"/>
          </a:xfrm>
        </p:spPr>
        <p:txBody>
          <a:bodyPr/>
          <a:lstStyle/>
          <a:p>
            <a:r>
              <a:rPr lang="ru-RU" smtClean="0"/>
              <a:t>Образец заголовка</a:t>
            </a:r>
            <a:endParaRPr lang="ru-RU"/>
          </a:p>
        </p:txBody>
      </p:sp>
      <p:sp>
        <p:nvSpPr>
          <p:cNvPr id="3" name="Таблица 2"/>
          <p:cNvSpPr>
            <a:spLocks noGrp="1"/>
          </p:cNvSpPr>
          <p:nvPr>
            <p:ph type="tbl" idx="1"/>
          </p:nvPr>
        </p:nvSpPr>
        <p:spPr>
          <a:xfrm>
            <a:off x="360363" y="1547813"/>
            <a:ext cx="8420100" cy="4835525"/>
          </a:xfrm>
        </p:spPr>
        <p:txBody>
          <a:bodyPr/>
          <a:lstStyle/>
          <a:p>
            <a:endParaRPr lang="ru-RU"/>
          </a:p>
        </p:txBody>
      </p:sp>
    </p:spTree>
    <p:extLst>
      <p:ext uri="{BB962C8B-B14F-4D97-AF65-F5344CB8AC3E}">
        <p14:creationId xmlns:p14="http://schemas.microsoft.com/office/powerpoint/2010/main" val="3149486354"/>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8CBF656-A64D-499E-9F73-A74D8B3D6383}" type="slidenum">
              <a:rPr lang="ru-RU" altLang="ru-RU" smtClean="0">
                <a:solidFill>
                  <a:prstClr val="black">
                    <a:tint val="75000"/>
                  </a:prstClr>
                </a:solidFill>
              </a:rPr>
              <a:pPr>
                <a:defRPr/>
              </a:pPr>
              <a:t>‹#›</a:t>
            </a:fld>
            <a:endParaRPr lang="ru-RU" altLang="ru-RU">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124282F-79D0-4FC8-B39A-D9CA8C714833}" type="slidenum">
              <a:rPr lang="ru-RU" altLang="ru-RU" smtClean="0">
                <a:solidFill>
                  <a:prstClr val="black">
                    <a:tint val="75000"/>
                  </a:prstClr>
                </a:solidFill>
              </a:rPr>
              <a:pPr>
                <a:defRPr/>
              </a:pPr>
              <a:t>‹#›</a:t>
            </a:fld>
            <a:endParaRPr lang="ru-RU" altLang="ru-RU">
              <a:solidFill>
                <a:prstClr val="black">
                  <a:tint val="75000"/>
                </a:prstClr>
              </a:solidFill>
            </a:endParaRPr>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91CC3E9-DCC5-4E9E-A2B6-F674B5499DDC}" type="slidenum">
              <a:rPr lang="ru-RU" altLang="ru-RU" smtClean="0">
                <a:solidFill>
                  <a:prstClr val="black">
                    <a:tint val="75000"/>
                  </a:prstClr>
                </a:solidFill>
              </a:rPr>
              <a:pPr>
                <a:defRPr/>
              </a:pPr>
              <a:t>‹#›</a:t>
            </a:fld>
            <a:endParaRPr lang="ru-RU" altLang="ru-RU">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pPr>
              <a:defRPr/>
            </a:pPr>
            <a:endParaRPr lang="ru-RU" alt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ltLang="ru-RU">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4BC8E1F-EA69-408A-A4C9-C4BB48865B19}" type="slidenum">
              <a:rPr lang="ru-RU" altLang="ru-RU" smtClean="0">
                <a:solidFill>
                  <a:prstClr val="black">
                    <a:tint val="75000"/>
                  </a:prstClr>
                </a:solidFill>
              </a:rPr>
              <a:pPr>
                <a:defRPr/>
              </a:pPr>
              <a:t>‹#›</a:t>
            </a:fld>
            <a:endParaRPr lang="ru-RU" altLang="ru-RU">
              <a:solidFill>
                <a:prstClr val="black">
                  <a:tint val="75000"/>
                </a:prstClr>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endParaRPr lang="ru-RU" altLang="ru-RU">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ru-RU" altLang="ru-RU">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D8E04992-6CDD-4899-80E6-A467D3BE5B8D}" type="slidenum">
              <a:rPr lang="ru-RU" altLang="ru-RU" smtClean="0">
                <a:solidFill>
                  <a:prstClr val="black">
                    <a:tint val="75000"/>
                  </a:prstClr>
                </a:solidFill>
              </a:rPr>
              <a:pPr>
                <a:defRPr/>
              </a:pPr>
              <a:t>‹#›</a:t>
            </a:fld>
            <a:endParaRPr lang="ru-RU" altLang="ru-RU">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pPr>
              <a:defRPr/>
            </a:pPr>
            <a:endParaRPr lang="ru-RU" altLang="ru-RU">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ru-RU" altLang="ru-RU">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E50AC07-1DCA-49F6-B969-B8BC5F610BBE}" type="slidenum">
              <a:rPr lang="ru-RU" altLang="ru-RU" smtClean="0">
                <a:solidFill>
                  <a:prstClr val="black">
                    <a:tint val="75000"/>
                  </a:prstClr>
                </a:solidFill>
              </a:rPr>
              <a:pPr>
                <a:defRPr/>
              </a:pPr>
              <a:t>‹#›</a:t>
            </a:fld>
            <a:endParaRPr lang="ru-RU" altLang="ru-RU">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E484D27-6B17-40A1-832C-ECDB56495BD4}" type="datetimeFigureOut">
              <a:rPr lang="ru-RU" smtClean="0"/>
              <a:t>19.06.2017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A99332-0678-43FD-96DF-343E8CBC9A5C}"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a:defRPr/>
            </a:pPr>
            <a:endParaRPr lang="ru-RU" altLang="ru-RU">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ru-RU" altLang="ru-RU">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6D9AD49-E4A3-485D-8E54-BFB6B8B3E472}" type="slidenum">
              <a:rPr lang="ru-RU" altLang="ru-RU" smtClean="0">
                <a:solidFill>
                  <a:prstClr val="black">
                    <a:tint val="75000"/>
                  </a:prstClr>
                </a:solidFill>
              </a:rPr>
              <a:pPr>
                <a:defRPr/>
              </a:pPr>
              <a:t>‹#›</a:t>
            </a:fld>
            <a:endParaRPr lang="ru-RU" altLang="ru-RU">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endParaRPr lang="ru-RU" alt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ltLang="ru-RU">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A610ACA-6CCC-45FF-8989-7BB1B05ABDC3}" type="slidenum">
              <a:rPr lang="ru-RU" altLang="ru-RU" smtClean="0">
                <a:solidFill>
                  <a:prstClr val="black">
                    <a:tint val="75000"/>
                  </a:prstClr>
                </a:solidFill>
              </a:rPr>
              <a:pPr>
                <a:defRPr/>
              </a:pPr>
              <a:t>‹#›</a:t>
            </a:fld>
            <a:endParaRPr lang="ru-RU" altLang="ru-RU">
              <a:solidFill>
                <a:prstClr val="black">
                  <a:tint val="75000"/>
                </a:prstClr>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alt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ltLang="ru-RU">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142F40B-F82D-448C-8800-AB832A019254}" type="slidenum">
              <a:rPr lang="ru-RU" altLang="ru-RU" smtClean="0">
                <a:solidFill>
                  <a:prstClr val="black">
                    <a:tint val="75000"/>
                  </a:prstClr>
                </a:solidFill>
              </a:rPr>
              <a:pPr>
                <a:defRPr/>
              </a:pPr>
              <a:t>‹#›</a:t>
            </a:fld>
            <a:endParaRPr lang="ru-RU" altLang="ru-RU">
              <a:solidFill>
                <a:prstClr val="black">
                  <a:tint val="75000"/>
                </a:prstClr>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BAB10CE-17F5-41F0-8454-F01111C1B40F}" type="slidenum">
              <a:rPr lang="ru-RU" altLang="ru-RU" smtClean="0">
                <a:solidFill>
                  <a:prstClr val="black">
                    <a:tint val="75000"/>
                  </a:prstClr>
                </a:solidFill>
              </a:rPr>
              <a:pPr>
                <a:defRPr/>
              </a:pPr>
              <a:t>‹#›</a:t>
            </a:fld>
            <a:endParaRPr lang="ru-RU" altLang="ru-RU">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30737DB-4B09-494D-938A-38365F1DD481}" type="slidenum">
              <a:rPr lang="ru-RU" altLang="ru-RU" smtClean="0">
                <a:solidFill>
                  <a:prstClr val="black">
                    <a:tint val="75000"/>
                  </a:prstClr>
                </a:solidFill>
              </a:rPr>
              <a:pPr>
                <a:defRPr/>
              </a:pPr>
              <a:t>‹#›</a:t>
            </a:fld>
            <a:endParaRPr lang="ru-RU" altLang="ru-RU">
              <a:solidFill>
                <a:prstClr val="black">
                  <a:tint val="75000"/>
                </a:prstClr>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bwMode="gray">
      <p:bgPr>
        <a:solidFill>
          <a:srgbClr val="009CDE"/>
        </a:solidFill>
        <a:effectLst/>
      </p:bgPr>
    </p:bg>
    <p:spTree>
      <p:nvGrpSpPr>
        <p:cNvPr id="1" name=""/>
        <p:cNvGrpSpPr/>
        <p:nvPr/>
      </p:nvGrpSpPr>
      <p:grpSpPr>
        <a:xfrm>
          <a:off x="0" y="0"/>
          <a:ext cx="0" cy="0"/>
          <a:chOff x="0" y="0"/>
          <a:chExt cx="0" cy="0"/>
        </a:xfrm>
      </p:grpSpPr>
      <p:pic>
        <p:nvPicPr>
          <p:cNvPr id="6" name="Picture 6" descr="A_symbol_wordm_below_w_rgb-0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0988" y="152400"/>
            <a:ext cx="13716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gray">
          <a:xfrm>
            <a:off x="454280" y="3106738"/>
            <a:ext cx="8229346" cy="1645920"/>
          </a:xfrm>
        </p:spPr>
        <p:txBody>
          <a:bodyPr/>
          <a:lstStyle>
            <a:lvl1pPr algn="l">
              <a:lnSpc>
                <a:spcPct val="80000"/>
              </a:lnSpc>
              <a:defRPr sz="4400" b="0" cap="none" spc="90" baseline="0">
                <a:solidFill>
                  <a:schemeClr val="bg1"/>
                </a:solidFill>
                <a:latin typeface="+mn-lt"/>
              </a:defRPr>
            </a:lvl1pPr>
          </a:lstStyle>
          <a:p>
            <a:r>
              <a:rPr lang="ru-RU" smtClean="0"/>
              <a:t>Образец заголовка</a:t>
            </a:r>
            <a:endParaRPr lang="en-US" dirty="0"/>
          </a:p>
        </p:txBody>
      </p:sp>
      <p:sp>
        <p:nvSpPr>
          <p:cNvPr id="3" name="Subtitle 2"/>
          <p:cNvSpPr>
            <a:spLocks noGrp="1"/>
          </p:cNvSpPr>
          <p:nvPr>
            <p:ph type="subTitle" idx="1"/>
          </p:nvPr>
        </p:nvSpPr>
        <p:spPr bwMode="gray">
          <a:xfrm>
            <a:off x="454280" y="2333308"/>
            <a:ext cx="7315200" cy="640080"/>
          </a:xfrm>
        </p:spPr>
        <p:txBody>
          <a:bodyPr rIns="0" bIns="0" anchor="b"/>
          <a:lstStyle>
            <a:lvl1pPr marL="0" indent="0" algn="l">
              <a:lnSpc>
                <a:spcPct val="100000"/>
              </a:lnSpc>
              <a:buNone/>
              <a:defRPr sz="1800" b="1" cap="all" spc="15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4"/>
          <p:cNvSpPr>
            <a:spLocks noGrp="1"/>
          </p:cNvSpPr>
          <p:nvPr>
            <p:ph type="body" sz="quarter" idx="10"/>
          </p:nvPr>
        </p:nvSpPr>
        <p:spPr bwMode="gray">
          <a:xfrm>
            <a:off x="454280" y="4972308"/>
            <a:ext cx="4058984" cy="502595"/>
          </a:xfrm>
        </p:spPr>
        <p:txBody>
          <a:bodyPr/>
          <a:lstStyle>
            <a:lvl1pPr>
              <a:defRPr sz="1400" i="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4156972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Alternate">
    <p:bg bwMode="gray">
      <p:bgPr>
        <a:solidFill>
          <a:srgbClr val="009CDE"/>
        </a:solidFill>
        <a:effectLst/>
      </p:bgPr>
    </p:bg>
    <p:spTree>
      <p:nvGrpSpPr>
        <p:cNvPr id="1" name=""/>
        <p:cNvGrpSpPr/>
        <p:nvPr/>
      </p:nvGrpSpPr>
      <p:grpSpPr>
        <a:xfrm>
          <a:off x="0" y="0"/>
          <a:ext cx="0" cy="0"/>
          <a:chOff x="0" y="0"/>
          <a:chExt cx="0" cy="0"/>
        </a:xfrm>
      </p:grpSpPr>
      <p:pic>
        <p:nvPicPr>
          <p:cNvPr id="6" name="Picture 6" descr="A_symbol_wordm_below_w_rgb-0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65988" y="4953000"/>
            <a:ext cx="1592262"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gray">
          <a:xfrm>
            <a:off x="454280" y="2016681"/>
            <a:ext cx="7315200" cy="1645920"/>
          </a:xfrm>
        </p:spPr>
        <p:txBody>
          <a:bodyPr/>
          <a:lstStyle>
            <a:lvl1pPr algn="l">
              <a:lnSpc>
                <a:spcPct val="80000"/>
              </a:lnSpc>
              <a:defRPr sz="4400" b="0" cap="none" spc="90" baseline="0">
                <a:solidFill>
                  <a:schemeClr val="bg1"/>
                </a:solidFill>
                <a:latin typeface="+mn-lt"/>
              </a:defRPr>
            </a:lvl1pPr>
          </a:lstStyle>
          <a:p>
            <a:r>
              <a:rPr lang="ru-RU" smtClean="0"/>
              <a:t>Образец заголовка</a:t>
            </a:r>
            <a:endParaRPr lang="en-US" dirty="0"/>
          </a:p>
        </p:txBody>
      </p:sp>
      <p:sp>
        <p:nvSpPr>
          <p:cNvPr id="3" name="Subtitle 2"/>
          <p:cNvSpPr>
            <a:spLocks noGrp="1"/>
          </p:cNvSpPr>
          <p:nvPr>
            <p:ph type="subTitle" idx="1"/>
          </p:nvPr>
        </p:nvSpPr>
        <p:spPr bwMode="gray">
          <a:xfrm>
            <a:off x="454280" y="1066800"/>
            <a:ext cx="7315200" cy="640080"/>
          </a:xfrm>
        </p:spPr>
        <p:txBody>
          <a:bodyPr rIns="0" bIns="0" anchor="b"/>
          <a:lstStyle>
            <a:lvl1pPr marL="0" indent="0" algn="l">
              <a:lnSpc>
                <a:spcPct val="100000"/>
              </a:lnSpc>
              <a:buNone/>
              <a:defRPr sz="1800" b="1" cap="all" spc="15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4"/>
          <p:cNvSpPr>
            <a:spLocks noGrp="1"/>
          </p:cNvSpPr>
          <p:nvPr>
            <p:ph type="body" sz="quarter" idx="10"/>
          </p:nvPr>
        </p:nvSpPr>
        <p:spPr bwMode="gray">
          <a:xfrm>
            <a:off x="454280" y="3776962"/>
            <a:ext cx="4846320" cy="640080"/>
          </a:xfrm>
        </p:spPr>
        <p:txBody>
          <a:bodyPr/>
          <a:lstStyle>
            <a:lvl1pPr>
              <a:defRPr sz="1400" i="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780063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457200" y="465138"/>
            <a:ext cx="8226679" cy="914400"/>
          </a:xfrm>
        </p:spPr>
        <p:txBody>
          <a:bodyPr/>
          <a:lstStyle>
            <a:lvl1pPr>
              <a:defRPr baseline="0"/>
            </a:lvl1pPr>
          </a:lstStyle>
          <a:p>
            <a:r>
              <a:rPr lang="en-US" smtClean="0"/>
              <a:t>Click to edit Master title style</a:t>
            </a:r>
            <a:endParaRPr lang="en-US" dirty="0"/>
          </a:p>
        </p:txBody>
      </p:sp>
      <p:sp>
        <p:nvSpPr>
          <p:cNvPr id="3" name="Content Placeholder 2"/>
          <p:cNvSpPr>
            <a:spLocks noGrp="1"/>
          </p:cNvSpPr>
          <p:nvPr>
            <p:ph idx="1"/>
          </p:nvPr>
        </p:nvSpPr>
        <p:spPr>
          <a:xfrm>
            <a:off x="457200" y="1413262"/>
            <a:ext cx="8226679" cy="47548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524750" y="6356350"/>
            <a:ext cx="1189038" cy="365125"/>
          </a:xfrm>
        </p:spPr>
        <p:txBody>
          <a:bodyPr/>
          <a:lstStyle>
            <a:lvl1pPr>
              <a:defRPr/>
            </a:lvl1pPr>
          </a:lstStyle>
          <a:p>
            <a:pPr>
              <a:defRPr/>
            </a:pPr>
            <a:fld id="{3E246C29-985E-4B6C-9E4B-2F75C1F4015B}" type="datetime4">
              <a:rPr lang="en-US"/>
              <a:pPr>
                <a:defRPr/>
              </a:pPr>
              <a:t>June 19, 2017</a:t>
            </a:fld>
            <a:endParaRPr lang="en-US"/>
          </a:p>
        </p:txBody>
      </p:sp>
      <p:sp>
        <p:nvSpPr>
          <p:cNvPr id="5" name="Footer Placeholder 4"/>
          <p:cNvSpPr>
            <a:spLocks noGrp="1"/>
          </p:cNvSpPr>
          <p:nvPr>
            <p:ph type="ftr" sz="quarter" idx="11"/>
          </p:nvPr>
        </p:nvSpPr>
        <p:spPr>
          <a:xfrm>
            <a:off x="2965450" y="6356350"/>
            <a:ext cx="4481513" cy="365125"/>
          </a:xfrm>
        </p:spPr>
        <p:txBody>
          <a:bodyPr/>
          <a:lstStyle>
            <a:lvl1pPr>
              <a:defRPr/>
            </a:lvl1pPr>
          </a:lstStyle>
          <a:p>
            <a:pPr>
              <a:defRPr/>
            </a:pPr>
            <a:r>
              <a:rPr lang="en-US"/>
              <a:t>Enter presentation title via "insert&gt;header and footer&gt;footer" |</a:t>
            </a:r>
            <a:endParaRPr lang="en-US" dirty="0"/>
          </a:p>
        </p:txBody>
      </p:sp>
      <p:sp>
        <p:nvSpPr>
          <p:cNvPr id="6" name="Slide Number Placeholder 5"/>
          <p:cNvSpPr>
            <a:spLocks noGrp="1"/>
          </p:cNvSpPr>
          <p:nvPr>
            <p:ph type="sldNum" sz="quarter" idx="12"/>
          </p:nvPr>
        </p:nvSpPr>
        <p:spPr>
          <a:xfrm>
            <a:off x="8558213" y="6427788"/>
            <a:ext cx="292100" cy="284162"/>
          </a:xfrm>
        </p:spPr>
        <p:txBody>
          <a:bodyPr/>
          <a:lstStyle>
            <a:lvl1pPr>
              <a:defRPr/>
            </a:lvl1pPr>
          </a:lstStyle>
          <a:p>
            <a:pPr>
              <a:defRPr/>
            </a:pPr>
            <a:fld id="{DF7E5D90-478F-471D-83FF-91C3F078902C}" type="slidenum">
              <a:rPr lang="en-US"/>
              <a:pPr>
                <a:defRPr/>
              </a:pPr>
              <a:t>‹#›</a:t>
            </a:fld>
            <a:endParaRPr lang="en-US"/>
          </a:p>
        </p:txBody>
      </p:sp>
    </p:spTree>
    <p:extLst>
      <p:ext uri="{BB962C8B-B14F-4D97-AF65-F5344CB8AC3E}">
        <p14:creationId xmlns:p14="http://schemas.microsoft.com/office/powerpoint/2010/main" val="620734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Long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465138"/>
            <a:ext cx="8226678" cy="914400"/>
          </a:xfrm>
        </p:spPr>
        <p:txBody>
          <a:bodyPr/>
          <a:lstStyle>
            <a:lvl1pPr>
              <a:defRPr baseline="0"/>
            </a:lvl1pPr>
          </a:lstStyle>
          <a:p>
            <a:r>
              <a:rPr lang="en-US" smtClean="0"/>
              <a:t>Click to edit Master title style</a:t>
            </a:r>
            <a:endParaRPr lang="en-US" dirty="0"/>
          </a:p>
        </p:txBody>
      </p:sp>
      <p:sp>
        <p:nvSpPr>
          <p:cNvPr id="3" name="Content Placeholder 2"/>
          <p:cNvSpPr>
            <a:spLocks noGrp="1"/>
          </p:cNvSpPr>
          <p:nvPr>
            <p:ph idx="1"/>
          </p:nvPr>
        </p:nvSpPr>
        <p:spPr>
          <a:xfrm>
            <a:off x="457201" y="1424512"/>
            <a:ext cx="8228012" cy="4644901"/>
          </a:xfrm>
        </p:spPr>
        <p:txBody>
          <a:bodyPr/>
          <a:lstStyle>
            <a:lvl1pPr>
              <a:spcBef>
                <a:spcPts val="1800"/>
              </a:spcBef>
              <a:defRPr sz="1800"/>
            </a:lvl1pPr>
            <a:lvl2pPr>
              <a:defRPr sz="1600"/>
            </a:lvl2pPr>
          </a:lstStyle>
          <a:p>
            <a:pPr lvl="0"/>
            <a:r>
              <a:rPr lang="ru-RU" smtClean="0"/>
              <a:t>Образец текста</a:t>
            </a:r>
          </a:p>
          <a:p>
            <a:pPr lvl="1"/>
            <a:r>
              <a:rPr lang="ru-RU" smtClean="0"/>
              <a:t>Второй уровень</a:t>
            </a:r>
          </a:p>
        </p:txBody>
      </p:sp>
      <p:sp>
        <p:nvSpPr>
          <p:cNvPr id="4" name="Date Placeholder 3"/>
          <p:cNvSpPr>
            <a:spLocks noGrp="1"/>
          </p:cNvSpPr>
          <p:nvPr>
            <p:ph type="dt" sz="half" idx="10"/>
          </p:nvPr>
        </p:nvSpPr>
        <p:spPr>
          <a:xfrm>
            <a:off x="7524750" y="6356350"/>
            <a:ext cx="1189038" cy="365125"/>
          </a:xfrm>
        </p:spPr>
        <p:txBody>
          <a:bodyPr/>
          <a:lstStyle>
            <a:lvl1pPr>
              <a:defRPr/>
            </a:lvl1pPr>
          </a:lstStyle>
          <a:p>
            <a:pPr>
              <a:defRPr/>
            </a:pPr>
            <a:fld id="{86DC8BD4-3427-4B00-BBCE-D5822BA224BF}" type="datetime4">
              <a:rPr lang="en-US"/>
              <a:pPr>
                <a:defRPr/>
              </a:pPr>
              <a:t>June 19, 2017</a:t>
            </a:fld>
            <a:endParaRPr lang="en-US"/>
          </a:p>
        </p:txBody>
      </p:sp>
      <p:sp>
        <p:nvSpPr>
          <p:cNvPr id="5" name="Footer Placeholder 4"/>
          <p:cNvSpPr>
            <a:spLocks noGrp="1"/>
          </p:cNvSpPr>
          <p:nvPr>
            <p:ph type="ftr" sz="quarter" idx="11"/>
          </p:nvPr>
        </p:nvSpPr>
        <p:spPr>
          <a:xfrm>
            <a:off x="2965450" y="6356350"/>
            <a:ext cx="4481513" cy="365125"/>
          </a:xfrm>
        </p:spPr>
        <p:txBody>
          <a:bodyPr/>
          <a:lstStyle>
            <a:lvl1pPr>
              <a:defRPr/>
            </a:lvl1pPr>
          </a:lstStyle>
          <a:p>
            <a:pPr>
              <a:defRPr/>
            </a:pPr>
            <a:r>
              <a:rPr lang="en-US"/>
              <a:t>Enter presentation title via "insert&gt;header and footer&gt;footer" |</a:t>
            </a:r>
          </a:p>
        </p:txBody>
      </p:sp>
      <p:sp>
        <p:nvSpPr>
          <p:cNvPr id="6" name="Slide Number Placeholder 5"/>
          <p:cNvSpPr>
            <a:spLocks noGrp="1"/>
          </p:cNvSpPr>
          <p:nvPr>
            <p:ph type="sldNum" sz="quarter" idx="12"/>
          </p:nvPr>
        </p:nvSpPr>
        <p:spPr>
          <a:xfrm>
            <a:off x="8558213" y="6427788"/>
            <a:ext cx="292100" cy="284162"/>
          </a:xfrm>
        </p:spPr>
        <p:txBody>
          <a:bodyPr/>
          <a:lstStyle>
            <a:lvl1pPr>
              <a:defRPr/>
            </a:lvl1pPr>
          </a:lstStyle>
          <a:p>
            <a:pPr>
              <a:defRPr/>
            </a:pPr>
            <a:fld id="{5D4819D6-EB45-4B92-8A58-3F25BBA2F8E3}" type="slidenum">
              <a:rPr lang="en-US"/>
              <a:pPr>
                <a:defRPr/>
              </a:pPr>
              <a:t>‹#›</a:t>
            </a:fld>
            <a:endParaRPr lang="en-US"/>
          </a:p>
        </p:txBody>
      </p:sp>
    </p:spTree>
    <p:extLst>
      <p:ext uri="{BB962C8B-B14F-4D97-AF65-F5344CB8AC3E}">
        <p14:creationId xmlns:p14="http://schemas.microsoft.com/office/powerpoint/2010/main" val="1017713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grpSp>
        <p:nvGrpSpPr>
          <p:cNvPr id="5" name="Group 46"/>
          <p:cNvGrpSpPr>
            <a:grpSpLocks/>
          </p:cNvGrpSpPr>
          <p:nvPr userDrawn="1"/>
        </p:nvGrpSpPr>
        <p:grpSpPr bwMode="auto">
          <a:xfrm>
            <a:off x="0" y="-26988"/>
            <a:ext cx="9144000" cy="6867526"/>
            <a:chOff x="0" y="0"/>
            <a:chExt cx="5760" cy="4326"/>
          </a:xfrm>
        </p:grpSpPr>
        <p:grpSp>
          <p:nvGrpSpPr>
            <p:cNvPr id="6" name="Group 45"/>
            <p:cNvGrpSpPr>
              <a:grpSpLocks/>
            </p:cNvGrpSpPr>
            <p:nvPr/>
          </p:nvGrpSpPr>
          <p:grpSpPr bwMode="auto">
            <a:xfrm>
              <a:off x="287" y="0"/>
              <a:ext cx="5184" cy="4326"/>
              <a:chOff x="287" y="0"/>
              <a:chExt cx="5184" cy="4326"/>
            </a:xfrm>
          </p:grpSpPr>
          <p:grpSp>
            <p:nvGrpSpPr>
              <p:cNvPr id="17" name="Group 18"/>
              <p:cNvGrpSpPr>
                <a:grpSpLocks/>
              </p:cNvGrpSpPr>
              <p:nvPr/>
            </p:nvGrpSpPr>
            <p:grpSpPr bwMode="auto">
              <a:xfrm>
                <a:off x="1530" y="906"/>
                <a:ext cx="2694" cy="3025"/>
                <a:chOff x="1532" y="815"/>
                <a:chExt cx="2694" cy="3025"/>
              </a:xfrm>
            </p:grpSpPr>
            <p:sp>
              <p:nvSpPr>
                <p:cNvPr id="20" name="Rectangle 22"/>
                <p:cNvSpPr>
                  <a:spLocks noChangeArrowheads="1"/>
                </p:cNvSpPr>
                <p:nvPr/>
              </p:nvSpPr>
              <p:spPr bwMode="auto">
                <a:xfrm>
                  <a:off x="4157"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21" name="Rectangle 23"/>
                <p:cNvSpPr>
                  <a:spLocks noChangeArrowheads="1"/>
                </p:cNvSpPr>
                <p:nvPr/>
              </p:nvSpPr>
              <p:spPr bwMode="auto">
                <a:xfrm>
                  <a:off x="2845"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22" name="Rectangle 24"/>
                <p:cNvSpPr>
                  <a:spLocks noChangeArrowheads="1"/>
                </p:cNvSpPr>
                <p:nvPr/>
              </p:nvSpPr>
              <p:spPr bwMode="auto">
                <a:xfrm>
                  <a:off x="1532"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grpSp>
          <p:sp>
            <p:nvSpPr>
              <p:cNvPr id="18" name="Line 25"/>
              <p:cNvSpPr>
                <a:spLocks noChangeShapeType="1"/>
              </p:cNvSpPr>
              <p:nvPr/>
            </p:nvSpPr>
            <p:spPr bwMode="auto">
              <a:xfrm flipV="1">
                <a:off x="287" y="3"/>
                <a:ext cx="1" cy="4323"/>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sp>
            <p:nvSpPr>
              <p:cNvPr id="19" name="Line 26"/>
              <p:cNvSpPr>
                <a:spLocks noChangeShapeType="1"/>
              </p:cNvSpPr>
              <p:nvPr/>
            </p:nvSpPr>
            <p:spPr bwMode="auto">
              <a:xfrm>
                <a:off x="5470" y="0"/>
                <a:ext cx="1" cy="4323"/>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grpSp>
        <p:grpSp>
          <p:nvGrpSpPr>
            <p:cNvPr id="7" name="Group 44"/>
            <p:cNvGrpSpPr>
              <a:grpSpLocks/>
            </p:cNvGrpSpPr>
            <p:nvPr/>
          </p:nvGrpSpPr>
          <p:grpSpPr bwMode="auto">
            <a:xfrm>
              <a:off x="0" y="906"/>
              <a:ext cx="5760" cy="2934"/>
              <a:chOff x="0" y="906"/>
              <a:chExt cx="5760" cy="2934"/>
            </a:xfrm>
          </p:grpSpPr>
          <p:sp>
            <p:nvSpPr>
              <p:cNvPr id="8" name="Rectangle 29"/>
              <p:cNvSpPr>
                <a:spLocks noChangeArrowheads="1"/>
              </p:cNvSpPr>
              <p:nvPr/>
            </p:nvSpPr>
            <p:spPr bwMode="auto">
              <a:xfrm>
                <a:off x="288" y="1230"/>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9" name="Rectangle 30"/>
              <p:cNvSpPr>
                <a:spLocks noChangeArrowheads="1"/>
              </p:cNvSpPr>
              <p:nvPr/>
            </p:nvSpPr>
            <p:spPr bwMode="auto">
              <a:xfrm>
                <a:off x="288" y="1603"/>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0" name="Rectangle 31"/>
              <p:cNvSpPr>
                <a:spLocks noChangeArrowheads="1"/>
              </p:cNvSpPr>
              <p:nvPr/>
            </p:nvSpPr>
            <p:spPr bwMode="auto">
              <a:xfrm>
                <a:off x="288" y="1975"/>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1" name="Rectangle 32"/>
              <p:cNvSpPr>
                <a:spLocks noChangeArrowheads="1"/>
              </p:cNvSpPr>
              <p:nvPr/>
            </p:nvSpPr>
            <p:spPr bwMode="auto">
              <a:xfrm>
                <a:off x="288" y="2348"/>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2" name="Rectangle 33"/>
              <p:cNvSpPr>
                <a:spLocks noChangeArrowheads="1"/>
              </p:cNvSpPr>
              <p:nvPr/>
            </p:nvSpPr>
            <p:spPr bwMode="auto">
              <a:xfrm>
                <a:off x="288" y="2721"/>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3" name="Rectangle 34"/>
              <p:cNvSpPr>
                <a:spLocks noChangeArrowheads="1"/>
              </p:cNvSpPr>
              <p:nvPr/>
            </p:nvSpPr>
            <p:spPr bwMode="auto">
              <a:xfrm>
                <a:off x="288" y="3093"/>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4" name="Rectangle 35"/>
              <p:cNvSpPr>
                <a:spLocks noChangeArrowheads="1"/>
              </p:cNvSpPr>
              <p:nvPr/>
            </p:nvSpPr>
            <p:spPr bwMode="auto">
              <a:xfrm>
                <a:off x="288" y="3466"/>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5" name="Line 36"/>
              <p:cNvSpPr>
                <a:spLocks noChangeShapeType="1"/>
              </p:cNvSpPr>
              <p:nvPr/>
            </p:nvSpPr>
            <p:spPr bwMode="auto">
              <a:xfrm rot="5400000" flipV="1">
                <a:off x="2879" y="960"/>
                <a:ext cx="1" cy="5760"/>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sp>
            <p:nvSpPr>
              <p:cNvPr id="16" name="Line 37"/>
              <p:cNvSpPr>
                <a:spLocks noChangeShapeType="1"/>
              </p:cNvSpPr>
              <p:nvPr/>
            </p:nvSpPr>
            <p:spPr bwMode="auto">
              <a:xfrm>
                <a:off x="2" y="906"/>
                <a:ext cx="5758" cy="0"/>
              </a:xfrm>
              <a:prstGeom prst="line">
                <a:avLst/>
              </a:prstGeom>
              <a:noFill/>
              <a:ln w="3175">
                <a:solidFill>
                  <a:srgbClr val="FF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000000"/>
                  </a:solidFill>
                  <a:cs typeface="Arial" pitchFamily="34" charset="0"/>
                </a:endParaRPr>
              </a:p>
            </p:txBody>
          </p:sp>
        </p:grpSp>
      </p:grpSp>
      <p:sp>
        <p:nvSpPr>
          <p:cNvPr id="2" name="Title 1"/>
          <p:cNvSpPr>
            <a:spLocks noGrp="1"/>
          </p:cNvSpPr>
          <p:nvPr>
            <p:ph type="title"/>
          </p:nvPr>
        </p:nvSpPr>
        <p:spPr>
          <a:xfrm>
            <a:off x="460202" y="465138"/>
            <a:ext cx="8223678" cy="914400"/>
          </a:xfrm>
        </p:spPr>
        <p:txBody>
          <a:bodyPr/>
          <a:lstStyle>
            <a:lvl1pPr>
              <a:defRPr baseline="0"/>
            </a:lvl1pPr>
          </a:lstStyle>
          <a:p>
            <a:r>
              <a:rPr lang="en-US" smtClean="0"/>
              <a:t>Click to edit Master title style</a:t>
            </a:r>
            <a:endParaRPr lang="en-US" dirty="0"/>
          </a:p>
        </p:txBody>
      </p:sp>
      <p:sp>
        <p:nvSpPr>
          <p:cNvPr id="3" name="Content Placeholder 2"/>
          <p:cNvSpPr>
            <a:spLocks noGrp="1"/>
          </p:cNvSpPr>
          <p:nvPr>
            <p:ph sz="half" idx="1"/>
          </p:nvPr>
        </p:nvSpPr>
        <p:spPr>
          <a:xfrm>
            <a:off x="457206" y="1410891"/>
            <a:ext cx="4056063" cy="4658520"/>
          </a:xfrm>
        </p:spPr>
        <p:txBody>
          <a:bodyPr/>
          <a:lstStyle>
            <a:lvl1pPr>
              <a:defRPr sz="2000">
                <a:solidFill>
                  <a:schemeClr val="accent5"/>
                </a:solidFil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2802" y="1410891"/>
            <a:ext cx="4061078" cy="4656931"/>
          </a:xfrm>
        </p:spPr>
        <p:txBody>
          <a:bodyPr/>
          <a:lstStyle>
            <a:lvl1pPr>
              <a:defRPr sz="2000">
                <a:solidFill>
                  <a:schemeClr val="accent5"/>
                </a:solidFil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3" name="Date Placeholder 4"/>
          <p:cNvSpPr>
            <a:spLocks noGrp="1"/>
          </p:cNvSpPr>
          <p:nvPr>
            <p:ph type="dt" sz="half" idx="10"/>
          </p:nvPr>
        </p:nvSpPr>
        <p:spPr>
          <a:xfrm>
            <a:off x="7524750" y="6356350"/>
            <a:ext cx="1189038" cy="365125"/>
          </a:xfrm>
        </p:spPr>
        <p:txBody>
          <a:bodyPr/>
          <a:lstStyle>
            <a:lvl1pPr>
              <a:defRPr/>
            </a:lvl1pPr>
          </a:lstStyle>
          <a:p>
            <a:pPr>
              <a:defRPr/>
            </a:pPr>
            <a:fld id="{2A0CAF14-8FF4-48DF-9E15-05F2BCE06154}" type="datetime4">
              <a:rPr lang="en-US"/>
              <a:pPr>
                <a:defRPr/>
              </a:pPr>
              <a:t>June 19, 2017</a:t>
            </a:fld>
            <a:endParaRPr lang="en-US"/>
          </a:p>
        </p:txBody>
      </p:sp>
      <p:sp>
        <p:nvSpPr>
          <p:cNvPr id="24" name="Footer Placeholder 5"/>
          <p:cNvSpPr>
            <a:spLocks noGrp="1"/>
          </p:cNvSpPr>
          <p:nvPr>
            <p:ph type="ftr" sz="quarter" idx="11"/>
          </p:nvPr>
        </p:nvSpPr>
        <p:spPr>
          <a:xfrm>
            <a:off x="2965450" y="6356350"/>
            <a:ext cx="4481513" cy="365125"/>
          </a:xfrm>
        </p:spPr>
        <p:txBody>
          <a:bodyPr/>
          <a:lstStyle>
            <a:lvl1pPr>
              <a:defRPr/>
            </a:lvl1pPr>
          </a:lstStyle>
          <a:p>
            <a:pPr>
              <a:defRPr/>
            </a:pPr>
            <a:r>
              <a:rPr lang="en-US"/>
              <a:t>Enter presentation title via "insert&gt;header and footer&gt;footer" |</a:t>
            </a:r>
          </a:p>
        </p:txBody>
      </p:sp>
      <p:sp>
        <p:nvSpPr>
          <p:cNvPr id="25" name="Slide Number Placeholder 6"/>
          <p:cNvSpPr>
            <a:spLocks noGrp="1"/>
          </p:cNvSpPr>
          <p:nvPr>
            <p:ph type="sldNum" sz="quarter" idx="12"/>
          </p:nvPr>
        </p:nvSpPr>
        <p:spPr>
          <a:xfrm>
            <a:off x="8558213" y="6427788"/>
            <a:ext cx="292100" cy="284162"/>
          </a:xfrm>
        </p:spPr>
        <p:txBody>
          <a:bodyPr/>
          <a:lstStyle>
            <a:lvl1pPr>
              <a:defRPr/>
            </a:lvl1pPr>
          </a:lstStyle>
          <a:p>
            <a:pPr>
              <a:defRPr/>
            </a:pPr>
            <a:fld id="{655DAC9D-86FF-4BE1-8BA2-E70EE275B9FE}" type="slidenum">
              <a:rPr lang="en-US"/>
              <a:pPr>
                <a:defRPr/>
              </a:pPr>
              <a:t>‹#›</a:t>
            </a:fld>
            <a:endParaRPr lang="en-US"/>
          </a:p>
        </p:txBody>
      </p:sp>
    </p:spTree>
    <p:extLst>
      <p:ext uri="{BB962C8B-B14F-4D97-AF65-F5344CB8AC3E}">
        <p14:creationId xmlns:p14="http://schemas.microsoft.com/office/powerpoint/2010/main" val="3631757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E484D27-6B17-40A1-832C-ECDB56495BD4}" type="datetimeFigureOut">
              <a:rPr lang="ru-RU" smtClean="0"/>
              <a:t>19.06.2017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A99332-0678-43FD-96DF-343E8CBC9A5C}"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 Header">
    <p:spTree>
      <p:nvGrpSpPr>
        <p:cNvPr id="1" name=""/>
        <p:cNvGrpSpPr/>
        <p:nvPr/>
      </p:nvGrpSpPr>
      <p:grpSpPr>
        <a:xfrm>
          <a:off x="0" y="0"/>
          <a:ext cx="0" cy="0"/>
          <a:chOff x="0" y="0"/>
          <a:chExt cx="0" cy="0"/>
        </a:xfrm>
      </p:grpSpPr>
      <p:sp>
        <p:nvSpPr>
          <p:cNvPr id="7" name="Content Placeholder 2"/>
          <p:cNvSpPr txBox="1">
            <a:spLocks/>
          </p:cNvSpPr>
          <p:nvPr userDrawn="1"/>
        </p:nvSpPr>
        <p:spPr bwMode="gray">
          <a:xfrm>
            <a:off x="461963" y="6427788"/>
            <a:ext cx="3059112" cy="292100"/>
          </a:xfrm>
          <a:prstGeom prst="rect">
            <a:avLst/>
          </a:prstGeom>
        </p:spPr>
        <p:txBody>
          <a:bodyPr lIns="0" rIns="0" anchor="b"/>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solidFill>
                  <a:srgbClr val="000000"/>
                </a:solidFill>
              </a:rPr>
              <a:t>Proprietary and confidential — do not distribute</a:t>
            </a:r>
            <a:endParaRPr lang="en-US" dirty="0">
              <a:solidFill>
                <a:srgbClr val="000000"/>
              </a:solidFill>
            </a:endParaRPr>
          </a:p>
        </p:txBody>
      </p:sp>
      <p:grpSp>
        <p:nvGrpSpPr>
          <p:cNvPr id="8" name="Group 46"/>
          <p:cNvGrpSpPr>
            <a:grpSpLocks/>
          </p:cNvGrpSpPr>
          <p:nvPr userDrawn="1"/>
        </p:nvGrpSpPr>
        <p:grpSpPr bwMode="auto">
          <a:xfrm>
            <a:off x="0" y="-26988"/>
            <a:ext cx="9144000" cy="6867526"/>
            <a:chOff x="0" y="0"/>
            <a:chExt cx="5760" cy="4326"/>
          </a:xfrm>
        </p:grpSpPr>
        <p:grpSp>
          <p:nvGrpSpPr>
            <p:cNvPr id="11" name="Group 45"/>
            <p:cNvGrpSpPr>
              <a:grpSpLocks/>
            </p:cNvGrpSpPr>
            <p:nvPr/>
          </p:nvGrpSpPr>
          <p:grpSpPr bwMode="auto">
            <a:xfrm>
              <a:off x="287" y="0"/>
              <a:ext cx="5184" cy="4326"/>
              <a:chOff x="287" y="0"/>
              <a:chExt cx="5184" cy="4326"/>
            </a:xfrm>
          </p:grpSpPr>
          <p:grpSp>
            <p:nvGrpSpPr>
              <p:cNvPr id="22" name="Group 22"/>
              <p:cNvGrpSpPr>
                <a:grpSpLocks/>
              </p:cNvGrpSpPr>
              <p:nvPr/>
            </p:nvGrpSpPr>
            <p:grpSpPr bwMode="auto">
              <a:xfrm>
                <a:off x="1530" y="906"/>
                <a:ext cx="2694" cy="3025"/>
                <a:chOff x="1532" y="815"/>
                <a:chExt cx="2694" cy="3025"/>
              </a:xfrm>
            </p:grpSpPr>
            <p:sp>
              <p:nvSpPr>
                <p:cNvPr id="25" name="Rectangle 22"/>
                <p:cNvSpPr>
                  <a:spLocks noChangeArrowheads="1"/>
                </p:cNvSpPr>
                <p:nvPr/>
              </p:nvSpPr>
              <p:spPr bwMode="auto">
                <a:xfrm>
                  <a:off x="4157"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26" name="Rectangle 23"/>
                <p:cNvSpPr>
                  <a:spLocks noChangeArrowheads="1"/>
                </p:cNvSpPr>
                <p:nvPr/>
              </p:nvSpPr>
              <p:spPr bwMode="auto">
                <a:xfrm>
                  <a:off x="2845"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27" name="Rectangle 24"/>
                <p:cNvSpPr>
                  <a:spLocks noChangeArrowheads="1"/>
                </p:cNvSpPr>
                <p:nvPr/>
              </p:nvSpPr>
              <p:spPr bwMode="auto">
                <a:xfrm>
                  <a:off x="1532"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grpSp>
          <p:sp>
            <p:nvSpPr>
              <p:cNvPr id="23" name="Line 25"/>
              <p:cNvSpPr>
                <a:spLocks noChangeShapeType="1"/>
              </p:cNvSpPr>
              <p:nvPr/>
            </p:nvSpPr>
            <p:spPr bwMode="auto">
              <a:xfrm flipV="1">
                <a:off x="287" y="3"/>
                <a:ext cx="1" cy="4323"/>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sp>
            <p:nvSpPr>
              <p:cNvPr id="24" name="Line 26"/>
              <p:cNvSpPr>
                <a:spLocks noChangeShapeType="1"/>
              </p:cNvSpPr>
              <p:nvPr/>
            </p:nvSpPr>
            <p:spPr bwMode="auto">
              <a:xfrm>
                <a:off x="5470" y="0"/>
                <a:ext cx="1" cy="4323"/>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grpSp>
        <p:grpSp>
          <p:nvGrpSpPr>
            <p:cNvPr id="12" name="Group 44"/>
            <p:cNvGrpSpPr>
              <a:grpSpLocks/>
            </p:cNvGrpSpPr>
            <p:nvPr/>
          </p:nvGrpSpPr>
          <p:grpSpPr bwMode="auto">
            <a:xfrm>
              <a:off x="0" y="906"/>
              <a:ext cx="5760" cy="2934"/>
              <a:chOff x="0" y="906"/>
              <a:chExt cx="5760" cy="2934"/>
            </a:xfrm>
          </p:grpSpPr>
          <p:sp>
            <p:nvSpPr>
              <p:cNvPr id="13" name="Rectangle 29"/>
              <p:cNvSpPr>
                <a:spLocks noChangeArrowheads="1"/>
              </p:cNvSpPr>
              <p:nvPr/>
            </p:nvSpPr>
            <p:spPr bwMode="auto">
              <a:xfrm>
                <a:off x="288" y="1230"/>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4" name="Rectangle 30"/>
              <p:cNvSpPr>
                <a:spLocks noChangeArrowheads="1"/>
              </p:cNvSpPr>
              <p:nvPr/>
            </p:nvSpPr>
            <p:spPr bwMode="auto">
              <a:xfrm>
                <a:off x="288" y="1603"/>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5" name="Rectangle 31"/>
              <p:cNvSpPr>
                <a:spLocks noChangeArrowheads="1"/>
              </p:cNvSpPr>
              <p:nvPr/>
            </p:nvSpPr>
            <p:spPr bwMode="auto">
              <a:xfrm>
                <a:off x="288" y="1975"/>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6" name="Rectangle 32"/>
              <p:cNvSpPr>
                <a:spLocks noChangeArrowheads="1"/>
              </p:cNvSpPr>
              <p:nvPr/>
            </p:nvSpPr>
            <p:spPr bwMode="auto">
              <a:xfrm>
                <a:off x="288" y="2348"/>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7" name="Rectangle 33"/>
              <p:cNvSpPr>
                <a:spLocks noChangeArrowheads="1"/>
              </p:cNvSpPr>
              <p:nvPr/>
            </p:nvSpPr>
            <p:spPr bwMode="auto">
              <a:xfrm>
                <a:off x="288" y="2721"/>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8" name="Rectangle 34"/>
              <p:cNvSpPr>
                <a:spLocks noChangeArrowheads="1"/>
              </p:cNvSpPr>
              <p:nvPr/>
            </p:nvSpPr>
            <p:spPr bwMode="auto">
              <a:xfrm>
                <a:off x="288" y="3093"/>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9" name="Rectangle 35"/>
              <p:cNvSpPr>
                <a:spLocks noChangeArrowheads="1"/>
              </p:cNvSpPr>
              <p:nvPr/>
            </p:nvSpPr>
            <p:spPr bwMode="auto">
              <a:xfrm>
                <a:off x="288" y="3466"/>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20" name="Line 36"/>
              <p:cNvSpPr>
                <a:spLocks noChangeShapeType="1"/>
              </p:cNvSpPr>
              <p:nvPr/>
            </p:nvSpPr>
            <p:spPr bwMode="auto">
              <a:xfrm rot="5400000" flipV="1">
                <a:off x="2879" y="960"/>
                <a:ext cx="1" cy="5760"/>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sp>
            <p:nvSpPr>
              <p:cNvPr id="21" name="Line 37"/>
              <p:cNvSpPr>
                <a:spLocks noChangeShapeType="1"/>
              </p:cNvSpPr>
              <p:nvPr/>
            </p:nvSpPr>
            <p:spPr bwMode="auto">
              <a:xfrm>
                <a:off x="2" y="906"/>
                <a:ext cx="5758" cy="0"/>
              </a:xfrm>
              <a:prstGeom prst="line">
                <a:avLst/>
              </a:prstGeom>
              <a:noFill/>
              <a:ln w="3175">
                <a:solidFill>
                  <a:srgbClr val="FF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000000"/>
                  </a:solidFill>
                  <a:cs typeface="Arial" pitchFamily="34" charset="0"/>
                </a:endParaRPr>
              </a:p>
            </p:txBody>
          </p:sp>
        </p:grpSp>
      </p:grpSp>
      <p:sp>
        <p:nvSpPr>
          <p:cNvPr id="2" name="Title 1"/>
          <p:cNvSpPr>
            <a:spLocks noGrp="1"/>
          </p:cNvSpPr>
          <p:nvPr>
            <p:ph type="title"/>
          </p:nvPr>
        </p:nvSpPr>
        <p:spPr>
          <a:xfrm>
            <a:off x="462460" y="465138"/>
            <a:ext cx="8229600" cy="914400"/>
          </a:xfrm>
        </p:spPr>
        <p:txBody>
          <a:bodyPr/>
          <a:lstStyle>
            <a:lvl1pPr>
              <a:defRPr baseline="0"/>
            </a:lvl1pPr>
          </a:lstStyle>
          <a:p>
            <a:r>
              <a:rPr lang="en-US" smtClean="0"/>
              <a:t>Click to edit Master title style</a:t>
            </a:r>
            <a:endParaRPr lang="en-US" dirty="0"/>
          </a:p>
        </p:txBody>
      </p:sp>
      <p:sp>
        <p:nvSpPr>
          <p:cNvPr id="3" name="Content Placeholder 2"/>
          <p:cNvSpPr>
            <a:spLocks noGrp="1"/>
          </p:cNvSpPr>
          <p:nvPr>
            <p:ph sz="half" idx="1"/>
          </p:nvPr>
        </p:nvSpPr>
        <p:spPr>
          <a:xfrm>
            <a:off x="462460" y="2593580"/>
            <a:ext cx="4050804" cy="3475832"/>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2802" y="2593579"/>
            <a:ext cx="4069258" cy="3475833"/>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9" name="Text Placeholder 8"/>
          <p:cNvSpPr>
            <a:spLocks noGrp="1"/>
          </p:cNvSpPr>
          <p:nvPr>
            <p:ph type="body" sz="quarter" idx="13"/>
          </p:nvPr>
        </p:nvSpPr>
        <p:spPr bwMode="gray">
          <a:xfrm>
            <a:off x="462460" y="250825"/>
            <a:ext cx="4297680" cy="153888"/>
          </a:xfrm>
        </p:spPr>
        <p:txBody>
          <a:bodyPr rIns="0" bIns="0" anchor="ctr">
            <a:noAutofit/>
          </a:bodyPr>
          <a:lstStyle>
            <a:lvl1pPr>
              <a:defRPr sz="1000">
                <a:solidFill>
                  <a:schemeClr val="bg1">
                    <a:lumMod val="65000"/>
                  </a:schemeClr>
                </a:solidFill>
              </a:defRPr>
            </a:lvl1pPr>
          </a:lstStyle>
          <a:p>
            <a:pPr lvl="0"/>
            <a:r>
              <a:rPr lang="en-US" smtClean="0"/>
              <a:t>Click to edit Master text styles</a:t>
            </a:r>
          </a:p>
        </p:txBody>
      </p:sp>
      <p:sp>
        <p:nvSpPr>
          <p:cNvPr id="10" name="Text Placeholder 9"/>
          <p:cNvSpPr>
            <a:spLocks noGrp="1"/>
          </p:cNvSpPr>
          <p:nvPr>
            <p:ph type="body" sz="quarter" idx="14"/>
          </p:nvPr>
        </p:nvSpPr>
        <p:spPr>
          <a:xfrm>
            <a:off x="462460" y="1420099"/>
            <a:ext cx="8229600" cy="1097280"/>
          </a:xfrm>
        </p:spPr>
        <p:txBody>
          <a:bodyPr/>
          <a:lstStyle>
            <a:lvl1pPr>
              <a:defRPr sz="2000">
                <a:solidFill>
                  <a:schemeClr val="accent5"/>
                </a:solidFill>
              </a:defRPr>
            </a:lvl1pPr>
          </a:lstStyle>
          <a:p>
            <a:pPr lvl="0"/>
            <a:r>
              <a:rPr lang="ru-RU" smtClean="0"/>
              <a:t>Образец текста</a:t>
            </a:r>
          </a:p>
        </p:txBody>
      </p:sp>
      <p:sp>
        <p:nvSpPr>
          <p:cNvPr id="28" name="Date Placeholder 4"/>
          <p:cNvSpPr>
            <a:spLocks noGrp="1"/>
          </p:cNvSpPr>
          <p:nvPr>
            <p:ph type="dt" sz="half" idx="15"/>
          </p:nvPr>
        </p:nvSpPr>
        <p:spPr>
          <a:xfrm>
            <a:off x="7534275" y="6356350"/>
            <a:ext cx="1187450" cy="365125"/>
          </a:xfrm>
        </p:spPr>
        <p:txBody>
          <a:bodyPr/>
          <a:lstStyle>
            <a:lvl1pPr>
              <a:defRPr/>
            </a:lvl1pPr>
          </a:lstStyle>
          <a:p>
            <a:pPr>
              <a:defRPr/>
            </a:pPr>
            <a:fld id="{790901A9-80E0-4B5C-9414-0CB9BFBEA570}" type="datetime4">
              <a:rPr lang="en-US"/>
              <a:pPr>
                <a:defRPr/>
              </a:pPr>
              <a:t>June 19, 2017</a:t>
            </a:fld>
            <a:endParaRPr lang="en-US"/>
          </a:p>
        </p:txBody>
      </p:sp>
      <p:sp>
        <p:nvSpPr>
          <p:cNvPr id="29" name="Footer Placeholder 5"/>
          <p:cNvSpPr>
            <a:spLocks noGrp="1"/>
          </p:cNvSpPr>
          <p:nvPr>
            <p:ph type="ftr" sz="quarter" idx="16"/>
          </p:nvPr>
        </p:nvSpPr>
        <p:spPr>
          <a:xfrm>
            <a:off x="2973388" y="6356350"/>
            <a:ext cx="4481512" cy="365125"/>
          </a:xfrm>
        </p:spPr>
        <p:txBody>
          <a:bodyPr/>
          <a:lstStyle>
            <a:lvl1pPr>
              <a:defRPr/>
            </a:lvl1pPr>
          </a:lstStyle>
          <a:p>
            <a:pPr>
              <a:defRPr/>
            </a:pPr>
            <a:r>
              <a:rPr lang="en-US"/>
              <a:t>Enter presentation title via "insert&gt;header and footer&gt;footer" |</a:t>
            </a:r>
          </a:p>
        </p:txBody>
      </p:sp>
      <p:sp>
        <p:nvSpPr>
          <p:cNvPr id="30" name="Slide Number Placeholder 6"/>
          <p:cNvSpPr>
            <a:spLocks noGrp="1"/>
          </p:cNvSpPr>
          <p:nvPr>
            <p:ph type="sldNum" sz="quarter" idx="17"/>
          </p:nvPr>
        </p:nvSpPr>
        <p:spPr>
          <a:xfrm>
            <a:off x="8566150" y="6427788"/>
            <a:ext cx="292100" cy="284162"/>
          </a:xfrm>
        </p:spPr>
        <p:txBody>
          <a:bodyPr/>
          <a:lstStyle>
            <a:lvl1pPr>
              <a:defRPr/>
            </a:lvl1pPr>
          </a:lstStyle>
          <a:p>
            <a:pPr>
              <a:defRPr/>
            </a:pPr>
            <a:fld id="{DC49DEC4-6BA8-4FB0-9826-5469C735C8ED}" type="slidenum">
              <a:rPr lang="en-US"/>
              <a:pPr>
                <a:defRPr/>
              </a:pPr>
              <a:t>‹#›</a:t>
            </a:fld>
            <a:endParaRPr lang="en-US"/>
          </a:p>
        </p:txBody>
      </p:sp>
    </p:spTree>
    <p:extLst>
      <p:ext uri="{BB962C8B-B14F-4D97-AF65-F5344CB8AC3E}">
        <p14:creationId xmlns:p14="http://schemas.microsoft.com/office/powerpoint/2010/main" val="189748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4622802" y="0"/>
            <a:ext cx="4521198" cy="6858000"/>
          </a:xfrm>
          <a:solidFill>
            <a:schemeClr val="bg1">
              <a:lumMod val="95000"/>
            </a:schemeClr>
          </a:solidFill>
          <a:ln>
            <a:noFill/>
          </a:ln>
          <a:effectLst/>
        </p:spPr>
        <p:txBody>
          <a:bodyPr lIns="365760" rIns="365760" rtlCol="0" anchor="ctr" anchorCtr="1">
            <a:noAutofit/>
          </a:bodyPr>
          <a:lstStyle>
            <a:lvl1pPr algn="ctr">
              <a:defRPr sz="1600" b="0" baseline="0"/>
            </a:lvl1pPr>
          </a:lstStyle>
          <a:p>
            <a:pPr lvl="0"/>
            <a:r>
              <a:rPr lang="en-US" noProof="0" smtClean="0"/>
              <a:t>Click icon to add picture</a:t>
            </a:r>
            <a:endParaRPr lang="en-US" noProof="0" dirty="0"/>
          </a:p>
        </p:txBody>
      </p:sp>
      <p:sp>
        <p:nvSpPr>
          <p:cNvPr id="2" name="Title 1"/>
          <p:cNvSpPr>
            <a:spLocks noGrp="1"/>
          </p:cNvSpPr>
          <p:nvPr>
            <p:ph type="title"/>
          </p:nvPr>
        </p:nvSpPr>
        <p:spPr>
          <a:xfrm>
            <a:off x="462460" y="466344"/>
            <a:ext cx="4050804" cy="914400"/>
          </a:xfrm>
        </p:spPr>
        <p:txBody>
          <a:bodyPr rIns="182880"/>
          <a:lstStyle>
            <a:lvl1pPr>
              <a:defRPr baseline="0"/>
            </a:lvl1pPr>
          </a:lstStyle>
          <a:p>
            <a:r>
              <a:rPr lang="en-US" smtClean="0"/>
              <a:t>Click to edit Master title style</a:t>
            </a:r>
            <a:endParaRPr lang="en-US" dirty="0"/>
          </a:p>
        </p:txBody>
      </p:sp>
      <p:sp>
        <p:nvSpPr>
          <p:cNvPr id="3" name="Content Placeholder 2"/>
          <p:cNvSpPr>
            <a:spLocks noGrp="1"/>
          </p:cNvSpPr>
          <p:nvPr>
            <p:ph sz="half" idx="1"/>
          </p:nvPr>
        </p:nvSpPr>
        <p:spPr>
          <a:xfrm>
            <a:off x="462464" y="2001444"/>
            <a:ext cx="3977640" cy="4216479"/>
          </a:xfrm>
        </p:spPr>
        <p:txBody>
          <a:bodyPr rIns="182880"/>
          <a:lstStyle>
            <a:lvl1pPr>
              <a:spcBef>
                <a:spcPts val="3000"/>
              </a:spcBef>
              <a:defRPr sz="1800">
                <a:solidFill>
                  <a:schemeClr val="accent5"/>
                </a:solidFill>
              </a:defRPr>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5"/>
          <p:cNvSpPr>
            <a:spLocks noGrp="1"/>
          </p:cNvSpPr>
          <p:nvPr>
            <p:ph type="ftr" sz="quarter" idx="15"/>
          </p:nvPr>
        </p:nvSpPr>
        <p:spPr>
          <a:xfrm>
            <a:off x="461963" y="6356350"/>
            <a:ext cx="4051300" cy="365125"/>
          </a:xfrm>
        </p:spPr>
        <p:txBody>
          <a:bodyPr/>
          <a:lstStyle>
            <a:lvl1pPr algn="l">
              <a:defRPr/>
            </a:lvl1pPr>
          </a:lstStyle>
          <a:p>
            <a:pPr>
              <a:defRPr/>
            </a:pPr>
            <a:r>
              <a:rPr lang="en-US"/>
              <a:t>Enter presentation title via "insert&gt;header and footer&gt;footer" |</a:t>
            </a:r>
          </a:p>
        </p:txBody>
      </p:sp>
      <p:sp>
        <p:nvSpPr>
          <p:cNvPr id="6" name="Slide Number Placeholder 6"/>
          <p:cNvSpPr>
            <a:spLocks noGrp="1"/>
          </p:cNvSpPr>
          <p:nvPr>
            <p:ph type="sldNum" sz="quarter" idx="16"/>
          </p:nvPr>
        </p:nvSpPr>
        <p:spPr>
          <a:xfrm>
            <a:off x="8566150" y="6427788"/>
            <a:ext cx="292100" cy="284162"/>
          </a:xfrm>
        </p:spPr>
        <p:txBody>
          <a:bodyPr/>
          <a:lstStyle>
            <a:lvl1pPr>
              <a:defRPr/>
            </a:lvl1pPr>
          </a:lstStyle>
          <a:p>
            <a:pPr>
              <a:defRPr/>
            </a:pPr>
            <a:fld id="{7CCFA04E-DCE7-464A-942A-37546DACAF8E}" type="slidenum">
              <a:rPr lang="en-US"/>
              <a:pPr>
                <a:defRPr/>
              </a:pPr>
              <a:t>‹#›</a:t>
            </a:fld>
            <a:endParaRPr lang="en-US"/>
          </a:p>
        </p:txBody>
      </p:sp>
    </p:spTree>
    <p:extLst>
      <p:ext uri="{BB962C8B-B14F-4D97-AF65-F5344CB8AC3E}">
        <p14:creationId xmlns:p14="http://schemas.microsoft.com/office/powerpoint/2010/main" val="3086067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7934" y="0"/>
            <a:ext cx="4521198" cy="6858000"/>
          </a:xfrm>
          <a:solidFill>
            <a:schemeClr val="bg1">
              <a:lumMod val="95000"/>
            </a:schemeClr>
          </a:solidFill>
          <a:ln>
            <a:noFill/>
          </a:ln>
          <a:effectLst/>
        </p:spPr>
        <p:txBody>
          <a:bodyPr lIns="365760" rIns="365760" rtlCol="0" anchor="ctr" anchorCtr="1">
            <a:noAutofit/>
          </a:bodyPr>
          <a:lstStyle>
            <a:lvl1pPr algn="ctr">
              <a:defRPr sz="1600" b="0" baseline="0"/>
            </a:lvl1pPr>
          </a:lstStyle>
          <a:p>
            <a:pPr lvl="0"/>
            <a:r>
              <a:rPr lang="en-US" noProof="0" smtClean="0"/>
              <a:t>Click icon to add picture</a:t>
            </a:r>
            <a:endParaRPr lang="en-US" noProof="0" dirty="0"/>
          </a:p>
        </p:txBody>
      </p:sp>
      <p:sp>
        <p:nvSpPr>
          <p:cNvPr id="2" name="Title 1"/>
          <p:cNvSpPr>
            <a:spLocks noGrp="1"/>
          </p:cNvSpPr>
          <p:nvPr>
            <p:ph type="title"/>
          </p:nvPr>
        </p:nvSpPr>
        <p:spPr>
          <a:xfrm>
            <a:off x="4632826" y="466344"/>
            <a:ext cx="4050804" cy="914400"/>
          </a:xfrm>
        </p:spPr>
        <p:txBody>
          <a:bodyPr rIns="182880"/>
          <a:lstStyle>
            <a:lvl1pPr>
              <a:defRPr baseline="0"/>
            </a:lvl1pPr>
          </a:lstStyle>
          <a:p>
            <a:r>
              <a:rPr lang="en-US" smtClean="0"/>
              <a:t>Click to edit Master title style</a:t>
            </a:r>
            <a:endParaRPr lang="en-US" dirty="0"/>
          </a:p>
        </p:txBody>
      </p:sp>
      <p:sp>
        <p:nvSpPr>
          <p:cNvPr id="3" name="Content Placeholder 2"/>
          <p:cNvSpPr>
            <a:spLocks noGrp="1"/>
          </p:cNvSpPr>
          <p:nvPr>
            <p:ph sz="half" idx="1"/>
          </p:nvPr>
        </p:nvSpPr>
        <p:spPr>
          <a:xfrm>
            <a:off x="4632824" y="2001444"/>
            <a:ext cx="3977640" cy="4216479"/>
          </a:xfrm>
        </p:spPr>
        <p:txBody>
          <a:bodyPr rIns="182880"/>
          <a:lstStyle>
            <a:lvl1pPr>
              <a:spcBef>
                <a:spcPts val="3000"/>
              </a:spcBef>
              <a:defRPr sz="1800">
                <a:solidFill>
                  <a:schemeClr val="accent5"/>
                </a:solidFill>
              </a:defRPr>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5"/>
          <p:cNvSpPr>
            <a:spLocks noGrp="1"/>
          </p:cNvSpPr>
          <p:nvPr>
            <p:ph type="ftr" sz="quarter" idx="15"/>
          </p:nvPr>
        </p:nvSpPr>
        <p:spPr>
          <a:xfrm>
            <a:off x="4633913" y="6356350"/>
            <a:ext cx="4051300" cy="365125"/>
          </a:xfrm>
        </p:spPr>
        <p:txBody>
          <a:bodyPr/>
          <a:lstStyle>
            <a:lvl1pPr algn="l">
              <a:defRPr/>
            </a:lvl1pPr>
          </a:lstStyle>
          <a:p>
            <a:pPr>
              <a:defRPr/>
            </a:pPr>
            <a:r>
              <a:rPr lang="en-US"/>
              <a:t>Enter presentation title via "insert&gt;header and footer&gt;footer" |</a:t>
            </a:r>
          </a:p>
        </p:txBody>
      </p:sp>
      <p:sp>
        <p:nvSpPr>
          <p:cNvPr id="6" name="Slide Number Placeholder 6"/>
          <p:cNvSpPr>
            <a:spLocks noGrp="1"/>
          </p:cNvSpPr>
          <p:nvPr>
            <p:ph type="sldNum" sz="quarter" idx="16"/>
          </p:nvPr>
        </p:nvSpPr>
        <p:spPr>
          <a:xfrm>
            <a:off x="8566150" y="6427788"/>
            <a:ext cx="292100" cy="284162"/>
          </a:xfrm>
        </p:spPr>
        <p:txBody>
          <a:bodyPr/>
          <a:lstStyle>
            <a:lvl1pPr>
              <a:defRPr/>
            </a:lvl1pPr>
          </a:lstStyle>
          <a:p>
            <a:pPr>
              <a:defRPr/>
            </a:pPr>
            <a:fld id="{27DC10ED-2175-4AED-8FF3-333BFD41B13C}" type="slidenum">
              <a:rPr lang="en-US"/>
              <a:pPr>
                <a:defRPr/>
              </a:pPr>
              <a:t>‹#›</a:t>
            </a:fld>
            <a:endParaRPr lang="en-US"/>
          </a:p>
        </p:txBody>
      </p:sp>
    </p:spTree>
    <p:extLst>
      <p:ext uri="{BB962C8B-B14F-4D97-AF65-F5344CB8AC3E}">
        <p14:creationId xmlns:p14="http://schemas.microsoft.com/office/powerpoint/2010/main" val="42685905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70552" y="465138"/>
            <a:ext cx="8213074" cy="914400"/>
          </a:xfrm>
        </p:spPr>
        <p:txBody>
          <a:bodyPr/>
          <a:lstStyle/>
          <a:p>
            <a:r>
              <a:rPr lang="en-US" smtClean="0"/>
              <a:t>Click to edit Master title style</a:t>
            </a:r>
            <a:endParaRPr lang="en-US" dirty="0"/>
          </a:p>
        </p:txBody>
      </p:sp>
      <p:sp>
        <p:nvSpPr>
          <p:cNvPr id="3" name="Footer Placeholder 3"/>
          <p:cNvSpPr>
            <a:spLocks noGrp="1"/>
          </p:cNvSpPr>
          <p:nvPr>
            <p:ph type="ftr" sz="quarter" idx="10"/>
          </p:nvPr>
        </p:nvSpPr>
        <p:spPr>
          <a:xfrm>
            <a:off x="455613" y="6356350"/>
            <a:ext cx="4479925" cy="365125"/>
          </a:xfrm>
        </p:spPr>
        <p:txBody>
          <a:bodyPr/>
          <a:lstStyle>
            <a:lvl1pPr algn="l">
              <a:defRPr/>
            </a:lvl1pPr>
          </a:lstStyle>
          <a:p>
            <a:pPr>
              <a:defRPr/>
            </a:pPr>
            <a:r>
              <a:rPr lang="en-US"/>
              <a:t>Enter presentation title via "insert&gt;header and footer&gt;footer" |</a:t>
            </a:r>
          </a:p>
        </p:txBody>
      </p:sp>
      <p:sp>
        <p:nvSpPr>
          <p:cNvPr id="4" name="Slide Number Placeholder 4"/>
          <p:cNvSpPr>
            <a:spLocks noGrp="1"/>
          </p:cNvSpPr>
          <p:nvPr>
            <p:ph type="sldNum" sz="quarter" idx="11"/>
          </p:nvPr>
        </p:nvSpPr>
        <p:spPr>
          <a:xfrm>
            <a:off x="8574088" y="6427788"/>
            <a:ext cx="292100" cy="284162"/>
          </a:xfrm>
        </p:spPr>
        <p:txBody>
          <a:bodyPr/>
          <a:lstStyle>
            <a:lvl1pPr>
              <a:defRPr/>
            </a:lvl1pPr>
          </a:lstStyle>
          <a:p>
            <a:pPr>
              <a:defRPr/>
            </a:pPr>
            <a:fld id="{C50BA71E-8263-415F-81B1-230055854476}" type="slidenum">
              <a:rPr lang="en-US"/>
              <a:pPr>
                <a:defRPr/>
              </a:pPr>
              <a:t>‹#›</a:t>
            </a:fld>
            <a:endParaRPr lang="en-US"/>
          </a:p>
        </p:txBody>
      </p:sp>
    </p:spTree>
    <p:extLst>
      <p:ext uri="{BB962C8B-B14F-4D97-AF65-F5344CB8AC3E}">
        <p14:creationId xmlns:p14="http://schemas.microsoft.com/office/powerpoint/2010/main" val="932809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grpSp>
        <p:nvGrpSpPr>
          <p:cNvPr id="2" name="Group 46"/>
          <p:cNvGrpSpPr>
            <a:grpSpLocks/>
          </p:cNvGrpSpPr>
          <p:nvPr userDrawn="1"/>
        </p:nvGrpSpPr>
        <p:grpSpPr bwMode="auto">
          <a:xfrm>
            <a:off x="0" y="-26988"/>
            <a:ext cx="9144000" cy="6867526"/>
            <a:chOff x="0" y="0"/>
            <a:chExt cx="5760" cy="4326"/>
          </a:xfrm>
        </p:grpSpPr>
        <p:grpSp>
          <p:nvGrpSpPr>
            <p:cNvPr id="3" name="Group 45"/>
            <p:cNvGrpSpPr>
              <a:grpSpLocks/>
            </p:cNvGrpSpPr>
            <p:nvPr/>
          </p:nvGrpSpPr>
          <p:grpSpPr bwMode="auto">
            <a:xfrm>
              <a:off x="287" y="0"/>
              <a:ext cx="5184" cy="4326"/>
              <a:chOff x="287" y="0"/>
              <a:chExt cx="5184" cy="4326"/>
            </a:xfrm>
          </p:grpSpPr>
          <p:grpSp>
            <p:nvGrpSpPr>
              <p:cNvPr id="14" name="Group 22"/>
              <p:cNvGrpSpPr>
                <a:grpSpLocks/>
              </p:cNvGrpSpPr>
              <p:nvPr/>
            </p:nvGrpSpPr>
            <p:grpSpPr bwMode="auto">
              <a:xfrm>
                <a:off x="1530" y="906"/>
                <a:ext cx="2694" cy="3025"/>
                <a:chOff x="1532" y="815"/>
                <a:chExt cx="2694" cy="3025"/>
              </a:xfrm>
            </p:grpSpPr>
            <p:sp>
              <p:nvSpPr>
                <p:cNvPr id="17" name="Rectangle 22"/>
                <p:cNvSpPr>
                  <a:spLocks noChangeArrowheads="1"/>
                </p:cNvSpPr>
                <p:nvPr/>
              </p:nvSpPr>
              <p:spPr bwMode="auto">
                <a:xfrm>
                  <a:off x="4157"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8" name="Rectangle 23"/>
                <p:cNvSpPr>
                  <a:spLocks noChangeArrowheads="1"/>
                </p:cNvSpPr>
                <p:nvPr/>
              </p:nvSpPr>
              <p:spPr bwMode="auto">
                <a:xfrm>
                  <a:off x="2845"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9" name="Rectangle 24"/>
                <p:cNvSpPr>
                  <a:spLocks noChangeArrowheads="1"/>
                </p:cNvSpPr>
                <p:nvPr/>
              </p:nvSpPr>
              <p:spPr bwMode="auto">
                <a:xfrm>
                  <a:off x="1532"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grpSp>
          <p:sp>
            <p:nvSpPr>
              <p:cNvPr id="15" name="Line 25"/>
              <p:cNvSpPr>
                <a:spLocks noChangeShapeType="1"/>
              </p:cNvSpPr>
              <p:nvPr/>
            </p:nvSpPr>
            <p:spPr bwMode="auto">
              <a:xfrm flipV="1">
                <a:off x="287" y="3"/>
                <a:ext cx="1" cy="4323"/>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sp>
            <p:nvSpPr>
              <p:cNvPr id="16" name="Line 26"/>
              <p:cNvSpPr>
                <a:spLocks noChangeShapeType="1"/>
              </p:cNvSpPr>
              <p:nvPr/>
            </p:nvSpPr>
            <p:spPr bwMode="auto">
              <a:xfrm>
                <a:off x="5470" y="0"/>
                <a:ext cx="1" cy="4323"/>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grpSp>
        <p:grpSp>
          <p:nvGrpSpPr>
            <p:cNvPr id="4" name="Group 44"/>
            <p:cNvGrpSpPr>
              <a:grpSpLocks/>
            </p:cNvGrpSpPr>
            <p:nvPr/>
          </p:nvGrpSpPr>
          <p:grpSpPr bwMode="auto">
            <a:xfrm>
              <a:off x="0" y="906"/>
              <a:ext cx="5760" cy="2934"/>
              <a:chOff x="0" y="906"/>
              <a:chExt cx="5760" cy="2934"/>
            </a:xfrm>
          </p:grpSpPr>
          <p:sp>
            <p:nvSpPr>
              <p:cNvPr id="5" name="Rectangle 29"/>
              <p:cNvSpPr>
                <a:spLocks noChangeArrowheads="1"/>
              </p:cNvSpPr>
              <p:nvPr/>
            </p:nvSpPr>
            <p:spPr bwMode="auto">
              <a:xfrm>
                <a:off x="288" y="1230"/>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6" name="Rectangle 30"/>
              <p:cNvSpPr>
                <a:spLocks noChangeArrowheads="1"/>
              </p:cNvSpPr>
              <p:nvPr/>
            </p:nvSpPr>
            <p:spPr bwMode="auto">
              <a:xfrm>
                <a:off x="288" y="1603"/>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7" name="Rectangle 31"/>
              <p:cNvSpPr>
                <a:spLocks noChangeArrowheads="1"/>
              </p:cNvSpPr>
              <p:nvPr/>
            </p:nvSpPr>
            <p:spPr bwMode="auto">
              <a:xfrm>
                <a:off x="288" y="1975"/>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8" name="Rectangle 32"/>
              <p:cNvSpPr>
                <a:spLocks noChangeArrowheads="1"/>
              </p:cNvSpPr>
              <p:nvPr/>
            </p:nvSpPr>
            <p:spPr bwMode="auto">
              <a:xfrm>
                <a:off x="288" y="2348"/>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9" name="Rectangle 33"/>
              <p:cNvSpPr>
                <a:spLocks noChangeArrowheads="1"/>
              </p:cNvSpPr>
              <p:nvPr/>
            </p:nvSpPr>
            <p:spPr bwMode="auto">
              <a:xfrm>
                <a:off x="288" y="2721"/>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0" name="Rectangle 34"/>
              <p:cNvSpPr>
                <a:spLocks noChangeArrowheads="1"/>
              </p:cNvSpPr>
              <p:nvPr/>
            </p:nvSpPr>
            <p:spPr bwMode="auto">
              <a:xfrm>
                <a:off x="288" y="3093"/>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1" name="Rectangle 35"/>
              <p:cNvSpPr>
                <a:spLocks noChangeArrowheads="1"/>
              </p:cNvSpPr>
              <p:nvPr/>
            </p:nvSpPr>
            <p:spPr bwMode="auto">
              <a:xfrm>
                <a:off x="288" y="3466"/>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2" name="Line 36"/>
              <p:cNvSpPr>
                <a:spLocks noChangeShapeType="1"/>
              </p:cNvSpPr>
              <p:nvPr/>
            </p:nvSpPr>
            <p:spPr bwMode="auto">
              <a:xfrm rot="5400000" flipV="1">
                <a:off x="2879" y="960"/>
                <a:ext cx="1" cy="5760"/>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sp>
            <p:nvSpPr>
              <p:cNvPr id="13" name="Line 37"/>
              <p:cNvSpPr>
                <a:spLocks noChangeShapeType="1"/>
              </p:cNvSpPr>
              <p:nvPr/>
            </p:nvSpPr>
            <p:spPr bwMode="auto">
              <a:xfrm>
                <a:off x="2" y="906"/>
                <a:ext cx="5758" cy="0"/>
              </a:xfrm>
              <a:prstGeom prst="line">
                <a:avLst/>
              </a:prstGeom>
              <a:noFill/>
              <a:ln w="3175">
                <a:solidFill>
                  <a:srgbClr val="FF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000000"/>
                  </a:solidFill>
                  <a:cs typeface="Arial" pitchFamily="34" charset="0"/>
                </a:endParaRPr>
              </a:p>
            </p:txBody>
          </p:sp>
        </p:grpSp>
      </p:grpSp>
      <p:sp>
        <p:nvSpPr>
          <p:cNvPr id="20" name="Footer Placeholder 2"/>
          <p:cNvSpPr>
            <a:spLocks noGrp="1"/>
          </p:cNvSpPr>
          <p:nvPr>
            <p:ph type="ftr" sz="quarter" idx="10"/>
          </p:nvPr>
        </p:nvSpPr>
        <p:spPr>
          <a:xfrm>
            <a:off x="457200" y="6356350"/>
            <a:ext cx="4479925" cy="365125"/>
          </a:xfrm>
        </p:spPr>
        <p:txBody>
          <a:bodyPr/>
          <a:lstStyle>
            <a:lvl1pPr algn="l">
              <a:defRPr/>
            </a:lvl1pPr>
          </a:lstStyle>
          <a:p>
            <a:pPr>
              <a:defRPr/>
            </a:pPr>
            <a:r>
              <a:rPr lang="en-US"/>
              <a:t>Enter presentation title via "insert&gt;header and footer&gt;footer" |</a:t>
            </a:r>
          </a:p>
        </p:txBody>
      </p:sp>
      <p:sp>
        <p:nvSpPr>
          <p:cNvPr id="21" name="Slide Number Placeholder 3"/>
          <p:cNvSpPr>
            <a:spLocks noGrp="1"/>
          </p:cNvSpPr>
          <p:nvPr>
            <p:ph type="sldNum" sz="quarter" idx="11"/>
          </p:nvPr>
        </p:nvSpPr>
        <p:spPr>
          <a:xfrm>
            <a:off x="8566150" y="6427788"/>
            <a:ext cx="292100" cy="284162"/>
          </a:xfrm>
        </p:spPr>
        <p:txBody>
          <a:bodyPr/>
          <a:lstStyle>
            <a:lvl1pPr>
              <a:defRPr/>
            </a:lvl1pPr>
          </a:lstStyle>
          <a:p>
            <a:pPr>
              <a:defRPr/>
            </a:pPr>
            <a:fld id="{C8FE6F87-0751-4855-8BE6-E5E4CD76D193}" type="slidenum">
              <a:rPr lang="en-US"/>
              <a:pPr>
                <a:defRPr/>
              </a:pPr>
              <a:t>‹#›</a:t>
            </a:fld>
            <a:endParaRPr lang="en-US"/>
          </a:p>
        </p:txBody>
      </p:sp>
    </p:spTree>
    <p:extLst>
      <p:ext uri="{BB962C8B-B14F-4D97-AF65-F5344CB8AC3E}">
        <p14:creationId xmlns:p14="http://schemas.microsoft.com/office/powerpoint/2010/main" val="13980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Page Chart + Header">
    <p:spTree>
      <p:nvGrpSpPr>
        <p:cNvPr id="1" name=""/>
        <p:cNvGrpSpPr/>
        <p:nvPr/>
      </p:nvGrpSpPr>
      <p:grpSpPr>
        <a:xfrm>
          <a:off x="0" y="0"/>
          <a:ext cx="0" cy="0"/>
          <a:chOff x="0" y="0"/>
          <a:chExt cx="0" cy="0"/>
        </a:xfrm>
      </p:grpSpPr>
      <p:sp>
        <p:nvSpPr>
          <p:cNvPr id="2" name="Title 1"/>
          <p:cNvSpPr>
            <a:spLocks noGrp="1"/>
          </p:cNvSpPr>
          <p:nvPr>
            <p:ph type="title"/>
          </p:nvPr>
        </p:nvSpPr>
        <p:spPr>
          <a:xfrm>
            <a:off x="455616" y="465138"/>
            <a:ext cx="8236447" cy="914400"/>
          </a:xfrm>
        </p:spPr>
        <p:txBody>
          <a:bodyPr/>
          <a:lstStyle>
            <a:lvl1pPr>
              <a:defRPr baseline="0"/>
            </a:lvl1pPr>
          </a:lstStyle>
          <a:p>
            <a:r>
              <a:rPr lang="ru-RU" smtClean="0"/>
              <a:t>Образец заголовка</a:t>
            </a:r>
            <a:endParaRPr lang="en-US" dirty="0"/>
          </a:p>
        </p:txBody>
      </p:sp>
      <p:sp>
        <p:nvSpPr>
          <p:cNvPr id="7" name="Text Placeholder 6"/>
          <p:cNvSpPr>
            <a:spLocks noGrp="1"/>
          </p:cNvSpPr>
          <p:nvPr>
            <p:ph type="body" sz="quarter" idx="13"/>
          </p:nvPr>
        </p:nvSpPr>
        <p:spPr>
          <a:xfrm>
            <a:off x="455616" y="1410891"/>
            <a:ext cx="8236447" cy="1106488"/>
          </a:xfrm>
        </p:spPr>
        <p:txBody>
          <a:bodyPr/>
          <a:lstStyle>
            <a:lvl1pPr>
              <a:lnSpc>
                <a:spcPct val="100000"/>
              </a:lnSpc>
              <a:spcBef>
                <a:spcPts val="0"/>
              </a:spcBef>
              <a:defRPr sz="2000"/>
            </a:lvl1pPr>
            <a:lvl2pPr marL="0" indent="0">
              <a:lnSpc>
                <a:spcPct val="100000"/>
              </a:lnSpc>
              <a:spcBef>
                <a:spcPts val="0"/>
              </a:spcBef>
              <a:buNone/>
              <a:defRPr sz="1400">
                <a:latin typeface="+mj-lt"/>
              </a:defRPr>
            </a:lvl2pPr>
          </a:lstStyle>
          <a:p>
            <a:pPr lvl="0"/>
            <a:r>
              <a:rPr lang="en-US" smtClean="0"/>
              <a:t>Click to edit Master text styles</a:t>
            </a:r>
          </a:p>
          <a:p>
            <a:pPr lvl="1"/>
            <a:r>
              <a:rPr lang="en-US" smtClean="0"/>
              <a:t>Second level</a:t>
            </a:r>
          </a:p>
        </p:txBody>
      </p:sp>
      <p:sp>
        <p:nvSpPr>
          <p:cNvPr id="9" name="Chart Placeholder 8"/>
          <p:cNvSpPr>
            <a:spLocks noGrp="1"/>
          </p:cNvSpPr>
          <p:nvPr>
            <p:ph type="chart" sz="quarter" idx="14"/>
          </p:nvPr>
        </p:nvSpPr>
        <p:spPr>
          <a:xfrm>
            <a:off x="455616" y="2593579"/>
            <a:ext cx="8236447" cy="2881313"/>
          </a:xfrm>
        </p:spPr>
        <p:txBody>
          <a:bodyPr rIns="0" rtlCol="0" anchor="ctr" anchorCtr="1">
            <a:noAutofit/>
          </a:bodyPr>
          <a:lstStyle/>
          <a:p>
            <a:pPr lvl="0"/>
            <a:r>
              <a:rPr lang="ru-RU" noProof="0" smtClean="0"/>
              <a:t>Вставка диаграммы</a:t>
            </a:r>
            <a:endParaRPr lang="en-US" noProof="0" dirty="0"/>
          </a:p>
        </p:txBody>
      </p:sp>
      <p:sp>
        <p:nvSpPr>
          <p:cNvPr id="8" name="Text Placeholder 7"/>
          <p:cNvSpPr>
            <a:spLocks noGrp="1"/>
          </p:cNvSpPr>
          <p:nvPr>
            <p:ph type="body" sz="quarter" idx="16"/>
          </p:nvPr>
        </p:nvSpPr>
        <p:spPr>
          <a:xfrm>
            <a:off x="462460" y="6035040"/>
            <a:ext cx="8229600" cy="170816"/>
          </a:xfrm>
        </p:spPr>
        <p:txBody>
          <a:bodyPr>
            <a:spAutoFit/>
          </a:bodyPr>
          <a:lstStyle>
            <a:lvl1pPr>
              <a:lnSpc>
                <a:spcPct val="90000"/>
              </a:lnSpc>
              <a:spcBef>
                <a:spcPts val="200"/>
              </a:spcBef>
              <a:defRPr sz="900">
                <a:solidFill>
                  <a:schemeClr val="tx1">
                    <a:lumMod val="65000"/>
                    <a:lumOff val="35000"/>
                  </a:schemeClr>
                </a:solidFill>
                <a:latin typeface="+mj-lt"/>
              </a:defRPr>
            </a:lvl1pPr>
          </a:lstStyle>
          <a:p>
            <a:pPr lvl="0"/>
            <a:r>
              <a:rPr lang="ru-RU" smtClean="0"/>
              <a:t>Образец текста</a:t>
            </a:r>
          </a:p>
        </p:txBody>
      </p:sp>
      <p:sp>
        <p:nvSpPr>
          <p:cNvPr id="6" name="Footer Placeholder 3"/>
          <p:cNvSpPr>
            <a:spLocks noGrp="1"/>
          </p:cNvSpPr>
          <p:nvPr>
            <p:ph type="ftr" sz="quarter" idx="17"/>
          </p:nvPr>
        </p:nvSpPr>
        <p:spPr>
          <a:xfrm>
            <a:off x="455613" y="6356350"/>
            <a:ext cx="4479925" cy="365125"/>
          </a:xfrm>
        </p:spPr>
        <p:txBody>
          <a:bodyPr/>
          <a:lstStyle>
            <a:lvl1pPr algn="l">
              <a:defRPr/>
            </a:lvl1pPr>
          </a:lstStyle>
          <a:p>
            <a:pPr>
              <a:defRPr/>
            </a:pPr>
            <a:r>
              <a:rPr lang="en-US"/>
              <a:t>Enter presentation title via "insert&gt;header and footer&gt;footer" |</a:t>
            </a:r>
            <a:endParaRPr lang="en-US" dirty="0"/>
          </a:p>
        </p:txBody>
      </p:sp>
      <p:sp>
        <p:nvSpPr>
          <p:cNvPr id="10" name="Slide Number Placeholder 4"/>
          <p:cNvSpPr>
            <a:spLocks noGrp="1"/>
          </p:cNvSpPr>
          <p:nvPr>
            <p:ph type="sldNum" sz="quarter" idx="18"/>
          </p:nvPr>
        </p:nvSpPr>
        <p:spPr>
          <a:xfrm>
            <a:off x="8566150" y="6427788"/>
            <a:ext cx="292100" cy="284162"/>
          </a:xfrm>
        </p:spPr>
        <p:txBody>
          <a:bodyPr/>
          <a:lstStyle>
            <a:lvl1pPr>
              <a:defRPr/>
            </a:lvl1pPr>
          </a:lstStyle>
          <a:p>
            <a:pPr>
              <a:defRPr/>
            </a:pPr>
            <a:fld id="{989B5CC1-B2C2-4E83-A63E-DE70BDEF1B81}" type="slidenum">
              <a:rPr lang="en-US"/>
              <a:pPr>
                <a:defRPr/>
              </a:pPr>
              <a:t>‹#›</a:t>
            </a:fld>
            <a:endParaRPr lang="en-US" dirty="0"/>
          </a:p>
        </p:txBody>
      </p:sp>
    </p:spTree>
    <p:extLst>
      <p:ext uri="{BB962C8B-B14F-4D97-AF65-F5344CB8AC3E}">
        <p14:creationId xmlns:p14="http://schemas.microsoft.com/office/powerpoint/2010/main" val="1497888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 Imag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A_symbol_wordm_below_w_rgb-01.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0988" y="112713"/>
            <a:ext cx="13716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6"/>
          <p:cNvGrpSpPr>
            <a:grpSpLocks/>
          </p:cNvGrpSpPr>
          <p:nvPr userDrawn="1"/>
        </p:nvGrpSpPr>
        <p:grpSpPr bwMode="auto">
          <a:xfrm>
            <a:off x="0" y="-26988"/>
            <a:ext cx="9144000" cy="6867526"/>
            <a:chOff x="0" y="0"/>
            <a:chExt cx="5760" cy="4326"/>
          </a:xfrm>
        </p:grpSpPr>
        <p:grpSp>
          <p:nvGrpSpPr>
            <p:cNvPr id="7" name="Group 45"/>
            <p:cNvGrpSpPr>
              <a:grpSpLocks/>
            </p:cNvGrpSpPr>
            <p:nvPr/>
          </p:nvGrpSpPr>
          <p:grpSpPr bwMode="auto">
            <a:xfrm>
              <a:off x="287" y="0"/>
              <a:ext cx="5184" cy="4326"/>
              <a:chOff x="287" y="0"/>
              <a:chExt cx="5184" cy="4326"/>
            </a:xfrm>
          </p:grpSpPr>
          <p:grpSp>
            <p:nvGrpSpPr>
              <p:cNvPr id="18" name="Group 22"/>
              <p:cNvGrpSpPr>
                <a:grpSpLocks/>
              </p:cNvGrpSpPr>
              <p:nvPr/>
            </p:nvGrpSpPr>
            <p:grpSpPr bwMode="auto">
              <a:xfrm>
                <a:off x="1530" y="906"/>
                <a:ext cx="2694" cy="3025"/>
                <a:chOff x="1532" y="815"/>
                <a:chExt cx="2694" cy="3025"/>
              </a:xfrm>
            </p:grpSpPr>
            <p:sp>
              <p:nvSpPr>
                <p:cNvPr id="21" name="Rectangle 22"/>
                <p:cNvSpPr>
                  <a:spLocks noChangeArrowheads="1"/>
                </p:cNvSpPr>
                <p:nvPr/>
              </p:nvSpPr>
              <p:spPr bwMode="auto">
                <a:xfrm>
                  <a:off x="4157"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22" name="Rectangle 23"/>
                <p:cNvSpPr>
                  <a:spLocks noChangeArrowheads="1"/>
                </p:cNvSpPr>
                <p:nvPr/>
              </p:nvSpPr>
              <p:spPr bwMode="auto">
                <a:xfrm>
                  <a:off x="2845"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23" name="Rectangle 24"/>
                <p:cNvSpPr>
                  <a:spLocks noChangeArrowheads="1"/>
                </p:cNvSpPr>
                <p:nvPr/>
              </p:nvSpPr>
              <p:spPr bwMode="auto">
                <a:xfrm>
                  <a:off x="1532"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grpSp>
          <p:sp>
            <p:nvSpPr>
              <p:cNvPr id="19" name="Line 25"/>
              <p:cNvSpPr>
                <a:spLocks noChangeShapeType="1"/>
              </p:cNvSpPr>
              <p:nvPr/>
            </p:nvSpPr>
            <p:spPr bwMode="auto">
              <a:xfrm flipV="1">
                <a:off x="287" y="3"/>
                <a:ext cx="1" cy="4323"/>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sp>
            <p:nvSpPr>
              <p:cNvPr id="20" name="Line 26"/>
              <p:cNvSpPr>
                <a:spLocks noChangeShapeType="1"/>
              </p:cNvSpPr>
              <p:nvPr/>
            </p:nvSpPr>
            <p:spPr bwMode="auto">
              <a:xfrm>
                <a:off x="5470" y="0"/>
                <a:ext cx="1" cy="4323"/>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grpSp>
        <p:grpSp>
          <p:nvGrpSpPr>
            <p:cNvPr id="8" name="Group 44"/>
            <p:cNvGrpSpPr>
              <a:grpSpLocks/>
            </p:cNvGrpSpPr>
            <p:nvPr/>
          </p:nvGrpSpPr>
          <p:grpSpPr bwMode="auto">
            <a:xfrm>
              <a:off x="0" y="906"/>
              <a:ext cx="5760" cy="2934"/>
              <a:chOff x="0" y="906"/>
              <a:chExt cx="5760" cy="2934"/>
            </a:xfrm>
          </p:grpSpPr>
          <p:sp>
            <p:nvSpPr>
              <p:cNvPr id="9" name="Rectangle 29"/>
              <p:cNvSpPr>
                <a:spLocks noChangeArrowheads="1"/>
              </p:cNvSpPr>
              <p:nvPr/>
            </p:nvSpPr>
            <p:spPr bwMode="auto">
              <a:xfrm>
                <a:off x="288" y="1230"/>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0" name="Rectangle 30"/>
              <p:cNvSpPr>
                <a:spLocks noChangeArrowheads="1"/>
              </p:cNvSpPr>
              <p:nvPr/>
            </p:nvSpPr>
            <p:spPr bwMode="auto">
              <a:xfrm>
                <a:off x="288" y="1603"/>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1" name="Rectangle 31"/>
              <p:cNvSpPr>
                <a:spLocks noChangeArrowheads="1"/>
              </p:cNvSpPr>
              <p:nvPr/>
            </p:nvSpPr>
            <p:spPr bwMode="auto">
              <a:xfrm>
                <a:off x="288" y="1975"/>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2" name="Rectangle 32"/>
              <p:cNvSpPr>
                <a:spLocks noChangeArrowheads="1"/>
              </p:cNvSpPr>
              <p:nvPr/>
            </p:nvSpPr>
            <p:spPr bwMode="auto">
              <a:xfrm>
                <a:off x="288" y="2348"/>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3" name="Rectangle 33"/>
              <p:cNvSpPr>
                <a:spLocks noChangeArrowheads="1"/>
              </p:cNvSpPr>
              <p:nvPr/>
            </p:nvSpPr>
            <p:spPr bwMode="auto">
              <a:xfrm>
                <a:off x="288" y="2721"/>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4" name="Rectangle 34"/>
              <p:cNvSpPr>
                <a:spLocks noChangeArrowheads="1"/>
              </p:cNvSpPr>
              <p:nvPr/>
            </p:nvSpPr>
            <p:spPr bwMode="auto">
              <a:xfrm>
                <a:off x="288" y="3093"/>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5" name="Rectangle 35"/>
              <p:cNvSpPr>
                <a:spLocks noChangeArrowheads="1"/>
              </p:cNvSpPr>
              <p:nvPr/>
            </p:nvSpPr>
            <p:spPr bwMode="auto">
              <a:xfrm>
                <a:off x="288" y="3466"/>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6" name="Line 36"/>
              <p:cNvSpPr>
                <a:spLocks noChangeShapeType="1"/>
              </p:cNvSpPr>
              <p:nvPr/>
            </p:nvSpPr>
            <p:spPr bwMode="auto">
              <a:xfrm rot="5400000" flipV="1">
                <a:off x="2879" y="960"/>
                <a:ext cx="1" cy="5760"/>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sp>
            <p:nvSpPr>
              <p:cNvPr id="17" name="Line 37"/>
              <p:cNvSpPr>
                <a:spLocks noChangeShapeType="1"/>
              </p:cNvSpPr>
              <p:nvPr/>
            </p:nvSpPr>
            <p:spPr bwMode="auto">
              <a:xfrm>
                <a:off x="2" y="906"/>
                <a:ext cx="5758" cy="0"/>
              </a:xfrm>
              <a:prstGeom prst="line">
                <a:avLst/>
              </a:prstGeom>
              <a:noFill/>
              <a:ln w="3175">
                <a:solidFill>
                  <a:srgbClr val="FF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000000"/>
                  </a:solidFill>
                  <a:cs typeface="Arial" pitchFamily="34" charset="0"/>
                </a:endParaRPr>
              </a:p>
            </p:txBody>
          </p:sp>
        </p:grpSp>
      </p:grpSp>
      <p:sp>
        <p:nvSpPr>
          <p:cNvPr id="2" name="Title 1"/>
          <p:cNvSpPr>
            <a:spLocks noGrp="1"/>
          </p:cNvSpPr>
          <p:nvPr>
            <p:ph type="ctrTitle"/>
          </p:nvPr>
        </p:nvSpPr>
        <p:spPr bwMode="gray">
          <a:xfrm>
            <a:off x="462460" y="3108960"/>
            <a:ext cx="7936992" cy="1645920"/>
          </a:xfrm>
        </p:spPr>
        <p:txBody>
          <a:bodyPr/>
          <a:lstStyle>
            <a:lvl1pPr algn="l">
              <a:lnSpc>
                <a:spcPct val="80000"/>
              </a:lnSpc>
              <a:defRPr sz="4400" b="0" cap="none" spc="90" baseline="0">
                <a:solidFill>
                  <a:schemeClr val="bg1"/>
                </a:solidFill>
                <a:latin typeface="+mn-lt"/>
              </a:defRPr>
            </a:lvl1pPr>
          </a:lstStyle>
          <a:p>
            <a:r>
              <a:rPr lang="ru-RU" smtClean="0"/>
              <a:t>Образец заголовка</a:t>
            </a:r>
            <a:endParaRPr lang="en-US" dirty="0"/>
          </a:p>
        </p:txBody>
      </p:sp>
      <p:sp>
        <p:nvSpPr>
          <p:cNvPr id="5" name="Text Placeholder 4"/>
          <p:cNvSpPr>
            <a:spLocks noGrp="1"/>
          </p:cNvSpPr>
          <p:nvPr>
            <p:ph type="body" sz="quarter" idx="10"/>
          </p:nvPr>
        </p:nvSpPr>
        <p:spPr bwMode="gray">
          <a:xfrm>
            <a:off x="462460" y="4958954"/>
            <a:ext cx="4846320" cy="618886"/>
          </a:xfrm>
        </p:spPr>
        <p:txBody>
          <a:bodyPr/>
          <a:lstStyle>
            <a:lvl1pPr>
              <a:defRPr sz="1400" i="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86524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 Imag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NAS\designers\Abbot\ОМАКОР\Презентация_сентябрь_2014\Jpegs\Omacor_01.jpg"/>
          <p:cNvPicPr>
            <a:picLocks noChangeAspect="1" noChangeArrowheads="1"/>
          </p:cNvPicPr>
          <p:nvPr userDrawn="1"/>
        </p:nvPicPr>
        <p:blipFill>
          <a:blip r:embed="rId3">
            <a:extLst>
              <a:ext uri="{28A0092B-C50C-407E-A947-70E740481C1C}">
                <a14:useLocalDpi xmlns:a14="http://schemas.microsoft.com/office/drawing/2010/main" val="0"/>
              </a:ext>
            </a:extLst>
          </a:blip>
          <a:srcRect r="13535" b="1355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A_symbol_wordm_below_w_rgb-01.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0988" y="112713"/>
            <a:ext cx="13716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gray">
          <a:xfrm>
            <a:off x="2538414" y="1410891"/>
            <a:ext cx="6146800" cy="1697038"/>
          </a:xfrm>
        </p:spPr>
        <p:txBody>
          <a:bodyPr/>
          <a:lstStyle>
            <a:lvl1pPr algn="l">
              <a:lnSpc>
                <a:spcPct val="80000"/>
              </a:lnSpc>
              <a:defRPr sz="4400" b="0" cap="none" spc="90" baseline="0">
                <a:solidFill>
                  <a:schemeClr val="bg1"/>
                </a:solidFill>
                <a:latin typeface="+mn-lt"/>
              </a:defRPr>
            </a:lvl1pPr>
          </a:lstStyle>
          <a:p>
            <a:r>
              <a:rPr lang="ru-RU" smtClean="0"/>
              <a:t>Образец заголовка</a:t>
            </a:r>
            <a:endParaRPr lang="en-US" dirty="0"/>
          </a:p>
        </p:txBody>
      </p:sp>
      <p:sp>
        <p:nvSpPr>
          <p:cNvPr id="26" name="Text Placeholder 6"/>
          <p:cNvSpPr>
            <a:spLocks noGrp="1"/>
          </p:cNvSpPr>
          <p:nvPr>
            <p:ph type="body" sz="quarter" idx="13"/>
          </p:nvPr>
        </p:nvSpPr>
        <p:spPr bwMode="gray">
          <a:xfrm>
            <a:off x="2538414" y="2593586"/>
            <a:ext cx="6146800" cy="3474243"/>
          </a:xfrm>
        </p:spPr>
        <p:txBody>
          <a:bodyPr/>
          <a:lstStyle>
            <a:lvl1pPr algn="l">
              <a:lnSpc>
                <a:spcPct val="90000"/>
              </a:lnSpc>
              <a:defRPr sz="2800">
                <a:solidFill>
                  <a:schemeClr val="bg1"/>
                </a:solidFill>
              </a:defRPr>
            </a:lvl1pPr>
            <a:lvl2pPr marL="1371600" indent="-228600" algn="l">
              <a:spcBef>
                <a:spcPts val="1800"/>
              </a:spcBef>
              <a:buFont typeface="Arial" panose="020B0604020202020204" pitchFamily="34" charset="0"/>
              <a:buChar char="–"/>
              <a:defRPr sz="1800">
                <a:solidFill>
                  <a:schemeClr val="bg1"/>
                </a:solidFill>
                <a:latin typeface="+mj-lt"/>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7498637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bwMode="auto">
      <p:bgPr>
        <a:solidFill>
          <a:schemeClr val="tx2"/>
        </a:solidFill>
        <a:effectLst/>
      </p:bgPr>
    </p:bg>
    <p:spTree>
      <p:nvGrpSpPr>
        <p:cNvPr id="1" name=""/>
        <p:cNvGrpSpPr/>
        <p:nvPr/>
      </p:nvGrpSpPr>
      <p:grpSpPr>
        <a:xfrm>
          <a:off x="0" y="0"/>
          <a:ext cx="0" cy="0"/>
          <a:chOff x="0" y="0"/>
          <a:chExt cx="0" cy="0"/>
        </a:xfrm>
      </p:grpSpPr>
      <p:sp>
        <p:nvSpPr>
          <p:cNvPr id="4" name="Content Placeholder 2"/>
          <p:cNvSpPr txBox="1">
            <a:spLocks/>
          </p:cNvSpPr>
          <p:nvPr userDrawn="1"/>
        </p:nvSpPr>
        <p:spPr bwMode="gray">
          <a:xfrm>
            <a:off x="503238" y="6427788"/>
            <a:ext cx="3057525" cy="292100"/>
          </a:xfrm>
          <a:prstGeom prst="rect">
            <a:avLst/>
          </a:prstGeom>
        </p:spPr>
        <p:txBody>
          <a:bodyPr lIns="0" rIns="0" anchor="b"/>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solidFill>
                  <a:prstClr val="white"/>
                </a:solidFill>
              </a:rPr>
              <a:t>Proprietary and confidential — do not distribute</a:t>
            </a:r>
            <a:endParaRPr lang="en-US" dirty="0">
              <a:solidFill>
                <a:prstClr val="white"/>
              </a:solidFill>
            </a:endParaRPr>
          </a:p>
        </p:txBody>
      </p:sp>
      <p:sp>
        <p:nvSpPr>
          <p:cNvPr id="2" name="Title 1"/>
          <p:cNvSpPr>
            <a:spLocks noGrp="1"/>
          </p:cNvSpPr>
          <p:nvPr>
            <p:ph type="title"/>
          </p:nvPr>
        </p:nvSpPr>
        <p:spPr bwMode="gray">
          <a:xfrm>
            <a:off x="502920" y="3108959"/>
            <a:ext cx="8229600" cy="1645920"/>
          </a:xfrm>
        </p:spPr>
        <p:txBody>
          <a:bodyPr wrap="square" rIns="0" bIns="0"/>
          <a:lstStyle>
            <a:lvl1pPr algn="l">
              <a:lnSpc>
                <a:spcPct val="80000"/>
              </a:lnSpc>
              <a:defRPr sz="4400" b="0" cap="none" spc="90" baseline="0">
                <a:solidFill>
                  <a:schemeClr val="bg1"/>
                </a:solidFill>
                <a:latin typeface="+mn-lt"/>
              </a:defRPr>
            </a:lvl1pPr>
          </a:lstStyle>
          <a:p>
            <a:r>
              <a:rPr lang="en-US" smtClean="0"/>
              <a:t>Click to edit Master title style</a:t>
            </a:r>
            <a:endParaRPr lang="en-US" dirty="0"/>
          </a:p>
        </p:txBody>
      </p:sp>
      <p:sp>
        <p:nvSpPr>
          <p:cNvPr id="3" name="Text Placeholder 2"/>
          <p:cNvSpPr>
            <a:spLocks noGrp="1"/>
          </p:cNvSpPr>
          <p:nvPr>
            <p:ph type="body" idx="1"/>
          </p:nvPr>
        </p:nvSpPr>
        <p:spPr bwMode="gray">
          <a:xfrm>
            <a:off x="502920" y="2331720"/>
            <a:ext cx="7772400" cy="640080"/>
          </a:xfrm>
        </p:spPr>
        <p:txBody>
          <a:bodyPr rIns="0" bIns="0" anchor="b"/>
          <a:lstStyle>
            <a:lvl1pPr marL="0" indent="0">
              <a:lnSpc>
                <a:spcPct val="100000"/>
              </a:lnSpc>
              <a:buNone/>
              <a:defRPr sz="1800" b="1" cap="all" spc="15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bwMode="gray"/>
        <p:txBody>
          <a:bodyPr/>
          <a:lstStyle>
            <a:lvl1pPr>
              <a:defRPr>
                <a:solidFill>
                  <a:prstClr val="white"/>
                </a:solidFill>
              </a:defRPr>
            </a:lvl1pPr>
          </a:lstStyle>
          <a:p>
            <a:pPr>
              <a:defRPr/>
            </a:pPr>
            <a:fld id="{D685D819-0EAE-41F8-AEA0-F7D2E5437D3B}" type="datetime4">
              <a:rPr lang="en-US"/>
              <a:pPr>
                <a:defRPr/>
              </a:pPr>
              <a:t>June 19, 2017</a:t>
            </a:fld>
            <a:endParaRPr lang="en-US"/>
          </a:p>
        </p:txBody>
      </p:sp>
      <p:sp>
        <p:nvSpPr>
          <p:cNvPr id="6" name="Footer Placeholder 4"/>
          <p:cNvSpPr>
            <a:spLocks noGrp="1"/>
          </p:cNvSpPr>
          <p:nvPr>
            <p:ph type="ftr" sz="quarter" idx="11"/>
          </p:nvPr>
        </p:nvSpPr>
        <p:spPr bwMode="gray"/>
        <p:txBody>
          <a:bodyPr/>
          <a:lstStyle>
            <a:lvl1pPr>
              <a:defRPr>
                <a:solidFill>
                  <a:prstClr val="white"/>
                </a:solidFill>
              </a:defRPr>
            </a:lvl1pPr>
          </a:lstStyle>
          <a:p>
            <a:pPr>
              <a:defRPr/>
            </a:pPr>
            <a:r>
              <a:rPr lang="en-US"/>
              <a:t>Enter presentation title via "insert&gt;header and footer&gt;footer" |</a:t>
            </a:r>
          </a:p>
        </p:txBody>
      </p:sp>
      <p:sp>
        <p:nvSpPr>
          <p:cNvPr id="7" name="Slide Number Placeholder 5"/>
          <p:cNvSpPr>
            <a:spLocks noGrp="1"/>
          </p:cNvSpPr>
          <p:nvPr>
            <p:ph type="sldNum" sz="quarter" idx="12"/>
          </p:nvPr>
        </p:nvSpPr>
        <p:spPr bwMode="gray"/>
        <p:txBody>
          <a:bodyPr/>
          <a:lstStyle>
            <a:lvl1pPr>
              <a:defRPr>
                <a:solidFill>
                  <a:prstClr val="white"/>
                </a:solidFill>
              </a:defRPr>
            </a:lvl1pPr>
          </a:lstStyle>
          <a:p>
            <a:pPr>
              <a:defRPr/>
            </a:pPr>
            <a:fld id="{3560E6F2-A119-43E2-B9DF-8710C32F9C69}" type="slidenum">
              <a:rPr lang="en-US"/>
              <a:pPr>
                <a:defRPr/>
              </a:pPr>
              <a:t>‹#›</a:t>
            </a:fld>
            <a:endParaRPr lang="en-US"/>
          </a:p>
        </p:txBody>
      </p:sp>
    </p:spTree>
    <p:extLst>
      <p:ext uri="{BB962C8B-B14F-4D97-AF65-F5344CB8AC3E}">
        <p14:creationId xmlns:p14="http://schemas.microsoft.com/office/powerpoint/2010/main" val="3477197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with Image">
    <p:bg bwMode="auto">
      <p:bgPr>
        <a:solidFill>
          <a:schemeClr val="tx2"/>
        </a:solidFill>
        <a:effectLst/>
      </p:bgPr>
    </p:bg>
    <p:spTree>
      <p:nvGrpSpPr>
        <p:cNvPr id="1" name=""/>
        <p:cNvGrpSpPr/>
        <p:nvPr/>
      </p:nvGrpSpPr>
      <p:grpSpPr>
        <a:xfrm>
          <a:off x="0" y="0"/>
          <a:ext cx="0" cy="0"/>
          <a:chOff x="0" y="0"/>
          <a:chExt cx="0" cy="0"/>
        </a:xfrm>
      </p:grpSpPr>
      <p:sp>
        <p:nvSpPr>
          <p:cNvPr id="5" name="Content Placeholder 2"/>
          <p:cNvSpPr txBox="1">
            <a:spLocks/>
          </p:cNvSpPr>
          <p:nvPr userDrawn="1"/>
        </p:nvSpPr>
        <p:spPr bwMode="gray">
          <a:xfrm>
            <a:off x="503238" y="6427788"/>
            <a:ext cx="3057525" cy="292100"/>
          </a:xfrm>
          <a:prstGeom prst="rect">
            <a:avLst/>
          </a:prstGeom>
        </p:spPr>
        <p:txBody>
          <a:bodyPr lIns="0" rIns="0" anchor="b"/>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solidFill>
                  <a:prstClr val="white"/>
                </a:solidFill>
              </a:rPr>
              <a:t>Proprietary and confidential — do not distribute</a:t>
            </a:r>
            <a:endParaRPr lang="en-US" dirty="0">
              <a:solidFill>
                <a:prstClr val="white"/>
              </a:solidFill>
            </a:endParaRPr>
          </a:p>
        </p:txBody>
      </p:sp>
      <p:sp>
        <p:nvSpPr>
          <p:cNvPr id="9" name="Picture Placeholder 8"/>
          <p:cNvSpPr>
            <a:spLocks noGrp="1"/>
          </p:cNvSpPr>
          <p:nvPr>
            <p:ph type="pic" sz="quarter" idx="13"/>
          </p:nvPr>
        </p:nvSpPr>
        <p:spPr>
          <a:xfrm>
            <a:off x="4507992" y="0"/>
            <a:ext cx="4636008" cy="6858000"/>
          </a:xfrm>
          <a:solidFill>
            <a:schemeClr val="accent5">
              <a:lumMod val="75000"/>
            </a:schemeClr>
          </a:solidFill>
        </p:spPr>
        <p:txBody>
          <a:bodyPr lIns="365760" rIns="365760" bIns="0" rtlCol="0" anchor="ctr" anchorCtr="1">
            <a:noAutofit/>
          </a:bodyPr>
          <a:lstStyle>
            <a:lvl1pPr marL="0" marR="0" indent="0" algn="ctr" defTabSz="914400" rtl="0" eaLnBrk="1" fontAlgn="auto" latinLnBrk="0" hangingPunct="1">
              <a:lnSpc>
                <a:spcPct val="100000"/>
              </a:lnSpc>
              <a:spcBef>
                <a:spcPts val="1800"/>
              </a:spcBef>
              <a:spcAft>
                <a:spcPts val="0"/>
              </a:spcAft>
              <a:buClrTx/>
              <a:buSzTx/>
              <a:buFont typeface="Arial" panose="020B0604020202020204" pitchFamily="34" charset="0"/>
              <a:buNone/>
              <a:tabLst/>
              <a:defRPr sz="1600">
                <a:solidFill>
                  <a:schemeClr val="bg1"/>
                </a:solidFill>
              </a:defRPr>
            </a:lvl1pPr>
          </a:lstStyle>
          <a:p>
            <a:pPr lvl="0"/>
            <a:r>
              <a:rPr lang="en-US" noProof="0" smtClean="0"/>
              <a:t>Click icon to add picture</a:t>
            </a:r>
            <a:endParaRPr lang="en-US" noProof="0" dirty="0" smtClean="0"/>
          </a:p>
        </p:txBody>
      </p:sp>
      <p:sp>
        <p:nvSpPr>
          <p:cNvPr id="2" name="Title 1"/>
          <p:cNvSpPr>
            <a:spLocks noGrp="1"/>
          </p:cNvSpPr>
          <p:nvPr>
            <p:ph type="title"/>
          </p:nvPr>
        </p:nvSpPr>
        <p:spPr bwMode="gray">
          <a:xfrm>
            <a:off x="502920" y="3092450"/>
            <a:ext cx="3898392" cy="837152"/>
          </a:xfrm>
        </p:spPr>
        <p:txBody>
          <a:bodyPr wrap="square" rIns="0" bIns="0">
            <a:spAutoFit/>
          </a:bodyPr>
          <a:lstStyle>
            <a:lvl1pPr algn="l">
              <a:lnSpc>
                <a:spcPct val="80000"/>
              </a:lnSpc>
              <a:defRPr sz="3400" b="0" cap="none" spc="90" baseline="0">
                <a:solidFill>
                  <a:schemeClr val="bg1"/>
                </a:solidFill>
                <a:latin typeface="+mn-lt"/>
              </a:defRPr>
            </a:lvl1pPr>
          </a:lstStyle>
          <a:p>
            <a:r>
              <a:rPr lang="en-US" smtClean="0"/>
              <a:t>Click to edit Master title style</a:t>
            </a:r>
            <a:endParaRPr lang="en-US" dirty="0"/>
          </a:p>
        </p:txBody>
      </p:sp>
      <p:sp>
        <p:nvSpPr>
          <p:cNvPr id="3" name="Text Placeholder 2"/>
          <p:cNvSpPr>
            <a:spLocks noGrp="1"/>
          </p:cNvSpPr>
          <p:nvPr>
            <p:ph type="body" idx="1"/>
          </p:nvPr>
        </p:nvSpPr>
        <p:spPr bwMode="gray">
          <a:xfrm>
            <a:off x="502920" y="2012642"/>
            <a:ext cx="3898392" cy="944880"/>
          </a:xfrm>
        </p:spPr>
        <p:txBody>
          <a:bodyPr rIns="0" bIns="0" anchor="b"/>
          <a:lstStyle>
            <a:lvl1pPr marL="0" indent="0">
              <a:lnSpc>
                <a:spcPct val="80000"/>
              </a:lnSpc>
              <a:buNone/>
              <a:defRPr sz="1400" b="1" cap="all" spc="15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4"/>
          </p:nvPr>
        </p:nvSpPr>
        <p:spPr bwMode="gray"/>
        <p:txBody>
          <a:bodyPr/>
          <a:lstStyle>
            <a:lvl1pPr>
              <a:defRPr>
                <a:solidFill>
                  <a:prstClr val="white"/>
                </a:solidFill>
              </a:defRPr>
            </a:lvl1pPr>
          </a:lstStyle>
          <a:p>
            <a:pPr>
              <a:defRPr/>
            </a:pPr>
            <a:fld id="{F8AA8122-4D20-4F59-80AC-D17A8E906B9E}" type="datetime4">
              <a:rPr lang="en-US"/>
              <a:pPr>
                <a:defRPr/>
              </a:pPr>
              <a:t>June 19, 2017</a:t>
            </a:fld>
            <a:endParaRPr lang="en-US"/>
          </a:p>
        </p:txBody>
      </p:sp>
      <p:sp>
        <p:nvSpPr>
          <p:cNvPr id="7" name="Footer Placeholder 4"/>
          <p:cNvSpPr>
            <a:spLocks noGrp="1"/>
          </p:cNvSpPr>
          <p:nvPr>
            <p:ph type="ftr" sz="quarter" idx="15"/>
          </p:nvPr>
        </p:nvSpPr>
        <p:spPr bwMode="gray"/>
        <p:txBody>
          <a:bodyPr/>
          <a:lstStyle>
            <a:lvl1pPr>
              <a:defRPr>
                <a:solidFill>
                  <a:prstClr val="white"/>
                </a:solidFill>
              </a:defRPr>
            </a:lvl1pPr>
          </a:lstStyle>
          <a:p>
            <a:pPr>
              <a:defRPr/>
            </a:pPr>
            <a:r>
              <a:rPr lang="en-US"/>
              <a:t>Enter presentation title via "insert&gt;header and footer&gt;footer" |</a:t>
            </a:r>
          </a:p>
        </p:txBody>
      </p:sp>
      <p:sp>
        <p:nvSpPr>
          <p:cNvPr id="8" name="Slide Number Placeholder 5"/>
          <p:cNvSpPr>
            <a:spLocks noGrp="1"/>
          </p:cNvSpPr>
          <p:nvPr>
            <p:ph type="sldNum" sz="quarter" idx="16"/>
          </p:nvPr>
        </p:nvSpPr>
        <p:spPr bwMode="gray"/>
        <p:txBody>
          <a:bodyPr/>
          <a:lstStyle>
            <a:lvl1pPr>
              <a:defRPr>
                <a:solidFill>
                  <a:prstClr val="white"/>
                </a:solidFill>
              </a:defRPr>
            </a:lvl1pPr>
          </a:lstStyle>
          <a:p>
            <a:pPr>
              <a:defRPr/>
            </a:pPr>
            <a:fld id="{D9CA00C8-0A8A-4FBC-A1C4-58A29495339B}" type="slidenum">
              <a:rPr lang="en-US"/>
              <a:pPr>
                <a:defRPr/>
              </a:pPr>
              <a:t>‹#›</a:t>
            </a:fld>
            <a:endParaRPr lang="en-US"/>
          </a:p>
        </p:txBody>
      </p:sp>
    </p:spTree>
    <p:extLst>
      <p:ext uri="{BB962C8B-B14F-4D97-AF65-F5344CB8AC3E}">
        <p14:creationId xmlns:p14="http://schemas.microsoft.com/office/powerpoint/2010/main" val="1004338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EE484D27-6B17-40A1-832C-ECDB56495BD4}" type="datetimeFigureOut">
              <a:rPr lang="ru-RU" smtClean="0"/>
              <a:t>19.06.2017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EA99332-0678-43FD-96DF-343E8CBC9A5C}"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2">
    <p:bg bwMode="auto">
      <p:bgPr>
        <a:solidFill>
          <a:srgbClr val="64CCC9"/>
        </a:solidFill>
        <a:effectLst/>
      </p:bgPr>
    </p:bg>
    <p:spTree>
      <p:nvGrpSpPr>
        <p:cNvPr id="1" name=""/>
        <p:cNvGrpSpPr/>
        <p:nvPr/>
      </p:nvGrpSpPr>
      <p:grpSpPr>
        <a:xfrm>
          <a:off x="0" y="0"/>
          <a:ext cx="0" cy="0"/>
          <a:chOff x="0" y="0"/>
          <a:chExt cx="0" cy="0"/>
        </a:xfrm>
      </p:grpSpPr>
      <p:sp>
        <p:nvSpPr>
          <p:cNvPr id="4" name="Content Placeholder 2"/>
          <p:cNvSpPr txBox="1">
            <a:spLocks/>
          </p:cNvSpPr>
          <p:nvPr userDrawn="1"/>
        </p:nvSpPr>
        <p:spPr bwMode="gray">
          <a:xfrm>
            <a:off x="503238" y="6427788"/>
            <a:ext cx="3057525" cy="292100"/>
          </a:xfrm>
          <a:prstGeom prst="rect">
            <a:avLst/>
          </a:prstGeom>
        </p:spPr>
        <p:txBody>
          <a:bodyPr lIns="0" rIns="0" anchor="b"/>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solidFill>
                  <a:srgbClr val="004F71"/>
                </a:solidFill>
              </a:rPr>
              <a:t>Proprietary and confidential — do not distribute</a:t>
            </a:r>
            <a:endParaRPr lang="en-US" dirty="0">
              <a:solidFill>
                <a:srgbClr val="004F71"/>
              </a:solidFill>
            </a:endParaRPr>
          </a:p>
        </p:txBody>
      </p:sp>
      <p:sp>
        <p:nvSpPr>
          <p:cNvPr id="2" name="Title 1"/>
          <p:cNvSpPr>
            <a:spLocks noGrp="1"/>
          </p:cNvSpPr>
          <p:nvPr>
            <p:ph type="title"/>
          </p:nvPr>
        </p:nvSpPr>
        <p:spPr bwMode="gray">
          <a:xfrm>
            <a:off x="502920" y="3108958"/>
            <a:ext cx="8229600" cy="1645920"/>
          </a:xfrm>
        </p:spPr>
        <p:txBody>
          <a:bodyPr rIns="0" bIns="0"/>
          <a:lstStyle>
            <a:lvl1pPr algn="l">
              <a:lnSpc>
                <a:spcPct val="80000"/>
              </a:lnSpc>
              <a:defRPr sz="4400" b="0" cap="none" spc="90" baseline="0">
                <a:solidFill>
                  <a:schemeClr val="tx2"/>
                </a:solidFill>
                <a:latin typeface="+mn-lt"/>
              </a:defRPr>
            </a:lvl1pPr>
          </a:lstStyle>
          <a:p>
            <a:r>
              <a:rPr lang="en-US" smtClean="0"/>
              <a:t>Click to edit Master title style</a:t>
            </a:r>
            <a:endParaRPr lang="en-US" dirty="0"/>
          </a:p>
        </p:txBody>
      </p:sp>
      <p:sp>
        <p:nvSpPr>
          <p:cNvPr id="3" name="Text Placeholder 2"/>
          <p:cNvSpPr>
            <a:spLocks noGrp="1"/>
          </p:cNvSpPr>
          <p:nvPr>
            <p:ph type="body" idx="1"/>
          </p:nvPr>
        </p:nvSpPr>
        <p:spPr bwMode="gray">
          <a:xfrm>
            <a:off x="502920" y="2331720"/>
            <a:ext cx="7772400" cy="640080"/>
          </a:xfrm>
        </p:spPr>
        <p:txBody>
          <a:bodyPr rIns="0" bIns="0" anchor="b"/>
          <a:lstStyle>
            <a:lvl1pPr marL="0" indent="0">
              <a:lnSpc>
                <a:spcPct val="100000"/>
              </a:lnSpc>
              <a:buNone/>
              <a:defRPr sz="1800" b="1" cap="all" spc="15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bwMode="gray"/>
        <p:txBody>
          <a:bodyPr/>
          <a:lstStyle>
            <a:lvl1pPr>
              <a:defRPr>
                <a:solidFill>
                  <a:srgbClr val="004F71"/>
                </a:solidFill>
              </a:defRPr>
            </a:lvl1pPr>
          </a:lstStyle>
          <a:p>
            <a:pPr>
              <a:defRPr/>
            </a:pPr>
            <a:fld id="{D98A97F5-1A83-4B2E-97BA-8D160618163C}" type="datetime4">
              <a:rPr lang="en-US"/>
              <a:pPr>
                <a:defRPr/>
              </a:pPr>
              <a:t>June 19, 2017</a:t>
            </a:fld>
            <a:endParaRPr lang="en-US"/>
          </a:p>
        </p:txBody>
      </p:sp>
      <p:sp>
        <p:nvSpPr>
          <p:cNvPr id="6" name="Footer Placeholder 4"/>
          <p:cNvSpPr>
            <a:spLocks noGrp="1"/>
          </p:cNvSpPr>
          <p:nvPr>
            <p:ph type="ftr" sz="quarter" idx="11"/>
          </p:nvPr>
        </p:nvSpPr>
        <p:spPr bwMode="gray"/>
        <p:txBody>
          <a:bodyPr/>
          <a:lstStyle>
            <a:lvl1pPr>
              <a:defRPr>
                <a:solidFill>
                  <a:srgbClr val="004F71"/>
                </a:solidFill>
              </a:defRPr>
            </a:lvl1pPr>
          </a:lstStyle>
          <a:p>
            <a:pPr>
              <a:defRPr/>
            </a:pPr>
            <a:r>
              <a:rPr lang="en-US"/>
              <a:t>Enter presentation title via "insert&gt;header and footer&gt;footer" |</a:t>
            </a:r>
          </a:p>
        </p:txBody>
      </p:sp>
      <p:sp>
        <p:nvSpPr>
          <p:cNvPr id="7" name="Slide Number Placeholder 5"/>
          <p:cNvSpPr>
            <a:spLocks noGrp="1"/>
          </p:cNvSpPr>
          <p:nvPr>
            <p:ph type="sldNum" sz="quarter" idx="12"/>
          </p:nvPr>
        </p:nvSpPr>
        <p:spPr bwMode="gray"/>
        <p:txBody>
          <a:bodyPr/>
          <a:lstStyle>
            <a:lvl1pPr>
              <a:defRPr>
                <a:solidFill>
                  <a:srgbClr val="004F71"/>
                </a:solidFill>
              </a:defRPr>
            </a:lvl1pPr>
          </a:lstStyle>
          <a:p>
            <a:pPr>
              <a:defRPr/>
            </a:pPr>
            <a:fld id="{9CE41718-F9FC-483F-98C9-6C39A4F09E46}" type="slidenum">
              <a:rPr lang="en-US"/>
              <a:pPr>
                <a:defRPr/>
              </a:pPr>
              <a:t>‹#›</a:t>
            </a:fld>
            <a:endParaRPr lang="en-US"/>
          </a:p>
        </p:txBody>
      </p:sp>
    </p:spTree>
    <p:extLst>
      <p:ext uri="{BB962C8B-B14F-4D97-AF65-F5344CB8AC3E}">
        <p14:creationId xmlns:p14="http://schemas.microsoft.com/office/powerpoint/2010/main" val="1204951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3">
    <p:bg bwMode="auto">
      <p:bgPr>
        <a:solidFill>
          <a:srgbClr val="63666A"/>
        </a:solidFill>
        <a:effectLst/>
      </p:bgPr>
    </p:bg>
    <p:spTree>
      <p:nvGrpSpPr>
        <p:cNvPr id="1" name=""/>
        <p:cNvGrpSpPr/>
        <p:nvPr/>
      </p:nvGrpSpPr>
      <p:grpSpPr>
        <a:xfrm>
          <a:off x="0" y="0"/>
          <a:ext cx="0" cy="0"/>
          <a:chOff x="0" y="0"/>
          <a:chExt cx="0" cy="0"/>
        </a:xfrm>
      </p:grpSpPr>
      <p:sp>
        <p:nvSpPr>
          <p:cNvPr id="4" name="Content Placeholder 2"/>
          <p:cNvSpPr txBox="1">
            <a:spLocks/>
          </p:cNvSpPr>
          <p:nvPr userDrawn="1"/>
        </p:nvSpPr>
        <p:spPr bwMode="gray">
          <a:xfrm>
            <a:off x="503238" y="6427788"/>
            <a:ext cx="3057525" cy="292100"/>
          </a:xfrm>
          <a:prstGeom prst="rect">
            <a:avLst/>
          </a:prstGeom>
        </p:spPr>
        <p:txBody>
          <a:bodyPr lIns="0" rIns="0" anchor="b"/>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solidFill>
                  <a:prstClr val="white"/>
                </a:solidFill>
              </a:rPr>
              <a:t>Proprietary and confidential — do not distribute</a:t>
            </a:r>
            <a:endParaRPr lang="en-US" dirty="0">
              <a:solidFill>
                <a:prstClr val="white"/>
              </a:solidFill>
            </a:endParaRPr>
          </a:p>
        </p:txBody>
      </p:sp>
      <p:sp>
        <p:nvSpPr>
          <p:cNvPr id="2" name="Title 1"/>
          <p:cNvSpPr>
            <a:spLocks noGrp="1"/>
          </p:cNvSpPr>
          <p:nvPr>
            <p:ph type="title"/>
          </p:nvPr>
        </p:nvSpPr>
        <p:spPr bwMode="gray">
          <a:xfrm>
            <a:off x="502920" y="3108959"/>
            <a:ext cx="8229600" cy="1645920"/>
          </a:xfrm>
        </p:spPr>
        <p:txBody>
          <a:bodyPr rIns="0" bIns="0"/>
          <a:lstStyle>
            <a:lvl1pPr algn="l">
              <a:lnSpc>
                <a:spcPct val="80000"/>
              </a:lnSpc>
              <a:defRPr sz="4400" b="0" cap="none" spc="90" baseline="0">
                <a:solidFill>
                  <a:schemeClr val="bg1"/>
                </a:solidFill>
                <a:latin typeface="+mn-lt"/>
              </a:defRPr>
            </a:lvl1pPr>
          </a:lstStyle>
          <a:p>
            <a:r>
              <a:rPr lang="en-US" smtClean="0"/>
              <a:t>Click to edit Master title style</a:t>
            </a:r>
            <a:endParaRPr lang="en-US" dirty="0"/>
          </a:p>
        </p:txBody>
      </p:sp>
      <p:sp>
        <p:nvSpPr>
          <p:cNvPr id="3" name="Text Placeholder 2"/>
          <p:cNvSpPr>
            <a:spLocks noGrp="1"/>
          </p:cNvSpPr>
          <p:nvPr>
            <p:ph type="body" idx="1"/>
          </p:nvPr>
        </p:nvSpPr>
        <p:spPr bwMode="gray">
          <a:xfrm>
            <a:off x="502920" y="2331720"/>
            <a:ext cx="7772400" cy="640080"/>
          </a:xfrm>
        </p:spPr>
        <p:txBody>
          <a:bodyPr rIns="0" bIns="0" anchor="b"/>
          <a:lstStyle>
            <a:lvl1pPr marL="0" indent="0">
              <a:lnSpc>
                <a:spcPct val="100000"/>
              </a:lnSpc>
              <a:buNone/>
              <a:defRPr sz="1800" b="1" cap="all" spc="15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bwMode="gray"/>
        <p:txBody>
          <a:bodyPr/>
          <a:lstStyle>
            <a:lvl1pPr>
              <a:defRPr>
                <a:solidFill>
                  <a:prstClr val="white"/>
                </a:solidFill>
              </a:defRPr>
            </a:lvl1pPr>
          </a:lstStyle>
          <a:p>
            <a:pPr>
              <a:defRPr/>
            </a:pPr>
            <a:fld id="{0DF35D0D-7C83-48D9-9CE7-6A8878B019D0}" type="datetime4">
              <a:rPr lang="en-US"/>
              <a:pPr>
                <a:defRPr/>
              </a:pPr>
              <a:t>June 19, 2017</a:t>
            </a:fld>
            <a:endParaRPr lang="en-US"/>
          </a:p>
        </p:txBody>
      </p:sp>
      <p:sp>
        <p:nvSpPr>
          <p:cNvPr id="6" name="Footer Placeholder 4"/>
          <p:cNvSpPr>
            <a:spLocks noGrp="1"/>
          </p:cNvSpPr>
          <p:nvPr>
            <p:ph type="ftr" sz="quarter" idx="11"/>
          </p:nvPr>
        </p:nvSpPr>
        <p:spPr bwMode="gray"/>
        <p:txBody>
          <a:bodyPr/>
          <a:lstStyle>
            <a:lvl1pPr>
              <a:defRPr>
                <a:solidFill>
                  <a:prstClr val="white"/>
                </a:solidFill>
              </a:defRPr>
            </a:lvl1pPr>
          </a:lstStyle>
          <a:p>
            <a:pPr>
              <a:defRPr/>
            </a:pPr>
            <a:r>
              <a:rPr lang="en-US"/>
              <a:t>Enter presentation title via "insert&gt;header and footer&gt;footer" |</a:t>
            </a:r>
          </a:p>
        </p:txBody>
      </p:sp>
      <p:sp>
        <p:nvSpPr>
          <p:cNvPr id="7" name="Slide Number Placeholder 5"/>
          <p:cNvSpPr>
            <a:spLocks noGrp="1"/>
          </p:cNvSpPr>
          <p:nvPr>
            <p:ph type="sldNum" sz="quarter" idx="12"/>
          </p:nvPr>
        </p:nvSpPr>
        <p:spPr bwMode="gray"/>
        <p:txBody>
          <a:bodyPr/>
          <a:lstStyle>
            <a:lvl1pPr>
              <a:defRPr>
                <a:solidFill>
                  <a:prstClr val="white"/>
                </a:solidFill>
              </a:defRPr>
            </a:lvl1pPr>
          </a:lstStyle>
          <a:p>
            <a:pPr>
              <a:defRPr/>
            </a:pPr>
            <a:fld id="{0C0913E6-44A6-49EE-B10D-8CA83B00F7E5}" type="slidenum">
              <a:rPr lang="en-US"/>
              <a:pPr>
                <a:defRPr/>
              </a:pPr>
              <a:t>‹#›</a:t>
            </a:fld>
            <a:endParaRPr lang="en-US"/>
          </a:p>
        </p:txBody>
      </p:sp>
    </p:spTree>
    <p:extLst>
      <p:ext uri="{BB962C8B-B14F-4D97-AF65-F5344CB8AC3E}">
        <p14:creationId xmlns:p14="http://schemas.microsoft.com/office/powerpoint/2010/main" val="11899601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4">
    <p:bg bwMode="auto">
      <p:bgPr>
        <a:solidFill>
          <a:srgbClr val="FFD100"/>
        </a:solidFill>
        <a:effectLst/>
      </p:bgPr>
    </p:bg>
    <p:spTree>
      <p:nvGrpSpPr>
        <p:cNvPr id="1" name=""/>
        <p:cNvGrpSpPr/>
        <p:nvPr/>
      </p:nvGrpSpPr>
      <p:grpSpPr>
        <a:xfrm>
          <a:off x="0" y="0"/>
          <a:ext cx="0" cy="0"/>
          <a:chOff x="0" y="0"/>
          <a:chExt cx="0" cy="0"/>
        </a:xfrm>
      </p:grpSpPr>
      <p:sp>
        <p:nvSpPr>
          <p:cNvPr id="4" name="Content Placeholder 2"/>
          <p:cNvSpPr txBox="1">
            <a:spLocks/>
          </p:cNvSpPr>
          <p:nvPr userDrawn="1"/>
        </p:nvSpPr>
        <p:spPr bwMode="gray">
          <a:xfrm>
            <a:off x="503238" y="6427788"/>
            <a:ext cx="3057525" cy="292100"/>
          </a:xfrm>
          <a:prstGeom prst="rect">
            <a:avLst/>
          </a:prstGeom>
        </p:spPr>
        <p:txBody>
          <a:bodyPr lIns="0" rIns="0" anchor="b"/>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solidFill>
                  <a:srgbClr val="004F71"/>
                </a:solidFill>
              </a:rPr>
              <a:t>Proprietary and confidential — do not distribute</a:t>
            </a:r>
            <a:endParaRPr lang="en-US" dirty="0">
              <a:solidFill>
                <a:srgbClr val="004F71"/>
              </a:solidFill>
            </a:endParaRPr>
          </a:p>
        </p:txBody>
      </p:sp>
      <p:sp>
        <p:nvSpPr>
          <p:cNvPr id="2" name="Title 1"/>
          <p:cNvSpPr>
            <a:spLocks noGrp="1"/>
          </p:cNvSpPr>
          <p:nvPr>
            <p:ph type="title"/>
          </p:nvPr>
        </p:nvSpPr>
        <p:spPr bwMode="gray">
          <a:xfrm>
            <a:off x="502920" y="3108959"/>
            <a:ext cx="8229600" cy="1645920"/>
          </a:xfrm>
        </p:spPr>
        <p:txBody>
          <a:bodyPr rIns="0" bIns="0"/>
          <a:lstStyle>
            <a:lvl1pPr algn="l">
              <a:lnSpc>
                <a:spcPct val="80000"/>
              </a:lnSpc>
              <a:defRPr sz="4400" b="0" cap="none" spc="90" baseline="0">
                <a:solidFill>
                  <a:schemeClr val="tx2"/>
                </a:solidFill>
                <a:latin typeface="+mn-lt"/>
              </a:defRPr>
            </a:lvl1pPr>
          </a:lstStyle>
          <a:p>
            <a:r>
              <a:rPr lang="en-US" smtClean="0"/>
              <a:t>Click to edit Master title style</a:t>
            </a:r>
            <a:endParaRPr lang="en-US" dirty="0"/>
          </a:p>
        </p:txBody>
      </p:sp>
      <p:sp>
        <p:nvSpPr>
          <p:cNvPr id="3" name="Text Placeholder 2"/>
          <p:cNvSpPr>
            <a:spLocks noGrp="1"/>
          </p:cNvSpPr>
          <p:nvPr>
            <p:ph type="body" idx="1"/>
          </p:nvPr>
        </p:nvSpPr>
        <p:spPr bwMode="gray">
          <a:xfrm>
            <a:off x="502920" y="2331720"/>
            <a:ext cx="7772400" cy="640080"/>
          </a:xfrm>
        </p:spPr>
        <p:txBody>
          <a:bodyPr rIns="0" bIns="0" anchor="b"/>
          <a:lstStyle>
            <a:lvl1pPr marL="0" indent="0">
              <a:lnSpc>
                <a:spcPct val="100000"/>
              </a:lnSpc>
              <a:buNone/>
              <a:defRPr sz="1800" b="1" cap="all" spc="15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bwMode="gray"/>
        <p:txBody>
          <a:bodyPr/>
          <a:lstStyle>
            <a:lvl1pPr>
              <a:defRPr>
                <a:solidFill>
                  <a:srgbClr val="004F71"/>
                </a:solidFill>
              </a:defRPr>
            </a:lvl1pPr>
          </a:lstStyle>
          <a:p>
            <a:pPr>
              <a:defRPr/>
            </a:pPr>
            <a:fld id="{0F1078CD-B576-4F4B-BCC9-36EF47998D12}" type="datetime4">
              <a:rPr lang="en-US"/>
              <a:pPr>
                <a:defRPr/>
              </a:pPr>
              <a:t>June 19, 2017</a:t>
            </a:fld>
            <a:endParaRPr lang="en-US"/>
          </a:p>
        </p:txBody>
      </p:sp>
      <p:sp>
        <p:nvSpPr>
          <p:cNvPr id="6" name="Footer Placeholder 4"/>
          <p:cNvSpPr>
            <a:spLocks noGrp="1"/>
          </p:cNvSpPr>
          <p:nvPr>
            <p:ph type="ftr" sz="quarter" idx="11"/>
          </p:nvPr>
        </p:nvSpPr>
        <p:spPr bwMode="gray"/>
        <p:txBody>
          <a:bodyPr/>
          <a:lstStyle>
            <a:lvl1pPr>
              <a:defRPr>
                <a:solidFill>
                  <a:srgbClr val="004F71"/>
                </a:solidFill>
              </a:defRPr>
            </a:lvl1pPr>
          </a:lstStyle>
          <a:p>
            <a:pPr>
              <a:defRPr/>
            </a:pPr>
            <a:r>
              <a:rPr lang="en-US"/>
              <a:t>Enter presentation title via "insert&gt;header and footer&gt;footer" |</a:t>
            </a:r>
          </a:p>
        </p:txBody>
      </p:sp>
      <p:sp>
        <p:nvSpPr>
          <p:cNvPr id="7" name="Slide Number Placeholder 5"/>
          <p:cNvSpPr>
            <a:spLocks noGrp="1"/>
          </p:cNvSpPr>
          <p:nvPr>
            <p:ph type="sldNum" sz="quarter" idx="12"/>
          </p:nvPr>
        </p:nvSpPr>
        <p:spPr bwMode="gray"/>
        <p:txBody>
          <a:bodyPr/>
          <a:lstStyle>
            <a:lvl1pPr>
              <a:defRPr>
                <a:solidFill>
                  <a:srgbClr val="004F71"/>
                </a:solidFill>
              </a:defRPr>
            </a:lvl1pPr>
          </a:lstStyle>
          <a:p>
            <a:pPr>
              <a:defRPr/>
            </a:pPr>
            <a:fld id="{D93BEFFB-E0CA-4FD1-BD4C-907BCFCE66B3}" type="slidenum">
              <a:rPr lang="en-US"/>
              <a:pPr>
                <a:defRPr/>
              </a:pPr>
              <a:t>‹#›</a:t>
            </a:fld>
            <a:endParaRPr lang="en-US"/>
          </a:p>
        </p:txBody>
      </p:sp>
    </p:spTree>
    <p:extLst>
      <p:ext uri="{BB962C8B-B14F-4D97-AF65-F5344CB8AC3E}">
        <p14:creationId xmlns:p14="http://schemas.microsoft.com/office/powerpoint/2010/main" val="2145420511"/>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5">
    <p:bg bwMode="auto">
      <p:bgPr>
        <a:solidFill>
          <a:schemeClr val="accent1"/>
        </a:solidFill>
        <a:effectLst/>
      </p:bgPr>
    </p:bg>
    <p:spTree>
      <p:nvGrpSpPr>
        <p:cNvPr id="1" name=""/>
        <p:cNvGrpSpPr/>
        <p:nvPr/>
      </p:nvGrpSpPr>
      <p:grpSpPr>
        <a:xfrm>
          <a:off x="0" y="0"/>
          <a:ext cx="0" cy="0"/>
          <a:chOff x="0" y="0"/>
          <a:chExt cx="0" cy="0"/>
        </a:xfrm>
      </p:grpSpPr>
      <p:sp>
        <p:nvSpPr>
          <p:cNvPr id="4" name="Content Placeholder 2"/>
          <p:cNvSpPr txBox="1">
            <a:spLocks/>
          </p:cNvSpPr>
          <p:nvPr userDrawn="1"/>
        </p:nvSpPr>
        <p:spPr bwMode="gray">
          <a:xfrm>
            <a:off x="503238" y="6427788"/>
            <a:ext cx="3057525" cy="292100"/>
          </a:xfrm>
          <a:prstGeom prst="rect">
            <a:avLst/>
          </a:prstGeom>
        </p:spPr>
        <p:txBody>
          <a:bodyPr lIns="0" rIns="0" anchor="b"/>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solidFill>
                  <a:prstClr val="white"/>
                </a:solidFill>
              </a:rPr>
              <a:t>Proprietary and confidential — do not distribute</a:t>
            </a:r>
            <a:endParaRPr lang="en-US" dirty="0">
              <a:solidFill>
                <a:prstClr val="white"/>
              </a:solidFill>
            </a:endParaRPr>
          </a:p>
        </p:txBody>
      </p:sp>
      <p:sp>
        <p:nvSpPr>
          <p:cNvPr id="2" name="Title 1"/>
          <p:cNvSpPr>
            <a:spLocks noGrp="1"/>
          </p:cNvSpPr>
          <p:nvPr>
            <p:ph type="title"/>
          </p:nvPr>
        </p:nvSpPr>
        <p:spPr bwMode="gray">
          <a:xfrm>
            <a:off x="502920" y="3108958"/>
            <a:ext cx="8229600" cy="1645920"/>
          </a:xfrm>
        </p:spPr>
        <p:txBody>
          <a:bodyPr rIns="0" bIns="0"/>
          <a:lstStyle>
            <a:lvl1pPr algn="l">
              <a:lnSpc>
                <a:spcPct val="80000"/>
              </a:lnSpc>
              <a:defRPr sz="4400" b="0" cap="none" spc="90" baseline="0">
                <a:solidFill>
                  <a:schemeClr val="bg1"/>
                </a:solidFill>
                <a:latin typeface="+mn-lt"/>
              </a:defRPr>
            </a:lvl1pPr>
          </a:lstStyle>
          <a:p>
            <a:r>
              <a:rPr lang="en-US" smtClean="0"/>
              <a:t>Click to edit Master title style</a:t>
            </a:r>
            <a:endParaRPr lang="en-US" dirty="0"/>
          </a:p>
        </p:txBody>
      </p:sp>
      <p:sp>
        <p:nvSpPr>
          <p:cNvPr id="3" name="Text Placeholder 2"/>
          <p:cNvSpPr>
            <a:spLocks noGrp="1"/>
          </p:cNvSpPr>
          <p:nvPr>
            <p:ph type="body" idx="1"/>
          </p:nvPr>
        </p:nvSpPr>
        <p:spPr bwMode="gray">
          <a:xfrm>
            <a:off x="502920" y="2331720"/>
            <a:ext cx="7772400" cy="640080"/>
          </a:xfrm>
        </p:spPr>
        <p:txBody>
          <a:bodyPr rIns="0" bIns="0" anchor="b"/>
          <a:lstStyle>
            <a:lvl1pPr marL="0" indent="0">
              <a:lnSpc>
                <a:spcPct val="100000"/>
              </a:lnSpc>
              <a:buNone/>
              <a:defRPr sz="1800" b="1" cap="all" spc="15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bwMode="gray"/>
        <p:txBody>
          <a:bodyPr/>
          <a:lstStyle>
            <a:lvl1pPr>
              <a:defRPr>
                <a:solidFill>
                  <a:prstClr val="white"/>
                </a:solidFill>
              </a:defRPr>
            </a:lvl1pPr>
          </a:lstStyle>
          <a:p>
            <a:pPr>
              <a:defRPr/>
            </a:pPr>
            <a:fld id="{71755E22-6A11-4DAD-84B2-661F31F873BE}" type="datetime4">
              <a:rPr lang="en-US"/>
              <a:pPr>
                <a:defRPr/>
              </a:pPr>
              <a:t>June 19, 2017</a:t>
            </a:fld>
            <a:endParaRPr lang="en-US"/>
          </a:p>
        </p:txBody>
      </p:sp>
      <p:sp>
        <p:nvSpPr>
          <p:cNvPr id="6" name="Footer Placeholder 4"/>
          <p:cNvSpPr>
            <a:spLocks noGrp="1"/>
          </p:cNvSpPr>
          <p:nvPr>
            <p:ph type="ftr" sz="quarter" idx="11"/>
          </p:nvPr>
        </p:nvSpPr>
        <p:spPr bwMode="gray"/>
        <p:txBody>
          <a:bodyPr/>
          <a:lstStyle>
            <a:lvl1pPr>
              <a:defRPr>
                <a:solidFill>
                  <a:prstClr val="white"/>
                </a:solidFill>
              </a:defRPr>
            </a:lvl1pPr>
          </a:lstStyle>
          <a:p>
            <a:pPr>
              <a:defRPr/>
            </a:pPr>
            <a:r>
              <a:rPr lang="en-US"/>
              <a:t>Enter presentation title via "insert&gt;header and footer&gt;footer" |</a:t>
            </a:r>
          </a:p>
        </p:txBody>
      </p:sp>
      <p:sp>
        <p:nvSpPr>
          <p:cNvPr id="7" name="Slide Number Placeholder 5"/>
          <p:cNvSpPr>
            <a:spLocks noGrp="1"/>
          </p:cNvSpPr>
          <p:nvPr>
            <p:ph type="sldNum" sz="quarter" idx="12"/>
          </p:nvPr>
        </p:nvSpPr>
        <p:spPr bwMode="gray"/>
        <p:txBody>
          <a:bodyPr/>
          <a:lstStyle>
            <a:lvl1pPr>
              <a:defRPr>
                <a:solidFill>
                  <a:prstClr val="white"/>
                </a:solidFill>
              </a:defRPr>
            </a:lvl1pPr>
          </a:lstStyle>
          <a:p>
            <a:pPr>
              <a:defRPr/>
            </a:pPr>
            <a:fld id="{43F3C79D-4612-4C6E-95CD-5A93D4F3662C}" type="slidenum">
              <a:rPr lang="en-US"/>
              <a:pPr>
                <a:defRPr/>
              </a:pPr>
              <a:t>‹#›</a:t>
            </a:fld>
            <a:endParaRPr lang="en-US"/>
          </a:p>
        </p:txBody>
      </p:sp>
    </p:spTree>
    <p:extLst>
      <p:ext uri="{BB962C8B-B14F-4D97-AF65-F5344CB8AC3E}">
        <p14:creationId xmlns:p14="http://schemas.microsoft.com/office/powerpoint/2010/main" val="4221522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with Solid Background">
    <p:bg bwMode="auto">
      <p:bgPr>
        <a:solidFill>
          <a:srgbClr val="009CDE"/>
        </a:solidFill>
        <a:effectLst/>
      </p:bgPr>
    </p:bg>
    <p:spTree>
      <p:nvGrpSpPr>
        <p:cNvPr id="1" name=""/>
        <p:cNvGrpSpPr/>
        <p:nvPr/>
      </p:nvGrpSpPr>
      <p:grpSpPr>
        <a:xfrm>
          <a:off x="0" y="0"/>
          <a:ext cx="0" cy="0"/>
          <a:chOff x="0" y="0"/>
          <a:chExt cx="0" cy="0"/>
        </a:xfrm>
      </p:grpSpPr>
      <p:sp>
        <p:nvSpPr>
          <p:cNvPr id="4" name="Content Placeholder 2"/>
          <p:cNvSpPr txBox="1">
            <a:spLocks/>
          </p:cNvSpPr>
          <p:nvPr userDrawn="1"/>
        </p:nvSpPr>
        <p:spPr bwMode="gray">
          <a:xfrm>
            <a:off x="503238" y="6427788"/>
            <a:ext cx="3057525" cy="292100"/>
          </a:xfrm>
          <a:prstGeom prst="rect">
            <a:avLst/>
          </a:prstGeom>
        </p:spPr>
        <p:txBody>
          <a:bodyPr lIns="0" rIns="0" anchor="b"/>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solidFill>
                  <a:prstClr val="white"/>
                </a:solidFill>
              </a:rPr>
              <a:t>Proprietary and confidential — do not distribute</a:t>
            </a:r>
            <a:endParaRPr lang="en-US" dirty="0">
              <a:solidFill>
                <a:prstClr val="white"/>
              </a:solidFill>
            </a:endParaRPr>
          </a:p>
        </p:txBody>
      </p:sp>
      <p:sp>
        <p:nvSpPr>
          <p:cNvPr id="7" name="Text Placeholder 6"/>
          <p:cNvSpPr>
            <a:spLocks noGrp="1"/>
          </p:cNvSpPr>
          <p:nvPr>
            <p:ph type="body" sz="quarter" idx="13"/>
          </p:nvPr>
        </p:nvSpPr>
        <p:spPr bwMode="gray">
          <a:xfrm>
            <a:off x="1371600" y="2011680"/>
            <a:ext cx="6858000" cy="3566160"/>
          </a:xfrm>
        </p:spPr>
        <p:txBody>
          <a:bodyPr/>
          <a:lstStyle>
            <a:lvl1pPr algn="l">
              <a:lnSpc>
                <a:spcPct val="90000"/>
              </a:lnSpc>
              <a:defRPr sz="2800">
                <a:solidFill>
                  <a:schemeClr val="bg1"/>
                </a:solidFill>
              </a:defRPr>
            </a:lvl1pPr>
            <a:lvl2pPr marL="1371600" indent="-228600" algn="l">
              <a:spcBef>
                <a:spcPts val="1800"/>
              </a:spcBef>
              <a:buFont typeface="Arial" panose="020B0604020202020204" pitchFamily="34" charset="0"/>
              <a:buChar char="–"/>
              <a:defRPr sz="1800">
                <a:solidFill>
                  <a:schemeClr val="bg1"/>
                </a:solidFill>
                <a:latin typeface="+mj-lt"/>
              </a:defRPr>
            </a:lvl2pPr>
          </a:lstStyle>
          <a:p>
            <a:pPr lvl="0"/>
            <a:r>
              <a:rPr lang="en-US" smtClean="0"/>
              <a:t>Click to edit Master text styles</a:t>
            </a:r>
          </a:p>
          <a:p>
            <a:pPr lvl="1"/>
            <a:r>
              <a:rPr lang="en-US" smtClean="0"/>
              <a:t>Second level</a:t>
            </a:r>
          </a:p>
        </p:txBody>
      </p:sp>
      <p:sp>
        <p:nvSpPr>
          <p:cNvPr id="8" name="Text Placeholder 7"/>
          <p:cNvSpPr>
            <a:spLocks noGrp="1"/>
          </p:cNvSpPr>
          <p:nvPr>
            <p:ph type="body" sz="quarter" idx="14"/>
          </p:nvPr>
        </p:nvSpPr>
        <p:spPr bwMode="gray">
          <a:xfrm>
            <a:off x="502920" y="247236"/>
            <a:ext cx="4876800" cy="153888"/>
          </a:xfrm>
        </p:spPr>
        <p:txBody>
          <a:bodyPr rIns="0" bIns="0" anchor="ctr">
            <a:spAutoFit/>
          </a:bodyPr>
          <a:lstStyle>
            <a:lvl1pPr>
              <a:defRPr sz="1000">
                <a:solidFill>
                  <a:schemeClr val="bg1"/>
                </a:solidFill>
              </a:defRPr>
            </a:lvl1pPr>
          </a:lstStyle>
          <a:p>
            <a:pPr lvl="0"/>
            <a:r>
              <a:rPr lang="en-US" smtClean="0"/>
              <a:t>Click to edit Master text styles</a:t>
            </a:r>
          </a:p>
        </p:txBody>
      </p:sp>
      <p:sp>
        <p:nvSpPr>
          <p:cNvPr id="5" name="Date Placeholder 2"/>
          <p:cNvSpPr>
            <a:spLocks noGrp="1"/>
          </p:cNvSpPr>
          <p:nvPr>
            <p:ph type="dt" sz="half" idx="15"/>
          </p:nvPr>
        </p:nvSpPr>
        <p:spPr bwMode="gray"/>
        <p:txBody>
          <a:bodyPr/>
          <a:lstStyle>
            <a:lvl1pPr>
              <a:defRPr>
                <a:solidFill>
                  <a:prstClr val="white"/>
                </a:solidFill>
              </a:defRPr>
            </a:lvl1pPr>
          </a:lstStyle>
          <a:p>
            <a:pPr>
              <a:defRPr/>
            </a:pPr>
            <a:fld id="{2B74BF91-3887-4CA1-AA66-28D89F41CEE1}" type="datetime4">
              <a:rPr lang="en-US"/>
              <a:pPr>
                <a:defRPr/>
              </a:pPr>
              <a:t>June 19, 2017</a:t>
            </a:fld>
            <a:endParaRPr lang="en-US" dirty="0"/>
          </a:p>
        </p:txBody>
      </p:sp>
      <p:sp>
        <p:nvSpPr>
          <p:cNvPr id="6" name="Footer Placeholder 3"/>
          <p:cNvSpPr>
            <a:spLocks noGrp="1"/>
          </p:cNvSpPr>
          <p:nvPr>
            <p:ph type="ftr" sz="quarter" idx="16"/>
          </p:nvPr>
        </p:nvSpPr>
        <p:spPr bwMode="gray"/>
        <p:txBody>
          <a:bodyPr/>
          <a:lstStyle>
            <a:lvl1pPr>
              <a:defRPr>
                <a:solidFill>
                  <a:prstClr val="white"/>
                </a:solidFill>
              </a:defRPr>
            </a:lvl1pPr>
          </a:lstStyle>
          <a:p>
            <a:pPr>
              <a:defRPr/>
            </a:pPr>
            <a:r>
              <a:rPr lang="en-US"/>
              <a:t>Enter presentation title via "insert&gt;header and footer&gt;footer" |</a:t>
            </a:r>
            <a:endParaRPr lang="en-US" dirty="0"/>
          </a:p>
        </p:txBody>
      </p:sp>
      <p:sp>
        <p:nvSpPr>
          <p:cNvPr id="9" name="Slide Number Placeholder 4"/>
          <p:cNvSpPr>
            <a:spLocks noGrp="1"/>
          </p:cNvSpPr>
          <p:nvPr>
            <p:ph type="sldNum" sz="quarter" idx="17"/>
          </p:nvPr>
        </p:nvSpPr>
        <p:spPr bwMode="gray"/>
        <p:txBody>
          <a:bodyPr/>
          <a:lstStyle>
            <a:lvl1pPr>
              <a:defRPr>
                <a:solidFill>
                  <a:prstClr val="white"/>
                </a:solidFill>
              </a:defRPr>
            </a:lvl1pPr>
          </a:lstStyle>
          <a:p>
            <a:pPr>
              <a:defRPr/>
            </a:pPr>
            <a:fld id="{F9D632B7-8679-415B-9A73-8996B767E62A}" type="slidenum">
              <a:rPr lang="en-US"/>
              <a:pPr>
                <a:defRPr/>
              </a:pPr>
              <a:t>‹#›</a:t>
            </a:fld>
            <a:endParaRPr lang="en-US" dirty="0"/>
          </a:p>
        </p:txBody>
      </p:sp>
    </p:spTree>
    <p:extLst>
      <p:ext uri="{BB962C8B-B14F-4D97-AF65-F5344CB8AC3E}">
        <p14:creationId xmlns:p14="http://schemas.microsoft.com/office/powerpoint/2010/main" val="1945280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with Image Backgroun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userDrawn="1"/>
        </p:nvSpPr>
        <p:spPr bwMode="gray">
          <a:xfrm>
            <a:off x="503238" y="6427788"/>
            <a:ext cx="3057525" cy="292100"/>
          </a:xfrm>
          <a:prstGeom prst="rect">
            <a:avLst/>
          </a:prstGeom>
        </p:spPr>
        <p:txBody>
          <a:bodyPr lIns="0" rIns="0" anchor="b"/>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solidFill>
                  <a:prstClr val="white"/>
                </a:solidFill>
              </a:rPr>
              <a:t>Proprietary and confidential — do not distribute</a:t>
            </a:r>
            <a:endParaRPr lang="en-US" dirty="0">
              <a:solidFill>
                <a:prstClr val="white"/>
              </a:solidFill>
            </a:endParaRPr>
          </a:p>
        </p:txBody>
      </p:sp>
      <p:sp>
        <p:nvSpPr>
          <p:cNvPr id="7" name="Text Placeholder 6"/>
          <p:cNvSpPr>
            <a:spLocks noGrp="1"/>
          </p:cNvSpPr>
          <p:nvPr>
            <p:ph type="body" sz="quarter" idx="13"/>
          </p:nvPr>
        </p:nvSpPr>
        <p:spPr bwMode="gray">
          <a:xfrm>
            <a:off x="1371600" y="2011680"/>
            <a:ext cx="6858000" cy="3566160"/>
          </a:xfrm>
        </p:spPr>
        <p:txBody>
          <a:bodyPr/>
          <a:lstStyle>
            <a:lvl1pPr algn="l">
              <a:lnSpc>
                <a:spcPct val="90000"/>
              </a:lnSpc>
              <a:defRPr sz="2800">
                <a:solidFill>
                  <a:schemeClr val="bg1"/>
                </a:solidFill>
              </a:defRPr>
            </a:lvl1pPr>
            <a:lvl2pPr marL="1371600" indent="-228600" algn="l">
              <a:spcBef>
                <a:spcPts val="1800"/>
              </a:spcBef>
              <a:buFont typeface="Arial" panose="020B0604020202020204" pitchFamily="34" charset="0"/>
              <a:buChar char="–"/>
              <a:defRPr sz="1800">
                <a:solidFill>
                  <a:schemeClr val="bg1"/>
                </a:solidFill>
                <a:latin typeface="+mj-lt"/>
              </a:defRPr>
            </a:lvl2pPr>
          </a:lstStyle>
          <a:p>
            <a:pPr lvl="0"/>
            <a:r>
              <a:rPr lang="en-US" smtClean="0"/>
              <a:t>Click to edit Master text styles</a:t>
            </a:r>
          </a:p>
          <a:p>
            <a:pPr lvl="1"/>
            <a:r>
              <a:rPr lang="en-US" smtClean="0"/>
              <a:t>Second level</a:t>
            </a:r>
          </a:p>
        </p:txBody>
      </p:sp>
      <p:sp>
        <p:nvSpPr>
          <p:cNvPr id="8" name="Text Placeholder 7"/>
          <p:cNvSpPr>
            <a:spLocks noGrp="1"/>
          </p:cNvSpPr>
          <p:nvPr>
            <p:ph type="body" sz="quarter" idx="14"/>
          </p:nvPr>
        </p:nvSpPr>
        <p:spPr bwMode="gray">
          <a:xfrm>
            <a:off x="502920" y="250825"/>
            <a:ext cx="4297680" cy="153888"/>
          </a:xfrm>
        </p:spPr>
        <p:txBody>
          <a:bodyPr rIns="0" bIns="0" anchor="ctr">
            <a:spAutoFit/>
          </a:bodyPr>
          <a:lstStyle>
            <a:lvl1pPr>
              <a:defRPr sz="1000">
                <a:solidFill>
                  <a:schemeClr val="bg1"/>
                </a:solidFill>
                <a:latin typeface="+mn-lt"/>
              </a:defRPr>
            </a:lvl1pPr>
          </a:lstStyle>
          <a:p>
            <a:pPr lvl="0"/>
            <a:r>
              <a:rPr lang="en-US" smtClean="0"/>
              <a:t>Click to edit Master text styles</a:t>
            </a:r>
          </a:p>
        </p:txBody>
      </p:sp>
      <p:sp>
        <p:nvSpPr>
          <p:cNvPr id="5" name="Date Placeholder 2"/>
          <p:cNvSpPr>
            <a:spLocks noGrp="1"/>
          </p:cNvSpPr>
          <p:nvPr>
            <p:ph type="dt" sz="half" idx="15"/>
          </p:nvPr>
        </p:nvSpPr>
        <p:spPr bwMode="gray"/>
        <p:txBody>
          <a:bodyPr/>
          <a:lstStyle>
            <a:lvl1pPr>
              <a:defRPr sz="900">
                <a:solidFill>
                  <a:prstClr val="white"/>
                </a:solidFill>
              </a:defRPr>
            </a:lvl1pPr>
          </a:lstStyle>
          <a:p>
            <a:pPr>
              <a:defRPr/>
            </a:pPr>
            <a:fld id="{8C246004-79FB-4858-9935-CD40B869CEBD}" type="datetime4">
              <a:rPr lang="en-US"/>
              <a:pPr>
                <a:defRPr/>
              </a:pPr>
              <a:t>June 19, 2017</a:t>
            </a:fld>
            <a:endParaRPr lang="en-US" dirty="0"/>
          </a:p>
        </p:txBody>
      </p:sp>
      <p:sp>
        <p:nvSpPr>
          <p:cNvPr id="6" name="Footer Placeholder 3"/>
          <p:cNvSpPr>
            <a:spLocks noGrp="1"/>
          </p:cNvSpPr>
          <p:nvPr>
            <p:ph type="ftr" sz="quarter" idx="16"/>
          </p:nvPr>
        </p:nvSpPr>
        <p:spPr bwMode="gray"/>
        <p:txBody>
          <a:bodyPr/>
          <a:lstStyle>
            <a:lvl1pPr>
              <a:defRPr>
                <a:solidFill>
                  <a:prstClr val="white"/>
                </a:solidFill>
              </a:defRPr>
            </a:lvl1pPr>
          </a:lstStyle>
          <a:p>
            <a:pPr>
              <a:defRPr/>
            </a:pPr>
            <a:r>
              <a:rPr lang="en-US"/>
              <a:t>Enter presentation title via "insert&gt;header and footer&gt;footer" |</a:t>
            </a:r>
            <a:endParaRPr lang="en-US" dirty="0"/>
          </a:p>
        </p:txBody>
      </p:sp>
      <p:sp>
        <p:nvSpPr>
          <p:cNvPr id="9" name="Slide Number Placeholder 4"/>
          <p:cNvSpPr>
            <a:spLocks noGrp="1"/>
          </p:cNvSpPr>
          <p:nvPr>
            <p:ph type="sldNum" sz="quarter" idx="17"/>
          </p:nvPr>
        </p:nvSpPr>
        <p:spPr bwMode="gray"/>
        <p:txBody>
          <a:bodyPr/>
          <a:lstStyle>
            <a:lvl1pPr>
              <a:defRPr>
                <a:solidFill>
                  <a:prstClr val="white"/>
                </a:solidFill>
              </a:defRPr>
            </a:lvl1pPr>
          </a:lstStyle>
          <a:p>
            <a:pPr>
              <a:defRPr/>
            </a:pPr>
            <a:fld id="{33928701-E7B2-4245-A586-E3AE95836B6F}" type="slidenum">
              <a:rPr lang="en-US"/>
              <a:pPr>
                <a:defRPr/>
              </a:pPr>
              <a:t>‹#›</a:t>
            </a:fld>
            <a:endParaRPr lang="en-US" dirty="0"/>
          </a:p>
        </p:txBody>
      </p:sp>
    </p:spTree>
    <p:extLst>
      <p:ext uri="{BB962C8B-B14F-4D97-AF65-F5344CB8AC3E}">
        <p14:creationId xmlns:p14="http://schemas.microsoft.com/office/powerpoint/2010/main" val="270050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Slide">
    <p:bg bwMode="auto">
      <p:bgPr>
        <a:solidFill>
          <a:srgbClr val="009CDE"/>
        </a:solidFill>
        <a:effectLst/>
      </p:bgPr>
    </p:bg>
    <p:spTree>
      <p:nvGrpSpPr>
        <p:cNvPr id="1" name=""/>
        <p:cNvGrpSpPr/>
        <p:nvPr/>
      </p:nvGrpSpPr>
      <p:grpSpPr>
        <a:xfrm>
          <a:off x="0" y="0"/>
          <a:ext cx="0" cy="0"/>
          <a:chOff x="0" y="0"/>
          <a:chExt cx="0" cy="0"/>
        </a:xfrm>
      </p:grpSpPr>
      <p:pic>
        <p:nvPicPr>
          <p:cNvPr id="2" name="Picture 6" descr="A_symbol_wordm_below_w_rgb-0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1950" y="1511300"/>
            <a:ext cx="33401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256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solidFill>
          <a:schemeClr val="tx2"/>
        </a:solidFill>
        <a:effectLst/>
      </p:bgPr>
    </p:bg>
    <p:spTree>
      <p:nvGrpSpPr>
        <p:cNvPr id="1" name=""/>
        <p:cNvGrpSpPr/>
        <p:nvPr/>
      </p:nvGrpSpPr>
      <p:grpSpPr>
        <a:xfrm>
          <a:off x="0" y="0"/>
          <a:ext cx="0" cy="0"/>
          <a:chOff x="0" y="0"/>
          <a:chExt cx="0" cy="0"/>
        </a:xfrm>
      </p:grpSpPr>
      <p:sp>
        <p:nvSpPr>
          <p:cNvPr id="5" name="Content Placeholder 2"/>
          <p:cNvSpPr txBox="1">
            <a:spLocks/>
          </p:cNvSpPr>
          <p:nvPr userDrawn="1"/>
        </p:nvSpPr>
        <p:spPr bwMode="auto">
          <a:xfrm>
            <a:off x="503238" y="6427788"/>
            <a:ext cx="3057525" cy="292100"/>
          </a:xfrm>
          <a:prstGeom prst="rect">
            <a:avLst/>
          </a:prstGeom>
        </p:spPr>
        <p:txBody>
          <a:bodyPr lIns="0" rIns="0" anchor="b"/>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solidFill>
                  <a:prstClr val="white"/>
                </a:solidFill>
              </a:rPr>
              <a:t>Proprietary and confidential — do not distribute</a:t>
            </a:r>
            <a:endParaRPr lang="en-US" dirty="0">
              <a:solidFill>
                <a:prstClr val="white"/>
              </a:solidFill>
            </a:endParaRPr>
          </a:p>
        </p:txBody>
      </p:sp>
      <p:sp>
        <p:nvSpPr>
          <p:cNvPr id="2" name="Title 1"/>
          <p:cNvSpPr>
            <a:spLocks noGrp="1"/>
          </p:cNvSpPr>
          <p:nvPr>
            <p:ph type="title"/>
          </p:nvPr>
        </p:nvSpPr>
        <p:spPr>
          <a:xfrm>
            <a:off x="502920" y="465138"/>
            <a:ext cx="8229600" cy="914400"/>
          </a:xfrm>
        </p:spPr>
        <p:txBody>
          <a:bodyPr/>
          <a:lstStyle>
            <a:lvl1pPr>
              <a:defRPr spc="100" baseline="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02919" y="1454150"/>
            <a:ext cx="8229600" cy="4754880"/>
          </a:xfrm>
        </p:spPr>
        <p:txBody>
          <a:bodyPr/>
          <a:lstStyle>
            <a:lvl1pPr>
              <a:spcBef>
                <a:spcPts val="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Text Placeholder 7"/>
          <p:cNvSpPr>
            <a:spLocks noGrp="1"/>
          </p:cNvSpPr>
          <p:nvPr>
            <p:ph type="body" sz="quarter" idx="13"/>
          </p:nvPr>
        </p:nvSpPr>
        <p:spPr bwMode="auto">
          <a:xfrm>
            <a:off x="502920" y="250825"/>
            <a:ext cx="4297680" cy="153888"/>
          </a:xfrm>
        </p:spPr>
        <p:txBody>
          <a:bodyPr rIns="0" bIns="0" anchor="ctr">
            <a:spAutoFit/>
          </a:bodyPr>
          <a:lstStyle>
            <a:lvl1pPr>
              <a:defRPr sz="1000">
                <a:solidFill>
                  <a:schemeClr val="bg1"/>
                </a:solidFill>
              </a:defRPr>
            </a:lvl1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solidFill>
                  <a:prstClr val="white"/>
                </a:solidFill>
              </a:defRPr>
            </a:lvl1pPr>
          </a:lstStyle>
          <a:p>
            <a:pPr>
              <a:defRPr/>
            </a:pPr>
            <a:fld id="{C373D960-BF84-4B1E-9E87-23455A7A22E7}" type="datetime4">
              <a:rPr lang="en-US"/>
              <a:pPr>
                <a:defRPr/>
              </a:pPr>
              <a:t>June 19, 2017</a:t>
            </a:fld>
            <a:endParaRPr lang="en-US"/>
          </a:p>
        </p:txBody>
      </p:sp>
      <p:sp>
        <p:nvSpPr>
          <p:cNvPr id="7" name="Footer Placeholder 4"/>
          <p:cNvSpPr>
            <a:spLocks noGrp="1"/>
          </p:cNvSpPr>
          <p:nvPr>
            <p:ph type="ftr" sz="quarter" idx="15"/>
          </p:nvPr>
        </p:nvSpPr>
        <p:spPr/>
        <p:txBody>
          <a:bodyPr/>
          <a:lstStyle>
            <a:lvl1pPr>
              <a:defRPr>
                <a:solidFill>
                  <a:prstClr val="white"/>
                </a:solidFill>
              </a:defRPr>
            </a:lvl1pPr>
          </a:lstStyle>
          <a:p>
            <a:pPr>
              <a:defRPr/>
            </a:pPr>
            <a:r>
              <a:rPr lang="en-US"/>
              <a:t>Enter presentation title via "insert&gt;header and footer&gt;footer" |</a:t>
            </a:r>
          </a:p>
        </p:txBody>
      </p:sp>
      <p:sp>
        <p:nvSpPr>
          <p:cNvPr id="9" name="Slide Number Placeholder 5"/>
          <p:cNvSpPr>
            <a:spLocks noGrp="1"/>
          </p:cNvSpPr>
          <p:nvPr>
            <p:ph type="sldNum" sz="quarter" idx="16"/>
          </p:nvPr>
        </p:nvSpPr>
        <p:spPr/>
        <p:txBody>
          <a:bodyPr/>
          <a:lstStyle>
            <a:lvl1pPr>
              <a:defRPr>
                <a:solidFill>
                  <a:prstClr val="white"/>
                </a:solidFill>
              </a:defRPr>
            </a:lvl1pPr>
          </a:lstStyle>
          <a:p>
            <a:pPr>
              <a:defRPr/>
            </a:pPr>
            <a:fld id="{AC7F5028-9E19-48FE-93CF-F7E43657FD36}" type="slidenum">
              <a:rPr lang="en-US"/>
              <a:pPr>
                <a:defRPr/>
              </a:pPr>
              <a:t>‹#›</a:t>
            </a:fld>
            <a:endParaRPr lang="en-US"/>
          </a:p>
        </p:txBody>
      </p:sp>
    </p:spTree>
    <p:extLst>
      <p:ext uri="{BB962C8B-B14F-4D97-AF65-F5344CB8AC3E}">
        <p14:creationId xmlns:p14="http://schemas.microsoft.com/office/powerpoint/2010/main" val="1300345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Long Content Dark">
    <p:bg>
      <p:bgPr>
        <a:solidFill>
          <a:schemeClr val="tx2"/>
        </a:solidFill>
        <a:effectLst/>
      </p:bgPr>
    </p:bg>
    <p:spTree>
      <p:nvGrpSpPr>
        <p:cNvPr id="1" name=""/>
        <p:cNvGrpSpPr/>
        <p:nvPr/>
      </p:nvGrpSpPr>
      <p:grpSpPr>
        <a:xfrm>
          <a:off x="0" y="0"/>
          <a:ext cx="0" cy="0"/>
          <a:chOff x="0" y="0"/>
          <a:chExt cx="0" cy="0"/>
        </a:xfrm>
      </p:grpSpPr>
      <p:sp>
        <p:nvSpPr>
          <p:cNvPr id="5" name="Content Placeholder 2"/>
          <p:cNvSpPr txBox="1">
            <a:spLocks/>
          </p:cNvSpPr>
          <p:nvPr userDrawn="1"/>
        </p:nvSpPr>
        <p:spPr bwMode="auto">
          <a:xfrm>
            <a:off x="503238" y="6427788"/>
            <a:ext cx="3057525" cy="292100"/>
          </a:xfrm>
          <a:prstGeom prst="rect">
            <a:avLst/>
          </a:prstGeom>
        </p:spPr>
        <p:txBody>
          <a:bodyPr lIns="0" rIns="0" anchor="b"/>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solidFill>
                  <a:prstClr val="white"/>
                </a:solidFill>
              </a:rPr>
              <a:t>Proprietary and confidential — do not distribute</a:t>
            </a:r>
            <a:endParaRPr lang="en-US" dirty="0">
              <a:solidFill>
                <a:prstClr val="white"/>
              </a:solidFill>
            </a:endParaRPr>
          </a:p>
        </p:txBody>
      </p:sp>
      <p:sp>
        <p:nvSpPr>
          <p:cNvPr id="2" name="Title 1"/>
          <p:cNvSpPr>
            <a:spLocks noGrp="1"/>
          </p:cNvSpPr>
          <p:nvPr>
            <p:ph type="title"/>
          </p:nvPr>
        </p:nvSpPr>
        <p:spPr>
          <a:xfrm>
            <a:off x="502920" y="465138"/>
            <a:ext cx="8229600" cy="914400"/>
          </a:xfrm>
        </p:spPr>
        <p:txBody>
          <a:bodyPr/>
          <a:lstStyle>
            <a:lvl1pPr>
              <a:defRPr spc="100" baseline="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02920" y="1463040"/>
            <a:ext cx="6675120" cy="4754880"/>
          </a:xfrm>
        </p:spPr>
        <p:txBody>
          <a:bodyPr/>
          <a:lstStyle>
            <a:lvl1pPr>
              <a:spcBef>
                <a:spcPts val="1200"/>
              </a:spcBef>
              <a:defRPr sz="18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p:txBody>
      </p:sp>
      <p:sp>
        <p:nvSpPr>
          <p:cNvPr id="8" name="Text Placeholder 7"/>
          <p:cNvSpPr>
            <a:spLocks noGrp="1"/>
          </p:cNvSpPr>
          <p:nvPr>
            <p:ph type="body" sz="quarter" idx="13"/>
          </p:nvPr>
        </p:nvSpPr>
        <p:spPr bwMode="auto">
          <a:xfrm>
            <a:off x="502920" y="250825"/>
            <a:ext cx="4297680" cy="153888"/>
          </a:xfrm>
        </p:spPr>
        <p:txBody>
          <a:bodyPr rIns="0" bIns="0" anchor="ctr">
            <a:spAutoFit/>
          </a:bodyPr>
          <a:lstStyle>
            <a:lvl1pPr>
              <a:defRPr sz="1000">
                <a:solidFill>
                  <a:schemeClr val="bg1"/>
                </a:solidFill>
              </a:defRPr>
            </a:lvl1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solidFill>
                  <a:prstClr val="white"/>
                </a:solidFill>
              </a:defRPr>
            </a:lvl1pPr>
          </a:lstStyle>
          <a:p>
            <a:pPr>
              <a:defRPr/>
            </a:pPr>
            <a:fld id="{A781687A-B040-4204-95C1-AF2506B42E0F}" type="datetime4">
              <a:rPr lang="en-US"/>
              <a:pPr>
                <a:defRPr/>
              </a:pPr>
              <a:t>June 19, 2017</a:t>
            </a:fld>
            <a:endParaRPr lang="en-US"/>
          </a:p>
        </p:txBody>
      </p:sp>
      <p:sp>
        <p:nvSpPr>
          <p:cNvPr id="7" name="Footer Placeholder 4"/>
          <p:cNvSpPr>
            <a:spLocks noGrp="1"/>
          </p:cNvSpPr>
          <p:nvPr>
            <p:ph type="ftr" sz="quarter" idx="15"/>
          </p:nvPr>
        </p:nvSpPr>
        <p:spPr/>
        <p:txBody>
          <a:bodyPr/>
          <a:lstStyle>
            <a:lvl1pPr>
              <a:defRPr>
                <a:solidFill>
                  <a:prstClr val="white"/>
                </a:solidFill>
              </a:defRPr>
            </a:lvl1pPr>
          </a:lstStyle>
          <a:p>
            <a:pPr>
              <a:defRPr/>
            </a:pPr>
            <a:r>
              <a:rPr lang="en-US"/>
              <a:t>Enter presentation title via "insert&gt;header and footer&gt;footer" |</a:t>
            </a:r>
          </a:p>
        </p:txBody>
      </p:sp>
      <p:sp>
        <p:nvSpPr>
          <p:cNvPr id="9" name="Slide Number Placeholder 5"/>
          <p:cNvSpPr>
            <a:spLocks noGrp="1"/>
          </p:cNvSpPr>
          <p:nvPr>
            <p:ph type="sldNum" sz="quarter" idx="16"/>
          </p:nvPr>
        </p:nvSpPr>
        <p:spPr/>
        <p:txBody>
          <a:bodyPr/>
          <a:lstStyle>
            <a:lvl1pPr>
              <a:defRPr>
                <a:solidFill>
                  <a:prstClr val="white"/>
                </a:solidFill>
              </a:defRPr>
            </a:lvl1pPr>
          </a:lstStyle>
          <a:p>
            <a:pPr>
              <a:defRPr/>
            </a:pPr>
            <a:fld id="{2281AF98-A44A-40C7-9718-DD2B51AC8E9D}" type="slidenum">
              <a:rPr lang="en-US"/>
              <a:pPr>
                <a:defRPr/>
              </a:pPr>
              <a:t>‹#›</a:t>
            </a:fld>
            <a:endParaRPr lang="en-US"/>
          </a:p>
        </p:txBody>
      </p:sp>
    </p:spTree>
    <p:extLst>
      <p:ext uri="{BB962C8B-B14F-4D97-AF65-F5344CB8AC3E}">
        <p14:creationId xmlns:p14="http://schemas.microsoft.com/office/powerpoint/2010/main" val="29775977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Dark">
    <p:bg>
      <p:bgPr>
        <a:solidFill>
          <a:schemeClr val="tx2"/>
        </a:solidFill>
        <a:effectLst/>
      </p:bgPr>
    </p:bg>
    <p:spTree>
      <p:nvGrpSpPr>
        <p:cNvPr id="1" name=""/>
        <p:cNvGrpSpPr/>
        <p:nvPr/>
      </p:nvGrpSpPr>
      <p:grpSpPr>
        <a:xfrm>
          <a:off x="0" y="0"/>
          <a:ext cx="0" cy="0"/>
          <a:chOff x="0" y="0"/>
          <a:chExt cx="0" cy="0"/>
        </a:xfrm>
      </p:grpSpPr>
      <p:sp>
        <p:nvSpPr>
          <p:cNvPr id="6" name="Content Placeholder 2"/>
          <p:cNvSpPr txBox="1">
            <a:spLocks/>
          </p:cNvSpPr>
          <p:nvPr userDrawn="1"/>
        </p:nvSpPr>
        <p:spPr bwMode="auto">
          <a:xfrm>
            <a:off x="503238" y="6427788"/>
            <a:ext cx="3057525" cy="292100"/>
          </a:xfrm>
          <a:prstGeom prst="rect">
            <a:avLst/>
          </a:prstGeom>
        </p:spPr>
        <p:txBody>
          <a:bodyPr lIns="0" rIns="0" anchor="b"/>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solidFill>
                  <a:prstClr val="white"/>
                </a:solidFill>
              </a:rPr>
              <a:t>Proprietary and confidential — do not distribute</a:t>
            </a:r>
            <a:endParaRPr lang="en-US" dirty="0">
              <a:solidFill>
                <a:prstClr val="white"/>
              </a:solidFill>
            </a:endParaRPr>
          </a:p>
        </p:txBody>
      </p:sp>
      <p:sp>
        <p:nvSpPr>
          <p:cNvPr id="2" name="Title 1"/>
          <p:cNvSpPr>
            <a:spLocks noGrp="1"/>
          </p:cNvSpPr>
          <p:nvPr>
            <p:ph type="title"/>
          </p:nvPr>
        </p:nvSpPr>
        <p:spPr>
          <a:xfrm>
            <a:off x="502920" y="465138"/>
            <a:ext cx="8229600" cy="914400"/>
          </a:xfrm>
        </p:spPr>
        <p:txBody>
          <a:bodyPr/>
          <a:lstStyle>
            <a:lvl1pPr>
              <a:defRPr spc="100" baseline="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02920" y="1463040"/>
            <a:ext cx="3977640" cy="475488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754880" y="1463040"/>
            <a:ext cx="3977640" cy="475488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9" name="Text Placeholder 8"/>
          <p:cNvSpPr>
            <a:spLocks noGrp="1"/>
          </p:cNvSpPr>
          <p:nvPr>
            <p:ph type="body" sz="quarter" idx="13"/>
          </p:nvPr>
        </p:nvSpPr>
        <p:spPr bwMode="auto">
          <a:xfrm>
            <a:off x="502920" y="250825"/>
            <a:ext cx="4297680" cy="153888"/>
          </a:xfrm>
        </p:spPr>
        <p:txBody>
          <a:bodyPr rIns="0" bIns="0" anchor="ctr">
            <a:spAutoFit/>
          </a:bodyPr>
          <a:lstStyle>
            <a:lvl1pPr>
              <a:defRPr sz="1000">
                <a:solidFill>
                  <a:schemeClr val="bg1"/>
                </a:solidFill>
              </a:defRPr>
            </a:lvl1pPr>
          </a:lstStyle>
          <a:p>
            <a:pPr lvl="0"/>
            <a:r>
              <a:rPr lang="en-US" smtClean="0"/>
              <a:t>Click to edit Master text styles</a:t>
            </a:r>
          </a:p>
        </p:txBody>
      </p:sp>
      <p:sp>
        <p:nvSpPr>
          <p:cNvPr id="7" name="Date Placeholder 4"/>
          <p:cNvSpPr>
            <a:spLocks noGrp="1"/>
          </p:cNvSpPr>
          <p:nvPr>
            <p:ph type="dt" sz="half" idx="14"/>
          </p:nvPr>
        </p:nvSpPr>
        <p:spPr/>
        <p:txBody>
          <a:bodyPr/>
          <a:lstStyle>
            <a:lvl1pPr>
              <a:defRPr>
                <a:solidFill>
                  <a:prstClr val="white"/>
                </a:solidFill>
              </a:defRPr>
            </a:lvl1pPr>
          </a:lstStyle>
          <a:p>
            <a:pPr>
              <a:defRPr/>
            </a:pPr>
            <a:fld id="{5F11DED7-498B-4889-814F-A49748E8E944}" type="datetime4">
              <a:rPr lang="en-US"/>
              <a:pPr>
                <a:defRPr/>
              </a:pPr>
              <a:t>June 19, 2017</a:t>
            </a:fld>
            <a:endParaRPr lang="en-US"/>
          </a:p>
        </p:txBody>
      </p:sp>
      <p:sp>
        <p:nvSpPr>
          <p:cNvPr id="8" name="Footer Placeholder 5"/>
          <p:cNvSpPr>
            <a:spLocks noGrp="1"/>
          </p:cNvSpPr>
          <p:nvPr>
            <p:ph type="ftr" sz="quarter" idx="15"/>
          </p:nvPr>
        </p:nvSpPr>
        <p:spPr/>
        <p:txBody>
          <a:bodyPr/>
          <a:lstStyle>
            <a:lvl1pPr>
              <a:defRPr>
                <a:solidFill>
                  <a:prstClr val="white"/>
                </a:solidFill>
              </a:defRPr>
            </a:lvl1pPr>
          </a:lstStyle>
          <a:p>
            <a:pPr>
              <a:defRPr/>
            </a:pPr>
            <a:r>
              <a:rPr lang="en-US"/>
              <a:t>Enter presentation title via "insert&gt;header and footer&gt;footer" |</a:t>
            </a:r>
          </a:p>
        </p:txBody>
      </p:sp>
      <p:sp>
        <p:nvSpPr>
          <p:cNvPr id="10" name="Slide Number Placeholder 6"/>
          <p:cNvSpPr>
            <a:spLocks noGrp="1"/>
          </p:cNvSpPr>
          <p:nvPr>
            <p:ph type="sldNum" sz="quarter" idx="16"/>
          </p:nvPr>
        </p:nvSpPr>
        <p:spPr/>
        <p:txBody>
          <a:bodyPr/>
          <a:lstStyle>
            <a:lvl1pPr>
              <a:defRPr>
                <a:solidFill>
                  <a:prstClr val="white"/>
                </a:solidFill>
              </a:defRPr>
            </a:lvl1pPr>
          </a:lstStyle>
          <a:p>
            <a:pPr>
              <a:defRPr/>
            </a:pPr>
            <a:fld id="{218EF6D4-3766-43D0-8A39-6014912F22A3}" type="slidenum">
              <a:rPr lang="en-US"/>
              <a:pPr>
                <a:defRPr/>
              </a:pPr>
              <a:t>‹#›</a:t>
            </a:fld>
            <a:endParaRPr lang="en-US"/>
          </a:p>
        </p:txBody>
      </p:sp>
    </p:spTree>
    <p:extLst>
      <p:ext uri="{BB962C8B-B14F-4D97-AF65-F5344CB8AC3E}">
        <p14:creationId xmlns:p14="http://schemas.microsoft.com/office/powerpoint/2010/main" val="1430950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E484D27-6B17-40A1-832C-ECDB56495BD4}" type="datetimeFigureOut">
              <a:rPr lang="ru-RU" smtClean="0"/>
              <a:t>19.06.2017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EA99332-0678-43FD-96DF-343E8CBC9A5C}"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 Header Dark">
    <p:bg>
      <p:bgPr>
        <a:solidFill>
          <a:schemeClr val="tx2"/>
        </a:solidFill>
        <a:effectLst/>
      </p:bgPr>
    </p:bg>
    <p:spTree>
      <p:nvGrpSpPr>
        <p:cNvPr id="1" name=""/>
        <p:cNvGrpSpPr/>
        <p:nvPr/>
      </p:nvGrpSpPr>
      <p:grpSpPr>
        <a:xfrm>
          <a:off x="0" y="0"/>
          <a:ext cx="0" cy="0"/>
          <a:chOff x="0" y="0"/>
          <a:chExt cx="0" cy="0"/>
        </a:xfrm>
      </p:grpSpPr>
      <p:sp>
        <p:nvSpPr>
          <p:cNvPr id="7" name="Content Placeholder 2"/>
          <p:cNvSpPr txBox="1">
            <a:spLocks/>
          </p:cNvSpPr>
          <p:nvPr userDrawn="1"/>
        </p:nvSpPr>
        <p:spPr bwMode="auto">
          <a:xfrm>
            <a:off x="503238" y="6427788"/>
            <a:ext cx="3057525" cy="292100"/>
          </a:xfrm>
          <a:prstGeom prst="rect">
            <a:avLst/>
          </a:prstGeom>
        </p:spPr>
        <p:txBody>
          <a:bodyPr lIns="0" rIns="0" anchor="b"/>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solidFill>
                  <a:prstClr val="white"/>
                </a:solidFill>
              </a:rPr>
              <a:t>Proprietary and confidential — do not distribute</a:t>
            </a:r>
            <a:endParaRPr lang="en-US" dirty="0">
              <a:solidFill>
                <a:prstClr val="white"/>
              </a:solidFill>
            </a:endParaRPr>
          </a:p>
        </p:txBody>
      </p:sp>
      <p:sp>
        <p:nvSpPr>
          <p:cNvPr id="2" name="Title 1"/>
          <p:cNvSpPr>
            <a:spLocks noGrp="1"/>
          </p:cNvSpPr>
          <p:nvPr>
            <p:ph type="title"/>
          </p:nvPr>
        </p:nvSpPr>
        <p:spPr>
          <a:xfrm>
            <a:off x="502920" y="465138"/>
            <a:ext cx="8229600" cy="914400"/>
          </a:xfrm>
        </p:spPr>
        <p:txBody>
          <a:bodyPr/>
          <a:lstStyle>
            <a:lvl1pPr>
              <a:defRPr spc="100" baseline="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02920" y="2743200"/>
            <a:ext cx="3977640" cy="347472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754880" y="2743200"/>
            <a:ext cx="3977640" cy="347472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9" name="Text Placeholder 8"/>
          <p:cNvSpPr>
            <a:spLocks noGrp="1"/>
          </p:cNvSpPr>
          <p:nvPr>
            <p:ph type="body" sz="quarter" idx="13"/>
          </p:nvPr>
        </p:nvSpPr>
        <p:spPr>
          <a:xfrm>
            <a:off x="502920" y="250825"/>
            <a:ext cx="4297680" cy="153888"/>
          </a:xfrm>
        </p:spPr>
        <p:txBody>
          <a:bodyPr rIns="0" bIns="0" anchor="ctr">
            <a:spAutoFit/>
          </a:bodyPr>
          <a:lstStyle>
            <a:lvl1pPr>
              <a:defRPr sz="1000">
                <a:solidFill>
                  <a:schemeClr val="bg1"/>
                </a:solidFill>
              </a:defRPr>
            </a:lvl1pPr>
          </a:lstStyle>
          <a:p>
            <a:pPr lvl="0"/>
            <a:r>
              <a:rPr lang="en-US" smtClean="0"/>
              <a:t>Click to edit Master text styles</a:t>
            </a:r>
          </a:p>
        </p:txBody>
      </p:sp>
      <p:sp>
        <p:nvSpPr>
          <p:cNvPr id="10" name="Text Placeholder 9"/>
          <p:cNvSpPr>
            <a:spLocks noGrp="1"/>
          </p:cNvSpPr>
          <p:nvPr>
            <p:ph type="body" sz="quarter" idx="14"/>
          </p:nvPr>
        </p:nvSpPr>
        <p:spPr>
          <a:xfrm>
            <a:off x="502920" y="1463040"/>
            <a:ext cx="8229600" cy="1097280"/>
          </a:xfrm>
        </p:spPr>
        <p:txBody>
          <a:bodyPr/>
          <a:lstStyle>
            <a:lvl1pPr>
              <a:defRPr sz="2000">
                <a:solidFill>
                  <a:schemeClr val="bg1"/>
                </a:solidFill>
              </a:defRPr>
            </a:lvl1pPr>
          </a:lstStyle>
          <a:p>
            <a:pPr lvl="0"/>
            <a:r>
              <a:rPr lang="ru-RU" smtClean="0"/>
              <a:t>Образец текста</a:t>
            </a:r>
          </a:p>
        </p:txBody>
      </p:sp>
      <p:sp>
        <p:nvSpPr>
          <p:cNvPr id="8" name="Date Placeholder 4"/>
          <p:cNvSpPr>
            <a:spLocks noGrp="1"/>
          </p:cNvSpPr>
          <p:nvPr>
            <p:ph type="dt" sz="half" idx="15"/>
          </p:nvPr>
        </p:nvSpPr>
        <p:spPr/>
        <p:txBody>
          <a:bodyPr/>
          <a:lstStyle>
            <a:lvl1pPr>
              <a:defRPr>
                <a:solidFill>
                  <a:prstClr val="white"/>
                </a:solidFill>
              </a:defRPr>
            </a:lvl1pPr>
          </a:lstStyle>
          <a:p>
            <a:pPr>
              <a:defRPr/>
            </a:pPr>
            <a:fld id="{431E70A2-E477-4DF9-BE98-6067C97144B3}" type="datetime4">
              <a:rPr lang="en-US"/>
              <a:pPr>
                <a:defRPr/>
              </a:pPr>
              <a:t>June 19, 2017</a:t>
            </a:fld>
            <a:endParaRPr lang="en-US"/>
          </a:p>
        </p:txBody>
      </p:sp>
      <p:sp>
        <p:nvSpPr>
          <p:cNvPr id="11" name="Footer Placeholder 5"/>
          <p:cNvSpPr>
            <a:spLocks noGrp="1"/>
          </p:cNvSpPr>
          <p:nvPr>
            <p:ph type="ftr" sz="quarter" idx="16"/>
          </p:nvPr>
        </p:nvSpPr>
        <p:spPr/>
        <p:txBody>
          <a:bodyPr/>
          <a:lstStyle>
            <a:lvl1pPr>
              <a:defRPr>
                <a:solidFill>
                  <a:prstClr val="white"/>
                </a:solidFill>
              </a:defRPr>
            </a:lvl1pPr>
          </a:lstStyle>
          <a:p>
            <a:pPr>
              <a:defRPr/>
            </a:pPr>
            <a:r>
              <a:rPr lang="en-US"/>
              <a:t>Enter presentation title via "insert&gt;header and footer&gt;footer" |</a:t>
            </a:r>
          </a:p>
        </p:txBody>
      </p:sp>
      <p:sp>
        <p:nvSpPr>
          <p:cNvPr id="12" name="Slide Number Placeholder 6"/>
          <p:cNvSpPr>
            <a:spLocks noGrp="1"/>
          </p:cNvSpPr>
          <p:nvPr>
            <p:ph type="sldNum" sz="quarter" idx="17"/>
          </p:nvPr>
        </p:nvSpPr>
        <p:spPr/>
        <p:txBody>
          <a:bodyPr/>
          <a:lstStyle>
            <a:lvl1pPr>
              <a:defRPr>
                <a:solidFill>
                  <a:prstClr val="white"/>
                </a:solidFill>
              </a:defRPr>
            </a:lvl1pPr>
          </a:lstStyle>
          <a:p>
            <a:pPr>
              <a:defRPr/>
            </a:pPr>
            <a:fld id="{8DF1E68D-7230-4DCE-91CF-ACD3E7E99462}" type="slidenum">
              <a:rPr lang="en-US"/>
              <a:pPr>
                <a:defRPr/>
              </a:pPr>
              <a:t>‹#›</a:t>
            </a:fld>
            <a:endParaRPr lang="en-US"/>
          </a:p>
        </p:txBody>
      </p:sp>
    </p:spTree>
    <p:extLst>
      <p:ext uri="{BB962C8B-B14F-4D97-AF65-F5344CB8AC3E}">
        <p14:creationId xmlns:p14="http://schemas.microsoft.com/office/powerpoint/2010/main" val="394350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with Image Dark">
    <p:bg bwMode="auto">
      <p:bgPr>
        <a:solidFill>
          <a:schemeClr val="tx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4622807" y="0"/>
            <a:ext cx="4492513" cy="6858000"/>
          </a:xfrm>
          <a:solidFill>
            <a:schemeClr val="accent5">
              <a:lumMod val="75000"/>
            </a:schemeClr>
          </a:solidFill>
        </p:spPr>
        <p:txBody>
          <a:bodyPr lIns="365760" rIns="365760" rtlCol="0" anchor="ctr" anchorCtr="1">
            <a:noAutofit/>
          </a:bodyPr>
          <a:lstStyle>
            <a:lvl1pPr algn="ctr">
              <a:defRPr sz="2000" baseline="0">
                <a:solidFill>
                  <a:schemeClr val="bg1"/>
                </a:solidFill>
              </a:defRPr>
            </a:lvl1pPr>
          </a:lstStyle>
          <a:p>
            <a:pPr lvl="0"/>
            <a:r>
              <a:rPr lang="en-US" noProof="0" smtClean="0"/>
              <a:t>Click icon to add picture</a:t>
            </a:r>
            <a:endParaRPr lang="en-US" noProof="0" dirty="0"/>
          </a:p>
        </p:txBody>
      </p:sp>
      <p:sp>
        <p:nvSpPr>
          <p:cNvPr id="2" name="Title 1"/>
          <p:cNvSpPr>
            <a:spLocks noGrp="1"/>
          </p:cNvSpPr>
          <p:nvPr>
            <p:ph type="title"/>
          </p:nvPr>
        </p:nvSpPr>
        <p:spPr bwMode="gray">
          <a:xfrm>
            <a:off x="455624" y="465138"/>
            <a:ext cx="3989520" cy="914400"/>
          </a:xfrm>
        </p:spPr>
        <p:txBody>
          <a:bodyPr rIns="182880"/>
          <a:lstStyle>
            <a:lvl1pPr>
              <a:defRPr spc="100" baseline="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bwMode="gray">
          <a:xfrm>
            <a:off x="455619" y="2001444"/>
            <a:ext cx="3992579" cy="4216479"/>
          </a:xfrm>
        </p:spPr>
        <p:txBody>
          <a:bodyPr rIns="182880"/>
          <a:lstStyle>
            <a:lvl1pPr>
              <a:spcBef>
                <a:spcPts val="3000"/>
              </a:spcBef>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Slide Number Placeholder 6"/>
          <p:cNvSpPr>
            <a:spLocks noGrp="1"/>
          </p:cNvSpPr>
          <p:nvPr>
            <p:ph type="sldNum" sz="quarter" idx="15"/>
          </p:nvPr>
        </p:nvSpPr>
        <p:spPr bwMode="gray">
          <a:xfrm>
            <a:off x="8574088" y="6427788"/>
            <a:ext cx="292100" cy="284162"/>
          </a:xfrm>
        </p:spPr>
        <p:txBody>
          <a:bodyPr/>
          <a:lstStyle>
            <a:lvl1pPr>
              <a:defRPr>
                <a:solidFill>
                  <a:prstClr val="white"/>
                </a:solidFill>
              </a:defRPr>
            </a:lvl1pPr>
          </a:lstStyle>
          <a:p>
            <a:pPr>
              <a:defRPr/>
            </a:pPr>
            <a:fld id="{6345488E-B73F-43E3-8BBC-FA8EEFC7DB8A}" type="slidenum">
              <a:rPr lang="en-US"/>
              <a:pPr>
                <a:defRPr/>
              </a:pPr>
              <a:t>‹#›</a:t>
            </a:fld>
            <a:endParaRPr lang="en-US"/>
          </a:p>
        </p:txBody>
      </p:sp>
      <p:sp>
        <p:nvSpPr>
          <p:cNvPr id="6" name="Footer Placeholder 5"/>
          <p:cNvSpPr>
            <a:spLocks noGrp="1"/>
          </p:cNvSpPr>
          <p:nvPr>
            <p:ph type="ftr" sz="quarter" idx="16"/>
          </p:nvPr>
        </p:nvSpPr>
        <p:spPr>
          <a:xfrm>
            <a:off x="457200" y="6356350"/>
            <a:ext cx="4479925" cy="365125"/>
          </a:xfrm>
        </p:spPr>
        <p:txBody>
          <a:bodyPr/>
          <a:lstStyle>
            <a:lvl1pPr algn="l">
              <a:defRPr>
                <a:solidFill>
                  <a:prstClr val="white"/>
                </a:solidFill>
              </a:defRPr>
            </a:lvl1pPr>
          </a:lstStyle>
          <a:p>
            <a:pPr>
              <a:defRPr/>
            </a:pPr>
            <a:r>
              <a:rPr lang="en-US"/>
              <a:t>Enter presentation title via "insert&gt;header and footer&gt;footer" |</a:t>
            </a:r>
          </a:p>
        </p:txBody>
      </p:sp>
    </p:spTree>
    <p:extLst>
      <p:ext uri="{BB962C8B-B14F-4D97-AF65-F5344CB8AC3E}">
        <p14:creationId xmlns:p14="http://schemas.microsoft.com/office/powerpoint/2010/main" val="4272639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Dark">
    <p:bg>
      <p:bgPr>
        <a:solidFill>
          <a:schemeClr val="tx2"/>
        </a:solidFill>
        <a:effectLst/>
      </p:bgPr>
    </p:bg>
    <p:spTree>
      <p:nvGrpSpPr>
        <p:cNvPr id="1" name=""/>
        <p:cNvGrpSpPr/>
        <p:nvPr/>
      </p:nvGrpSpPr>
      <p:grpSpPr>
        <a:xfrm>
          <a:off x="0" y="0"/>
          <a:ext cx="0" cy="0"/>
          <a:chOff x="0" y="0"/>
          <a:chExt cx="0" cy="0"/>
        </a:xfrm>
      </p:grpSpPr>
      <p:sp>
        <p:nvSpPr>
          <p:cNvPr id="4" name="Content Placeholder 2"/>
          <p:cNvSpPr txBox="1">
            <a:spLocks/>
          </p:cNvSpPr>
          <p:nvPr userDrawn="1"/>
        </p:nvSpPr>
        <p:spPr bwMode="auto">
          <a:xfrm>
            <a:off x="503238" y="6427788"/>
            <a:ext cx="3057525" cy="292100"/>
          </a:xfrm>
          <a:prstGeom prst="rect">
            <a:avLst/>
          </a:prstGeom>
        </p:spPr>
        <p:txBody>
          <a:bodyPr lIns="0" rIns="0" anchor="b"/>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solidFill>
                  <a:prstClr val="white"/>
                </a:solidFill>
              </a:rPr>
              <a:t>Proprietary and confidential — do not distribute</a:t>
            </a:r>
            <a:endParaRPr lang="en-US" dirty="0">
              <a:solidFill>
                <a:prstClr val="white"/>
              </a:solidFill>
            </a:endParaRPr>
          </a:p>
        </p:txBody>
      </p:sp>
      <p:sp>
        <p:nvSpPr>
          <p:cNvPr id="2" name="Title 1"/>
          <p:cNvSpPr>
            <a:spLocks noGrp="1"/>
          </p:cNvSpPr>
          <p:nvPr>
            <p:ph type="title"/>
          </p:nvPr>
        </p:nvSpPr>
        <p:spPr>
          <a:xfrm>
            <a:off x="502920" y="465138"/>
            <a:ext cx="8229600" cy="914400"/>
          </a:xfrm>
        </p:spPr>
        <p:txBody>
          <a:bodyPr/>
          <a:lstStyle>
            <a:lvl1pPr>
              <a:defRPr spc="100" baseline="0">
                <a:solidFill>
                  <a:schemeClr val="bg1"/>
                </a:solidFill>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502920" y="250825"/>
            <a:ext cx="4297680" cy="153888"/>
          </a:xfrm>
        </p:spPr>
        <p:txBody>
          <a:bodyPr rIns="0" bIns="0" anchor="ctr">
            <a:spAutoFit/>
          </a:bodyPr>
          <a:lstStyle>
            <a:lvl1pPr>
              <a:defRPr sz="1000">
                <a:solidFill>
                  <a:schemeClr val="bg1"/>
                </a:solidFill>
              </a:defRPr>
            </a:lvl1pPr>
          </a:lstStyle>
          <a:p>
            <a:pPr lvl="0"/>
            <a:r>
              <a:rPr lang="en-US" smtClean="0"/>
              <a:t>Click to edit Master text styles</a:t>
            </a:r>
          </a:p>
        </p:txBody>
      </p:sp>
      <p:sp>
        <p:nvSpPr>
          <p:cNvPr id="5" name="Date Placeholder 2"/>
          <p:cNvSpPr>
            <a:spLocks noGrp="1"/>
          </p:cNvSpPr>
          <p:nvPr>
            <p:ph type="dt" sz="half" idx="14"/>
          </p:nvPr>
        </p:nvSpPr>
        <p:spPr/>
        <p:txBody>
          <a:bodyPr/>
          <a:lstStyle>
            <a:lvl1pPr>
              <a:defRPr>
                <a:solidFill>
                  <a:prstClr val="white"/>
                </a:solidFill>
              </a:defRPr>
            </a:lvl1pPr>
          </a:lstStyle>
          <a:p>
            <a:pPr>
              <a:defRPr/>
            </a:pPr>
            <a:fld id="{471BCF4A-4E0B-411B-AE39-1E1D617328FC}" type="datetime4">
              <a:rPr lang="en-US"/>
              <a:pPr>
                <a:defRPr/>
              </a:pPr>
              <a:t>June 19, 2017</a:t>
            </a:fld>
            <a:endParaRPr lang="en-US"/>
          </a:p>
        </p:txBody>
      </p:sp>
      <p:sp>
        <p:nvSpPr>
          <p:cNvPr id="6" name="Footer Placeholder 3"/>
          <p:cNvSpPr>
            <a:spLocks noGrp="1"/>
          </p:cNvSpPr>
          <p:nvPr>
            <p:ph type="ftr" sz="quarter" idx="15"/>
          </p:nvPr>
        </p:nvSpPr>
        <p:spPr/>
        <p:txBody>
          <a:bodyPr/>
          <a:lstStyle>
            <a:lvl1pPr>
              <a:defRPr>
                <a:solidFill>
                  <a:prstClr val="white"/>
                </a:solidFill>
              </a:defRPr>
            </a:lvl1pPr>
          </a:lstStyle>
          <a:p>
            <a:pPr>
              <a:defRPr/>
            </a:pPr>
            <a:r>
              <a:rPr lang="en-US"/>
              <a:t>Enter presentation title via "insert&gt;header and footer&gt;footer" |</a:t>
            </a:r>
          </a:p>
        </p:txBody>
      </p:sp>
      <p:sp>
        <p:nvSpPr>
          <p:cNvPr id="8" name="Slide Number Placeholder 4"/>
          <p:cNvSpPr>
            <a:spLocks noGrp="1"/>
          </p:cNvSpPr>
          <p:nvPr>
            <p:ph type="sldNum" sz="quarter" idx="16"/>
          </p:nvPr>
        </p:nvSpPr>
        <p:spPr/>
        <p:txBody>
          <a:bodyPr/>
          <a:lstStyle>
            <a:lvl1pPr>
              <a:defRPr>
                <a:solidFill>
                  <a:prstClr val="white"/>
                </a:solidFill>
              </a:defRPr>
            </a:lvl1pPr>
          </a:lstStyle>
          <a:p>
            <a:pPr>
              <a:defRPr/>
            </a:pPr>
            <a:fld id="{63183289-C35B-44C8-A2A2-9E732ED72B1E}" type="slidenum">
              <a:rPr lang="en-US"/>
              <a:pPr>
                <a:defRPr/>
              </a:pPr>
              <a:t>‹#›</a:t>
            </a:fld>
            <a:endParaRPr lang="en-US"/>
          </a:p>
        </p:txBody>
      </p:sp>
    </p:spTree>
    <p:extLst>
      <p:ext uri="{BB962C8B-B14F-4D97-AF65-F5344CB8AC3E}">
        <p14:creationId xmlns:p14="http://schemas.microsoft.com/office/powerpoint/2010/main" val="36633412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Dark">
    <p:bg>
      <p:bgPr>
        <a:solidFill>
          <a:schemeClr val="tx2"/>
        </a:solidFill>
        <a:effectLst/>
      </p:bgPr>
    </p:bg>
    <p:spTree>
      <p:nvGrpSpPr>
        <p:cNvPr id="1" name=""/>
        <p:cNvGrpSpPr/>
        <p:nvPr/>
      </p:nvGrpSpPr>
      <p:grpSpPr>
        <a:xfrm>
          <a:off x="0" y="0"/>
          <a:ext cx="0" cy="0"/>
          <a:chOff x="0" y="0"/>
          <a:chExt cx="0" cy="0"/>
        </a:xfrm>
      </p:grpSpPr>
      <p:sp>
        <p:nvSpPr>
          <p:cNvPr id="2" name="Content Placeholder 2"/>
          <p:cNvSpPr txBox="1">
            <a:spLocks/>
          </p:cNvSpPr>
          <p:nvPr userDrawn="1"/>
        </p:nvSpPr>
        <p:spPr bwMode="auto">
          <a:xfrm>
            <a:off x="503238" y="6427788"/>
            <a:ext cx="3057525" cy="292100"/>
          </a:xfrm>
          <a:prstGeom prst="rect">
            <a:avLst/>
          </a:prstGeom>
        </p:spPr>
        <p:txBody>
          <a:bodyPr lIns="0" rIns="0" anchor="b"/>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solidFill>
                  <a:prstClr val="white"/>
                </a:solidFill>
              </a:rPr>
              <a:t>Proprietary and confidential — do not distribute</a:t>
            </a:r>
            <a:endParaRPr lang="en-US" dirty="0">
              <a:solidFill>
                <a:prstClr val="white"/>
              </a:solidFill>
            </a:endParaRPr>
          </a:p>
        </p:txBody>
      </p:sp>
      <p:sp>
        <p:nvSpPr>
          <p:cNvPr id="3" name="Date Placeholder 1"/>
          <p:cNvSpPr>
            <a:spLocks noGrp="1"/>
          </p:cNvSpPr>
          <p:nvPr>
            <p:ph type="dt" sz="half" idx="10"/>
          </p:nvPr>
        </p:nvSpPr>
        <p:spPr/>
        <p:txBody>
          <a:bodyPr/>
          <a:lstStyle>
            <a:lvl1pPr>
              <a:defRPr>
                <a:solidFill>
                  <a:prstClr val="white"/>
                </a:solidFill>
              </a:defRPr>
            </a:lvl1pPr>
          </a:lstStyle>
          <a:p>
            <a:pPr>
              <a:defRPr/>
            </a:pPr>
            <a:fld id="{4D295892-9E34-4FAA-979A-404B8C42B6B0}" type="datetime4">
              <a:rPr lang="en-US"/>
              <a:pPr>
                <a:defRPr/>
              </a:pPr>
              <a:t>June 19, 2017</a:t>
            </a:fld>
            <a:endParaRPr lang="en-US"/>
          </a:p>
        </p:txBody>
      </p:sp>
      <p:sp>
        <p:nvSpPr>
          <p:cNvPr id="4" name="Footer Placeholder 2"/>
          <p:cNvSpPr>
            <a:spLocks noGrp="1"/>
          </p:cNvSpPr>
          <p:nvPr>
            <p:ph type="ftr" sz="quarter" idx="11"/>
          </p:nvPr>
        </p:nvSpPr>
        <p:spPr/>
        <p:txBody>
          <a:bodyPr/>
          <a:lstStyle>
            <a:lvl1pPr>
              <a:defRPr>
                <a:solidFill>
                  <a:prstClr val="white"/>
                </a:solidFill>
              </a:defRPr>
            </a:lvl1pPr>
          </a:lstStyle>
          <a:p>
            <a:pPr>
              <a:defRPr/>
            </a:pPr>
            <a:r>
              <a:rPr lang="en-US"/>
              <a:t>Enter presentation title via "insert&gt;header and footer&gt;footer" |</a:t>
            </a:r>
          </a:p>
        </p:txBody>
      </p:sp>
      <p:sp>
        <p:nvSpPr>
          <p:cNvPr id="5" name="Slide Number Placeholder 3"/>
          <p:cNvSpPr>
            <a:spLocks noGrp="1"/>
          </p:cNvSpPr>
          <p:nvPr>
            <p:ph type="sldNum" sz="quarter" idx="12"/>
          </p:nvPr>
        </p:nvSpPr>
        <p:spPr/>
        <p:txBody>
          <a:bodyPr/>
          <a:lstStyle>
            <a:lvl1pPr>
              <a:defRPr>
                <a:solidFill>
                  <a:prstClr val="white"/>
                </a:solidFill>
              </a:defRPr>
            </a:lvl1pPr>
          </a:lstStyle>
          <a:p>
            <a:pPr>
              <a:defRPr/>
            </a:pPr>
            <a:fld id="{5464A86E-67DE-42DB-B626-484F35900CEE}" type="slidenum">
              <a:rPr lang="en-US"/>
              <a:pPr>
                <a:defRPr/>
              </a:pPr>
              <a:t>‹#›</a:t>
            </a:fld>
            <a:endParaRPr lang="en-US"/>
          </a:p>
        </p:txBody>
      </p:sp>
    </p:spTree>
    <p:extLst>
      <p:ext uri="{BB962C8B-B14F-4D97-AF65-F5344CB8AC3E}">
        <p14:creationId xmlns:p14="http://schemas.microsoft.com/office/powerpoint/2010/main" val="28658741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Page Chart + Header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6" y="465138"/>
            <a:ext cx="8236447" cy="914400"/>
          </a:xfrm>
        </p:spPr>
        <p:txBody>
          <a:bodyPr/>
          <a:lstStyle>
            <a:lvl1pPr>
              <a:defRPr spc="100" baseline="0">
                <a:solidFill>
                  <a:schemeClr val="bg1"/>
                </a:solidFill>
              </a:defRPr>
            </a:lvl1pPr>
          </a:lstStyle>
          <a:p>
            <a:r>
              <a:rPr lang="ru-RU" smtClean="0"/>
              <a:t>Образец заголовка</a:t>
            </a:r>
            <a:endParaRPr lang="en-US" dirty="0"/>
          </a:p>
        </p:txBody>
      </p:sp>
      <p:sp>
        <p:nvSpPr>
          <p:cNvPr id="7" name="Text Placeholder 6"/>
          <p:cNvSpPr>
            <a:spLocks noGrp="1"/>
          </p:cNvSpPr>
          <p:nvPr>
            <p:ph type="body" sz="quarter" idx="13"/>
          </p:nvPr>
        </p:nvSpPr>
        <p:spPr>
          <a:xfrm>
            <a:off x="455619" y="1410892"/>
            <a:ext cx="8228013" cy="783669"/>
          </a:xfrm>
        </p:spPr>
        <p:txBody>
          <a:bodyPr/>
          <a:lstStyle>
            <a:lvl1pPr>
              <a:spcBef>
                <a:spcPts val="0"/>
              </a:spcBef>
              <a:defRPr sz="2000">
                <a:solidFill>
                  <a:schemeClr val="bg1"/>
                </a:solidFill>
              </a:defRPr>
            </a:lvl1pPr>
            <a:lvl2pPr marL="0" indent="0">
              <a:spcBef>
                <a:spcPts val="0"/>
              </a:spcBef>
              <a:buNone/>
              <a:defRPr sz="1400">
                <a:solidFill>
                  <a:schemeClr val="bg1"/>
                </a:solidFill>
                <a:latin typeface="+mj-lt"/>
              </a:defRPr>
            </a:lvl2pPr>
          </a:lstStyle>
          <a:p>
            <a:pPr lvl="0"/>
            <a:r>
              <a:rPr lang="en-US" smtClean="0"/>
              <a:t>Click to edit Master text styles</a:t>
            </a:r>
          </a:p>
          <a:p>
            <a:pPr lvl="1"/>
            <a:r>
              <a:rPr lang="en-US" smtClean="0"/>
              <a:t>Second level</a:t>
            </a:r>
          </a:p>
        </p:txBody>
      </p:sp>
      <p:sp>
        <p:nvSpPr>
          <p:cNvPr id="8" name="Text Placeholder 7"/>
          <p:cNvSpPr>
            <a:spLocks noGrp="1"/>
          </p:cNvSpPr>
          <p:nvPr>
            <p:ph type="body" sz="quarter" idx="16"/>
          </p:nvPr>
        </p:nvSpPr>
        <p:spPr>
          <a:xfrm>
            <a:off x="462460" y="6069411"/>
            <a:ext cx="8229600" cy="184666"/>
          </a:xfrm>
        </p:spPr>
        <p:txBody>
          <a:bodyPr>
            <a:spAutoFit/>
          </a:bodyPr>
          <a:lstStyle>
            <a:lvl1pPr>
              <a:defRPr sz="900">
                <a:solidFill>
                  <a:schemeClr val="bg1"/>
                </a:solidFill>
              </a:defRPr>
            </a:lvl1pPr>
          </a:lstStyle>
          <a:p>
            <a:pPr lvl="0"/>
            <a:r>
              <a:rPr lang="ru-RU" smtClean="0"/>
              <a:t>Образец текста</a:t>
            </a:r>
          </a:p>
        </p:txBody>
      </p:sp>
      <p:sp>
        <p:nvSpPr>
          <p:cNvPr id="5" name="Footer Placeholder 3"/>
          <p:cNvSpPr>
            <a:spLocks noGrp="1"/>
          </p:cNvSpPr>
          <p:nvPr>
            <p:ph type="ftr" sz="quarter" idx="17"/>
          </p:nvPr>
        </p:nvSpPr>
        <p:spPr>
          <a:xfrm>
            <a:off x="455613" y="6356350"/>
            <a:ext cx="4479925" cy="365125"/>
          </a:xfrm>
        </p:spPr>
        <p:txBody>
          <a:bodyPr/>
          <a:lstStyle>
            <a:lvl1pPr algn="l">
              <a:defRPr>
                <a:solidFill>
                  <a:prstClr val="white"/>
                </a:solidFill>
              </a:defRPr>
            </a:lvl1pPr>
          </a:lstStyle>
          <a:p>
            <a:pPr>
              <a:defRPr/>
            </a:pPr>
            <a:r>
              <a:rPr lang="en-US"/>
              <a:t>Enter presentation title via "insert&gt;header and footer&gt;footer" |</a:t>
            </a:r>
            <a:endParaRPr lang="en-US" dirty="0"/>
          </a:p>
        </p:txBody>
      </p:sp>
      <p:sp>
        <p:nvSpPr>
          <p:cNvPr id="6" name="Slide Number Placeholder 4"/>
          <p:cNvSpPr>
            <a:spLocks noGrp="1"/>
          </p:cNvSpPr>
          <p:nvPr>
            <p:ph type="sldNum" sz="quarter" idx="18"/>
          </p:nvPr>
        </p:nvSpPr>
        <p:spPr>
          <a:xfrm>
            <a:off x="8566150" y="6427788"/>
            <a:ext cx="292100" cy="284162"/>
          </a:xfrm>
        </p:spPr>
        <p:txBody>
          <a:bodyPr/>
          <a:lstStyle>
            <a:lvl1pPr>
              <a:defRPr>
                <a:solidFill>
                  <a:prstClr val="white"/>
                </a:solidFill>
              </a:defRPr>
            </a:lvl1pPr>
          </a:lstStyle>
          <a:p>
            <a:pPr>
              <a:defRPr/>
            </a:pPr>
            <a:fld id="{ADEEE473-19CA-4FF4-A018-2F5140D263D7}" type="slidenum">
              <a:rPr lang="en-US"/>
              <a:pPr>
                <a:defRPr/>
              </a:pPr>
              <a:t>‹#›</a:t>
            </a:fld>
            <a:endParaRPr lang="en-US" dirty="0"/>
          </a:p>
        </p:txBody>
      </p:sp>
    </p:spTree>
    <p:extLst>
      <p:ext uri="{BB962C8B-B14F-4D97-AF65-F5344CB8AC3E}">
        <p14:creationId xmlns:p14="http://schemas.microsoft.com/office/powerpoint/2010/main" val="12125495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25"/>
          <p:cNvSpPr>
            <a:spLocks noGrp="1" noChangeArrowheads="1"/>
          </p:cNvSpPr>
          <p:nvPr>
            <p:ph type="dt" sz="half" idx="10"/>
          </p:nvPr>
        </p:nvSpPr>
        <p:spPr/>
        <p:txBody>
          <a:bodyPr/>
          <a:lstStyle>
            <a:lvl1pPr>
              <a:defRPr/>
            </a:lvl1pPr>
          </a:lstStyle>
          <a:p>
            <a:pPr>
              <a:defRPr/>
            </a:pPr>
            <a:r>
              <a:rPr lang="en-GB"/>
              <a:t>Presentation Title</a:t>
            </a:r>
          </a:p>
          <a:p>
            <a:pPr>
              <a:defRPr/>
            </a:pPr>
            <a:r>
              <a:rPr lang="en-GB"/>
              <a:t>Date                  </a:t>
            </a:r>
          </a:p>
        </p:txBody>
      </p:sp>
      <p:sp>
        <p:nvSpPr>
          <p:cNvPr id="5" name="Rectangle 34"/>
          <p:cNvSpPr>
            <a:spLocks noGrp="1" noChangeArrowheads="1"/>
          </p:cNvSpPr>
          <p:nvPr>
            <p:ph type="sldNum" sz="quarter" idx="11"/>
          </p:nvPr>
        </p:nvSpPr>
        <p:spPr/>
        <p:txBody>
          <a:bodyPr/>
          <a:lstStyle>
            <a:lvl1pPr>
              <a:defRPr/>
            </a:lvl1pPr>
          </a:lstStyle>
          <a:p>
            <a:pPr>
              <a:defRPr/>
            </a:pPr>
            <a:fld id="{DFD1DE7A-1917-44F1-BA7D-0F2DA3532A57}" type="slidenum">
              <a:rPr lang="en-GB"/>
              <a:pPr>
                <a:defRPr/>
              </a:pPr>
              <a:t>‹#›</a:t>
            </a:fld>
            <a:endParaRPr lang="en-GB"/>
          </a:p>
        </p:txBody>
      </p:sp>
      <p:sp>
        <p:nvSpPr>
          <p:cNvPr id="6" name="Rectangle 35"/>
          <p:cNvSpPr>
            <a:spLocks noGrp="1" noChangeArrowheads="1"/>
          </p:cNvSpPr>
          <p:nvPr>
            <p:ph type="ftr" sz="quarter" idx="12"/>
          </p:nvPr>
        </p:nvSpPr>
        <p:spPr/>
        <p:txBody>
          <a:bodyPr/>
          <a:lstStyle>
            <a:lvl1pPr>
              <a:defRPr/>
            </a:lvl1pPr>
          </a:lstStyle>
          <a:p>
            <a:pPr>
              <a:defRPr/>
            </a:pPr>
            <a:r>
              <a:rPr lang="en-GB"/>
              <a:t>Company Confidential</a:t>
            </a:r>
            <a:br>
              <a:rPr lang="en-GB"/>
            </a:br>
            <a:r>
              <a:rPr lang="en-GB"/>
              <a:t>© 2005 Abbott</a:t>
            </a:r>
          </a:p>
        </p:txBody>
      </p:sp>
    </p:spTree>
    <p:extLst>
      <p:ext uri="{BB962C8B-B14F-4D97-AF65-F5344CB8AC3E}">
        <p14:creationId xmlns:p14="http://schemas.microsoft.com/office/powerpoint/2010/main" val="384914679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65138"/>
            <a:ext cx="8229600" cy="914400"/>
          </a:xfrm>
        </p:spPr>
        <p:txBody>
          <a:bodyPr/>
          <a:lstStyle>
            <a:lvl1pPr>
              <a:defRPr baseline="0"/>
            </a:lvl1pPr>
          </a:lstStyle>
          <a:p>
            <a:r>
              <a:rPr lang="en-US" smtClean="0"/>
              <a:t>Click to edit Master title style</a:t>
            </a:r>
            <a:endParaRPr lang="en-US" dirty="0"/>
          </a:p>
        </p:txBody>
      </p:sp>
      <p:sp>
        <p:nvSpPr>
          <p:cNvPr id="3" name="Content Placeholder 2"/>
          <p:cNvSpPr>
            <a:spLocks noGrp="1"/>
          </p:cNvSpPr>
          <p:nvPr>
            <p:ph idx="1"/>
          </p:nvPr>
        </p:nvSpPr>
        <p:spPr>
          <a:xfrm>
            <a:off x="502920" y="1462088"/>
            <a:ext cx="8229600" cy="47548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bwMode="gray">
          <a:xfrm>
            <a:off x="502920" y="250825"/>
            <a:ext cx="4297680" cy="153888"/>
          </a:xfrm>
        </p:spPr>
        <p:txBody>
          <a:bodyPr rIns="0" bIns="0" anchor="ctr">
            <a:noAutofit/>
          </a:bodyPr>
          <a:lstStyle>
            <a:lvl1pPr>
              <a:defRPr sz="1000">
                <a:solidFill>
                  <a:schemeClr val="bg1">
                    <a:lumMod val="65000"/>
                  </a:schemeClr>
                </a:solidFill>
              </a:defRPr>
            </a:lvl1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r>
              <a:rPr lang="en-GB"/>
              <a:t>Presentation Title</a:t>
            </a:r>
          </a:p>
          <a:p>
            <a:pPr>
              <a:defRPr/>
            </a:pPr>
            <a:r>
              <a:rPr lang="en-GB"/>
              <a:t>Date                  </a:t>
            </a:r>
          </a:p>
        </p:txBody>
      </p:sp>
      <p:sp>
        <p:nvSpPr>
          <p:cNvPr id="6" name="Footer Placeholder 4"/>
          <p:cNvSpPr>
            <a:spLocks noGrp="1"/>
          </p:cNvSpPr>
          <p:nvPr>
            <p:ph type="ftr" sz="quarter" idx="15"/>
          </p:nvPr>
        </p:nvSpPr>
        <p:spPr/>
        <p:txBody>
          <a:bodyPr/>
          <a:lstStyle>
            <a:lvl1pPr>
              <a:defRPr/>
            </a:lvl1pPr>
          </a:lstStyle>
          <a:p>
            <a:pPr>
              <a:defRPr/>
            </a:pPr>
            <a:r>
              <a:rPr lang="en-GB"/>
              <a:t>Company Confidential</a:t>
            </a:r>
            <a:br>
              <a:rPr lang="en-GB"/>
            </a:br>
            <a:r>
              <a:rPr lang="en-GB"/>
              <a:t>© 2005 Abbott</a:t>
            </a:r>
            <a:endParaRPr lang="en-GB" dirty="0"/>
          </a:p>
        </p:txBody>
      </p:sp>
      <p:sp>
        <p:nvSpPr>
          <p:cNvPr id="7" name="Slide Number Placeholder 5"/>
          <p:cNvSpPr>
            <a:spLocks noGrp="1"/>
          </p:cNvSpPr>
          <p:nvPr>
            <p:ph type="sldNum" sz="quarter" idx="16"/>
          </p:nvPr>
        </p:nvSpPr>
        <p:spPr/>
        <p:txBody>
          <a:bodyPr/>
          <a:lstStyle>
            <a:lvl1pPr>
              <a:defRPr/>
            </a:lvl1pPr>
          </a:lstStyle>
          <a:p>
            <a:pPr>
              <a:defRPr/>
            </a:pPr>
            <a:fld id="{2ABCED6E-0C87-4516-AD7B-734833305606}" type="slidenum">
              <a:rPr lang="en-GB"/>
              <a:pPr>
                <a:defRPr/>
              </a:pPr>
              <a:t>‹#›</a:t>
            </a:fld>
            <a:endParaRPr lang="en-GB"/>
          </a:p>
        </p:txBody>
      </p:sp>
    </p:spTree>
    <p:extLst>
      <p:ext uri="{BB962C8B-B14F-4D97-AF65-F5344CB8AC3E}">
        <p14:creationId xmlns:p14="http://schemas.microsoft.com/office/powerpoint/2010/main" val="1602311231"/>
      </p:ext>
    </p:extLst>
  </p:cSld>
  <p:clrMapOvr>
    <a:masterClrMapping/>
  </p:clrMapOvr>
  <p:hf hdr="0"/>
</p:sldLayout>
</file>

<file path=ppt/slideLayouts/slideLayout57.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4"/>
            <a:ext cx="8229600" cy="4525963"/>
          </a:xfrm>
        </p:spPr>
        <p:txBody>
          <a:bodyPr rtlCol="0">
            <a:noAutofit/>
          </a:bodyPr>
          <a:lstStyle/>
          <a:p>
            <a:pPr lvl="0"/>
            <a:endParaRPr lang="ru-RU" noProof="0" smtClean="0"/>
          </a:p>
        </p:txBody>
      </p:sp>
      <p:sp>
        <p:nvSpPr>
          <p:cNvPr id="4" name="Rectangle 4"/>
          <p:cNvSpPr>
            <a:spLocks noGrp="1" noChangeArrowheads="1"/>
          </p:cNvSpPr>
          <p:nvPr>
            <p:ph type="dt" sz="half" idx="10"/>
          </p:nvPr>
        </p:nvSpPr>
        <p:spPr/>
        <p:txBody>
          <a:bodyPr/>
          <a:lstStyle>
            <a:lvl1pPr>
              <a:defRPr/>
            </a:lvl1pPr>
          </a:lstStyle>
          <a:p>
            <a:pPr>
              <a:defRPr/>
            </a:pPr>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vl1pPr>
          </a:lstStyle>
          <a:p>
            <a:pPr>
              <a:defRPr/>
            </a:pPr>
            <a:fld id="{0521CB9D-9FEF-4E81-8E3E-080A72A63DD0}" type="slidenum">
              <a:rPr lang="ru-RU" altLang="ru-RU"/>
              <a:pPr>
                <a:defRPr/>
              </a:pPr>
              <a:t>‹#›</a:t>
            </a:fld>
            <a:endParaRPr lang="ru-RU" altLang="ru-RU"/>
          </a:p>
        </p:txBody>
      </p:sp>
    </p:spTree>
    <p:extLst>
      <p:ext uri="{BB962C8B-B14F-4D97-AF65-F5344CB8AC3E}">
        <p14:creationId xmlns:p14="http://schemas.microsoft.com/office/powerpoint/2010/main" val="1591349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fld id="{533F794E-732C-433A-8932-1AF2FF9B7372}" type="datetime4">
              <a:rPr lang="en-US" smtClean="0">
                <a:solidFill>
                  <a:srgbClr val="073E87"/>
                </a:solidFill>
              </a:rPr>
              <a:pPr>
                <a:defRPr/>
              </a:pPr>
              <a:t>June 19, 2017</a:t>
            </a:fld>
            <a:endParaRPr lang="en-US" dirty="0">
              <a:solidFill>
                <a:srgbClr val="073E87"/>
              </a:solidFill>
            </a:endParaRPr>
          </a:p>
        </p:txBody>
      </p:sp>
      <p:sp>
        <p:nvSpPr>
          <p:cNvPr id="5" name="Footer Placeholder 4"/>
          <p:cNvSpPr>
            <a:spLocks noGrp="1"/>
          </p:cNvSpPr>
          <p:nvPr>
            <p:ph type="ftr" sz="quarter" idx="11"/>
          </p:nvPr>
        </p:nvSpPr>
        <p:spPr/>
        <p:txBody>
          <a:bodyPr/>
          <a:lstStyle/>
          <a:p>
            <a:pPr>
              <a:defRPr/>
            </a:pPr>
            <a:r>
              <a:rPr lang="en-US" smtClean="0">
                <a:solidFill>
                  <a:srgbClr val="073E87"/>
                </a:solidFill>
              </a:rPr>
              <a:t>Enter presentation title via "insert&gt;header and footer&gt;footer" |</a:t>
            </a:r>
            <a:endParaRPr lang="en-US" dirty="0">
              <a:solidFill>
                <a:srgbClr val="073E87"/>
              </a:solidFill>
            </a:endParaRPr>
          </a:p>
        </p:txBody>
      </p:sp>
      <p:sp>
        <p:nvSpPr>
          <p:cNvPr id="6" name="Slide Number Placeholder 5"/>
          <p:cNvSpPr>
            <a:spLocks noGrp="1"/>
          </p:cNvSpPr>
          <p:nvPr>
            <p:ph type="sldNum" sz="quarter" idx="12"/>
          </p:nvPr>
        </p:nvSpPr>
        <p:spPr/>
        <p:txBody>
          <a:bodyPr/>
          <a:lstStyle/>
          <a:p>
            <a:pPr>
              <a:defRPr/>
            </a:pPr>
            <a:fld id="{2BF1DC4A-E4B7-4F05-A8DA-1985846E54E7}" type="slidenum">
              <a:rPr lang="en-US" smtClean="0">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444154319"/>
      </p:ext>
    </p:extLst>
  </p:cSld>
  <p:clrMapOvr>
    <a:masterClrMapping/>
  </p:clrMapOvr>
  <p:hf hdr="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fld id="{3E246C29-985E-4B6C-9E4B-2F75C1F4015B}" type="datetime4">
              <a:rPr lang="en-US" smtClean="0">
                <a:solidFill>
                  <a:srgbClr val="073E87"/>
                </a:solidFill>
              </a:rPr>
              <a:pPr>
                <a:defRPr/>
              </a:pPr>
              <a:t>June 19, 2017</a:t>
            </a:fld>
            <a:endParaRPr lang="en-US">
              <a:solidFill>
                <a:srgbClr val="073E87"/>
              </a:solidFill>
            </a:endParaRPr>
          </a:p>
        </p:txBody>
      </p:sp>
      <p:sp>
        <p:nvSpPr>
          <p:cNvPr id="5" name="Footer Placeholder 4"/>
          <p:cNvSpPr>
            <a:spLocks noGrp="1"/>
          </p:cNvSpPr>
          <p:nvPr>
            <p:ph type="ftr" sz="quarter" idx="11"/>
          </p:nvPr>
        </p:nvSpPr>
        <p:spPr/>
        <p:txBody>
          <a:bodyPr/>
          <a:lstStyle/>
          <a:p>
            <a:pPr>
              <a:defRPr/>
            </a:pPr>
            <a:r>
              <a:rPr lang="en-US" smtClean="0">
                <a:solidFill>
                  <a:srgbClr val="073E87"/>
                </a:solidFill>
              </a:rPr>
              <a:t>Enter presentation title via "insert&gt;header and footer&gt;footer" |</a:t>
            </a:r>
            <a:endParaRPr lang="en-US" dirty="0">
              <a:solidFill>
                <a:srgbClr val="073E87"/>
              </a:solidFill>
            </a:endParaRPr>
          </a:p>
        </p:txBody>
      </p:sp>
      <p:sp>
        <p:nvSpPr>
          <p:cNvPr id="6" name="Slide Number Placeholder 5"/>
          <p:cNvSpPr>
            <a:spLocks noGrp="1"/>
          </p:cNvSpPr>
          <p:nvPr>
            <p:ph type="sldNum" sz="quarter" idx="12"/>
          </p:nvPr>
        </p:nvSpPr>
        <p:spPr/>
        <p:txBody>
          <a:bodyPr/>
          <a:lstStyle/>
          <a:p>
            <a:pPr>
              <a:defRPr/>
            </a:pPr>
            <a:fld id="{DF7E5D90-478F-471D-83FF-91C3F078902C}" type="slidenum">
              <a:rPr lang="en-US" smtClean="0">
                <a:solidFill>
                  <a:srgbClr val="073E87"/>
                </a:solidFill>
              </a:rPr>
              <a:pPr>
                <a:defRPr/>
              </a:pPr>
              <a:t>‹#›</a:t>
            </a:fld>
            <a:endParaRPr lang="en-US">
              <a:solidFill>
                <a:srgbClr val="073E87"/>
              </a:solidFill>
            </a:endParaRPr>
          </a:p>
        </p:txBody>
      </p:sp>
      <p:sp>
        <p:nvSpPr>
          <p:cNvPr id="7" name="Title 6"/>
          <p:cNvSpPr>
            <a:spLocks noGrp="1"/>
          </p:cNvSpPr>
          <p:nvPr>
            <p:ph type="title"/>
          </p:nvPr>
        </p:nvSpPr>
        <p:spPr/>
        <p:txBody>
          <a:bodyPr/>
          <a:lstStyle/>
          <a:p>
            <a:r>
              <a:rPr lang="ru-RU" smtClean="0"/>
              <a:t>Образец заголовка</a:t>
            </a:r>
            <a:endParaRPr lang="en-US"/>
          </a:p>
        </p:txBody>
      </p:sp>
    </p:spTree>
    <p:extLst>
      <p:ext uri="{BB962C8B-B14F-4D97-AF65-F5344CB8AC3E}">
        <p14:creationId xmlns:p14="http://schemas.microsoft.com/office/powerpoint/2010/main" val="3201797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EE484D27-6B17-40A1-832C-ECDB56495BD4}" type="datetimeFigureOut">
              <a:rPr lang="ru-RU" smtClean="0"/>
              <a:t>19.06.2017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EA99332-0678-43FD-96DF-343E8CBC9A5C}" type="slidenum">
              <a:rPr lang="ru-RU" smtClean="0"/>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D685D819-0EAE-41F8-AEA0-F7D2E5437D3B}" type="datetime4">
              <a:rPr lang="en-US" smtClean="0">
                <a:solidFill>
                  <a:srgbClr val="073E87"/>
                </a:solidFill>
              </a:rPr>
              <a:pPr>
                <a:defRPr/>
              </a:pPr>
              <a:t>June 19, 2017</a:t>
            </a:fld>
            <a:endParaRPr lang="en-US">
              <a:solidFill>
                <a:srgbClr val="073E87"/>
              </a:solidFill>
            </a:endParaRPr>
          </a:p>
        </p:txBody>
      </p:sp>
      <p:sp>
        <p:nvSpPr>
          <p:cNvPr id="5" name="Footer Placeholder 4"/>
          <p:cNvSpPr>
            <a:spLocks noGrp="1"/>
          </p:cNvSpPr>
          <p:nvPr>
            <p:ph type="ftr" sz="quarter" idx="11"/>
          </p:nvPr>
        </p:nvSpPr>
        <p:spPr/>
        <p:txBody>
          <a:bodyPr/>
          <a:lstStyle/>
          <a:p>
            <a:pPr>
              <a:defRPr/>
            </a:pPr>
            <a:r>
              <a:rPr lang="en-US" smtClean="0">
                <a:solidFill>
                  <a:srgbClr val="073E87"/>
                </a:solidFill>
              </a:rPr>
              <a:t>Enter presentation title via "insert&gt;header and footer&gt;footer" |</a:t>
            </a:r>
            <a:endParaRPr lang="en-US">
              <a:solidFill>
                <a:srgbClr val="073E87"/>
              </a:solidFill>
            </a:endParaRPr>
          </a:p>
        </p:txBody>
      </p:sp>
      <p:sp>
        <p:nvSpPr>
          <p:cNvPr id="6" name="Slide Number Placeholder 5"/>
          <p:cNvSpPr>
            <a:spLocks noGrp="1"/>
          </p:cNvSpPr>
          <p:nvPr>
            <p:ph type="sldNum" sz="quarter" idx="12"/>
          </p:nvPr>
        </p:nvSpPr>
        <p:spPr/>
        <p:txBody>
          <a:bodyPr/>
          <a:lstStyle/>
          <a:p>
            <a:pPr>
              <a:defRPr/>
            </a:pPr>
            <a:fld id="{3560E6F2-A119-43E2-B9DF-8710C32F9C69}" type="slidenum">
              <a:rPr lang="en-US" smtClean="0">
                <a:solidFill>
                  <a:srgbClr val="073E87"/>
                </a:solidFill>
              </a:rPr>
              <a:pPr>
                <a:defRPr/>
              </a:pPr>
              <a:t>‹#›</a:t>
            </a:fld>
            <a:endParaRPr lang="en-US">
              <a:solidFill>
                <a:srgbClr val="073E87"/>
              </a:solidFill>
            </a:endParaRPr>
          </a:p>
        </p:txBody>
      </p:sp>
      <p:sp>
        <p:nvSpPr>
          <p:cNvPr id="15" name="Content Placeholder 2"/>
          <p:cNvSpPr txBox="1">
            <a:spLocks/>
          </p:cNvSpPr>
          <p:nvPr userDrawn="1"/>
        </p:nvSpPr>
        <p:spPr bwMode="gray">
          <a:xfrm>
            <a:off x="503238" y="6427788"/>
            <a:ext cx="3057525" cy="292100"/>
          </a:xfrm>
          <a:prstGeom prst="rect">
            <a:avLst/>
          </a:prstGeom>
        </p:spPr>
        <p:txBody>
          <a:bodyPr lIns="0" rIns="0" anchor="b"/>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solidFill>
                  <a:prstClr val="white"/>
                </a:solidFill>
              </a:rPr>
              <a:t>Proprietary and confidential — do not distribute</a:t>
            </a:r>
            <a:endParaRPr lang="en-US" dirty="0">
              <a:solidFill>
                <a:prstClr val="white"/>
              </a:solidFill>
            </a:endParaRPr>
          </a:p>
        </p:txBody>
      </p:sp>
    </p:spTree>
    <p:extLst>
      <p:ext uri="{BB962C8B-B14F-4D97-AF65-F5344CB8AC3E}">
        <p14:creationId xmlns:p14="http://schemas.microsoft.com/office/powerpoint/2010/main" val="30618438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pPr>
              <a:defRPr/>
            </a:pPr>
            <a:fld id="{2A0CAF14-8FF4-48DF-9E15-05F2BCE06154}" type="datetime4">
              <a:rPr lang="en-US" smtClean="0">
                <a:solidFill>
                  <a:srgbClr val="073E87"/>
                </a:solidFill>
              </a:rPr>
              <a:pPr>
                <a:defRPr/>
              </a:pPr>
              <a:t>June 19, 2017</a:t>
            </a:fld>
            <a:endParaRPr lang="en-US">
              <a:solidFill>
                <a:srgbClr val="073E87"/>
              </a:solidFill>
            </a:endParaRPr>
          </a:p>
        </p:txBody>
      </p:sp>
      <p:sp>
        <p:nvSpPr>
          <p:cNvPr id="6" name="Footer Placeholder 5"/>
          <p:cNvSpPr>
            <a:spLocks noGrp="1"/>
          </p:cNvSpPr>
          <p:nvPr>
            <p:ph type="ftr" sz="quarter" idx="11"/>
          </p:nvPr>
        </p:nvSpPr>
        <p:spPr/>
        <p:txBody>
          <a:bodyPr/>
          <a:lstStyle/>
          <a:p>
            <a:pPr>
              <a:defRPr/>
            </a:pPr>
            <a:r>
              <a:rPr lang="en-US" smtClean="0">
                <a:solidFill>
                  <a:srgbClr val="073E87"/>
                </a:solidFill>
              </a:rPr>
              <a:t>Enter presentation title via "insert&gt;header and footer&gt;footer" |</a:t>
            </a:r>
            <a:endParaRPr lang="en-US">
              <a:solidFill>
                <a:srgbClr val="073E87"/>
              </a:solidFill>
            </a:endParaRPr>
          </a:p>
        </p:txBody>
      </p:sp>
      <p:sp>
        <p:nvSpPr>
          <p:cNvPr id="7" name="Slide Number Placeholder 6"/>
          <p:cNvSpPr>
            <a:spLocks noGrp="1"/>
          </p:cNvSpPr>
          <p:nvPr>
            <p:ph type="sldNum" sz="quarter" idx="12"/>
          </p:nvPr>
        </p:nvSpPr>
        <p:spPr/>
        <p:txBody>
          <a:bodyPr/>
          <a:lstStyle/>
          <a:p>
            <a:pPr>
              <a:defRPr/>
            </a:pPr>
            <a:fld id="{655DAC9D-86FF-4BE1-8BA2-E70EE275B9FE}" type="slidenum">
              <a:rPr lang="en-US" smtClean="0">
                <a:solidFill>
                  <a:srgbClr val="073E87"/>
                </a:solidFill>
              </a:rPr>
              <a:pPr>
                <a:def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grpSp>
        <p:nvGrpSpPr>
          <p:cNvPr id="8" name="Group 46"/>
          <p:cNvGrpSpPr>
            <a:grpSpLocks/>
          </p:cNvGrpSpPr>
          <p:nvPr userDrawn="1"/>
        </p:nvGrpSpPr>
        <p:grpSpPr bwMode="auto">
          <a:xfrm>
            <a:off x="0" y="-26988"/>
            <a:ext cx="9144000" cy="6867526"/>
            <a:chOff x="0" y="0"/>
            <a:chExt cx="5760" cy="4326"/>
          </a:xfrm>
        </p:grpSpPr>
        <p:grpSp>
          <p:nvGrpSpPr>
            <p:cNvPr id="10" name="Group 45"/>
            <p:cNvGrpSpPr>
              <a:grpSpLocks/>
            </p:cNvGrpSpPr>
            <p:nvPr/>
          </p:nvGrpSpPr>
          <p:grpSpPr bwMode="auto">
            <a:xfrm>
              <a:off x="287" y="0"/>
              <a:ext cx="5184" cy="4326"/>
              <a:chOff x="287" y="0"/>
              <a:chExt cx="5184" cy="4326"/>
            </a:xfrm>
          </p:grpSpPr>
          <p:grpSp>
            <p:nvGrpSpPr>
              <p:cNvPr id="22" name="Group 18"/>
              <p:cNvGrpSpPr>
                <a:grpSpLocks/>
              </p:cNvGrpSpPr>
              <p:nvPr/>
            </p:nvGrpSpPr>
            <p:grpSpPr bwMode="auto">
              <a:xfrm>
                <a:off x="1530" y="906"/>
                <a:ext cx="2694" cy="3025"/>
                <a:chOff x="1532" y="815"/>
                <a:chExt cx="2694" cy="3025"/>
              </a:xfrm>
            </p:grpSpPr>
            <p:sp>
              <p:nvSpPr>
                <p:cNvPr id="25" name="Rectangle 22"/>
                <p:cNvSpPr>
                  <a:spLocks noChangeArrowheads="1"/>
                </p:cNvSpPr>
                <p:nvPr/>
              </p:nvSpPr>
              <p:spPr bwMode="auto">
                <a:xfrm>
                  <a:off x="4157"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26" name="Rectangle 23"/>
                <p:cNvSpPr>
                  <a:spLocks noChangeArrowheads="1"/>
                </p:cNvSpPr>
                <p:nvPr/>
              </p:nvSpPr>
              <p:spPr bwMode="auto">
                <a:xfrm>
                  <a:off x="2845"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27" name="Rectangle 24"/>
                <p:cNvSpPr>
                  <a:spLocks noChangeArrowheads="1"/>
                </p:cNvSpPr>
                <p:nvPr/>
              </p:nvSpPr>
              <p:spPr bwMode="auto">
                <a:xfrm>
                  <a:off x="1532"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grpSp>
          <p:sp>
            <p:nvSpPr>
              <p:cNvPr id="23" name="Line 25"/>
              <p:cNvSpPr>
                <a:spLocks noChangeShapeType="1"/>
              </p:cNvSpPr>
              <p:nvPr/>
            </p:nvSpPr>
            <p:spPr bwMode="auto">
              <a:xfrm flipV="1">
                <a:off x="287" y="3"/>
                <a:ext cx="1" cy="4323"/>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sp>
            <p:nvSpPr>
              <p:cNvPr id="24" name="Line 26"/>
              <p:cNvSpPr>
                <a:spLocks noChangeShapeType="1"/>
              </p:cNvSpPr>
              <p:nvPr/>
            </p:nvSpPr>
            <p:spPr bwMode="auto">
              <a:xfrm>
                <a:off x="5470" y="0"/>
                <a:ext cx="1" cy="4323"/>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grpSp>
        <p:grpSp>
          <p:nvGrpSpPr>
            <p:cNvPr id="12" name="Group 44"/>
            <p:cNvGrpSpPr>
              <a:grpSpLocks/>
            </p:cNvGrpSpPr>
            <p:nvPr/>
          </p:nvGrpSpPr>
          <p:grpSpPr bwMode="auto">
            <a:xfrm>
              <a:off x="0" y="906"/>
              <a:ext cx="5760" cy="2934"/>
              <a:chOff x="0" y="906"/>
              <a:chExt cx="5760" cy="2934"/>
            </a:xfrm>
          </p:grpSpPr>
          <p:sp>
            <p:nvSpPr>
              <p:cNvPr id="13" name="Rectangle 29"/>
              <p:cNvSpPr>
                <a:spLocks noChangeArrowheads="1"/>
              </p:cNvSpPr>
              <p:nvPr/>
            </p:nvSpPr>
            <p:spPr bwMode="auto">
              <a:xfrm>
                <a:off x="288" y="1230"/>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4" name="Rectangle 30"/>
              <p:cNvSpPr>
                <a:spLocks noChangeArrowheads="1"/>
              </p:cNvSpPr>
              <p:nvPr/>
            </p:nvSpPr>
            <p:spPr bwMode="auto">
              <a:xfrm>
                <a:off x="288" y="1603"/>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5" name="Rectangle 31"/>
              <p:cNvSpPr>
                <a:spLocks noChangeArrowheads="1"/>
              </p:cNvSpPr>
              <p:nvPr/>
            </p:nvSpPr>
            <p:spPr bwMode="auto">
              <a:xfrm>
                <a:off x="288" y="1975"/>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6" name="Rectangle 32"/>
              <p:cNvSpPr>
                <a:spLocks noChangeArrowheads="1"/>
              </p:cNvSpPr>
              <p:nvPr/>
            </p:nvSpPr>
            <p:spPr bwMode="auto">
              <a:xfrm>
                <a:off x="288" y="2348"/>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7" name="Rectangle 33"/>
              <p:cNvSpPr>
                <a:spLocks noChangeArrowheads="1"/>
              </p:cNvSpPr>
              <p:nvPr/>
            </p:nvSpPr>
            <p:spPr bwMode="auto">
              <a:xfrm>
                <a:off x="288" y="2721"/>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8" name="Rectangle 34"/>
              <p:cNvSpPr>
                <a:spLocks noChangeArrowheads="1"/>
              </p:cNvSpPr>
              <p:nvPr/>
            </p:nvSpPr>
            <p:spPr bwMode="auto">
              <a:xfrm>
                <a:off x="288" y="3093"/>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9" name="Rectangle 35"/>
              <p:cNvSpPr>
                <a:spLocks noChangeArrowheads="1"/>
              </p:cNvSpPr>
              <p:nvPr/>
            </p:nvSpPr>
            <p:spPr bwMode="auto">
              <a:xfrm>
                <a:off x="288" y="3466"/>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20" name="Line 36"/>
              <p:cNvSpPr>
                <a:spLocks noChangeShapeType="1"/>
              </p:cNvSpPr>
              <p:nvPr/>
            </p:nvSpPr>
            <p:spPr bwMode="auto">
              <a:xfrm rot="5400000" flipV="1">
                <a:off x="2879" y="960"/>
                <a:ext cx="1" cy="5760"/>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sp>
            <p:nvSpPr>
              <p:cNvPr id="21" name="Line 37"/>
              <p:cNvSpPr>
                <a:spLocks noChangeShapeType="1"/>
              </p:cNvSpPr>
              <p:nvPr/>
            </p:nvSpPr>
            <p:spPr bwMode="auto">
              <a:xfrm>
                <a:off x="2" y="906"/>
                <a:ext cx="5758" cy="0"/>
              </a:xfrm>
              <a:prstGeom prst="line">
                <a:avLst/>
              </a:prstGeom>
              <a:noFill/>
              <a:ln w="3175">
                <a:solidFill>
                  <a:srgbClr val="FF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000000"/>
                  </a:solidFill>
                  <a:cs typeface="Arial" pitchFamily="34" charset="0"/>
                </a:endParaRPr>
              </a:p>
            </p:txBody>
          </p:sp>
        </p:grpSp>
      </p:grpSp>
    </p:spTree>
    <p:extLst>
      <p:ext uri="{BB962C8B-B14F-4D97-AF65-F5344CB8AC3E}">
        <p14:creationId xmlns:p14="http://schemas.microsoft.com/office/powerpoint/2010/main" val="37770335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fld id="{533F794E-732C-433A-8932-1AF2FF9B7372}" type="datetime4">
              <a:rPr lang="en-US" smtClean="0">
                <a:solidFill>
                  <a:srgbClr val="073E87"/>
                </a:solidFill>
              </a:rPr>
              <a:pPr>
                <a:defRPr/>
              </a:pPr>
              <a:t>June 19, 2017</a:t>
            </a:fld>
            <a:endParaRPr lang="en-US" dirty="0">
              <a:solidFill>
                <a:srgbClr val="073E87"/>
              </a:solidFill>
            </a:endParaRPr>
          </a:p>
        </p:txBody>
      </p:sp>
      <p:sp>
        <p:nvSpPr>
          <p:cNvPr id="8" name="Footer Placeholder 7"/>
          <p:cNvSpPr>
            <a:spLocks noGrp="1"/>
          </p:cNvSpPr>
          <p:nvPr>
            <p:ph type="ftr" sz="quarter" idx="11"/>
          </p:nvPr>
        </p:nvSpPr>
        <p:spPr/>
        <p:txBody>
          <a:bodyPr/>
          <a:lstStyle/>
          <a:p>
            <a:pPr>
              <a:defRPr/>
            </a:pPr>
            <a:r>
              <a:rPr lang="en-US" smtClean="0">
                <a:solidFill>
                  <a:srgbClr val="073E87"/>
                </a:solidFill>
              </a:rPr>
              <a:t>Enter presentation title via "insert&gt;header and footer&gt;footer" |</a:t>
            </a:r>
            <a:endParaRPr lang="en-US" dirty="0">
              <a:solidFill>
                <a:srgbClr val="073E87"/>
              </a:solidFill>
            </a:endParaRPr>
          </a:p>
        </p:txBody>
      </p:sp>
      <p:sp>
        <p:nvSpPr>
          <p:cNvPr id="9" name="Slide Number Placeholder 8"/>
          <p:cNvSpPr>
            <a:spLocks noGrp="1"/>
          </p:cNvSpPr>
          <p:nvPr>
            <p:ph type="sldNum" sz="quarter" idx="12"/>
          </p:nvPr>
        </p:nvSpPr>
        <p:spPr/>
        <p:txBody>
          <a:bodyPr/>
          <a:lstStyle/>
          <a:p>
            <a:pPr>
              <a:defRPr/>
            </a:pPr>
            <a:fld id="{2BF1DC4A-E4B7-4F05-A8DA-1985846E54E7}" type="slidenum">
              <a:rPr lang="en-US" smtClean="0">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700384745"/>
      </p:ext>
    </p:extLst>
  </p:cSld>
  <p:clrMapOvr>
    <a:masterClrMapping/>
  </p:clrMapOvr>
  <p:hf hdr="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solidFill>
                  <a:srgbClr val="073E87"/>
                </a:solidFill>
              </a:rPr>
              <a:pPr/>
              <a:t>6/19/2017</a:t>
            </a:fld>
            <a:endParaRPr lang="en-US">
              <a:solidFill>
                <a:srgbClr val="073E87"/>
              </a:solidFill>
            </a:endParaRPr>
          </a:p>
        </p:txBody>
      </p:sp>
      <p:sp>
        <p:nvSpPr>
          <p:cNvPr id="4" name="Footer Placeholder 3"/>
          <p:cNvSpPr>
            <a:spLocks noGrp="1"/>
          </p:cNvSpPr>
          <p:nvPr>
            <p:ph type="ftr" sz="quarter" idx="11"/>
          </p:nvPr>
        </p:nvSpPr>
        <p:spPr/>
        <p:txBody>
          <a:bodyPr/>
          <a:lstStyle/>
          <a:p>
            <a:pPr>
              <a:defRPr/>
            </a:pPr>
            <a:r>
              <a:rPr lang="en-US" smtClean="0">
                <a:solidFill>
                  <a:srgbClr val="073E87"/>
                </a:solidFill>
              </a:rPr>
              <a:t>Enter presentation title via "insert&gt;header and footer&gt;footer" |</a:t>
            </a:r>
            <a:endParaRPr lang="en-US">
              <a:solidFill>
                <a:srgbClr val="073E87"/>
              </a:solidFill>
            </a:endParaRPr>
          </a:p>
        </p:txBody>
      </p:sp>
      <p:sp>
        <p:nvSpPr>
          <p:cNvPr id="5" name="Slide Number Placeholder 4"/>
          <p:cNvSpPr>
            <a:spLocks noGrp="1"/>
          </p:cNvSpPr>
          <p:nvPr>
            <p:ph type="sldNum" sz="quarter" idx="12"/>
          </p:nvPr>
        </p:nvSpPr>
        <p:spPr/>
        <p:txBody>
          <a:bodyPr/>
          <a:lstStyle/>
          <a:p>
            <a:pPr>
              <a:defRPr/>
            </a:pPr>
            <a:fld id="{C50BA71E-8263-415F-81B1-230055854476}" type="slidenum">
              <a:rPr lang="en-US" smtClean="0">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6382446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22714818-984F-4759-BF72-A33BDC1963BD}" type="datetime1">
              <a:rPr lang="en-US" smtClean="0">
                <a:solidFill>
                  <a:srgbClr val="073E87"/>
                </a:solidFill>
              </a:rPr>
              <a:pPr/>
              <a:t>6/19/2017</a:t>
            </a:fld>
            <a:endParaRPr lang="en-US">
              <a:solidFill>
                <a:srgbClr val="073E87"/>
              </a:solidFill>
            </a:endParaRPr>
          </a:p>
        </p:txBody>
      </p:sp>
      <p:sp>
        <p:nvSpPr>
          <p:cNvPr id="3" name="Footer Placeholder 2"/>
          <p:cNvSpPr>
            <a:spLocks noGrp="1"/>
          </p:cNvSpPr>
          <p:nvPr>
            <p:ph type="ftr" sz="quarter" idx="11"/>
          </p:nvPr>
        </p:nvSpPr>
        <p:spPr/>
        <p:txBody>
          <a:bodyPr/>
          <a:lstStyle/>
          <a:p>
            <a:pPr>
              <a:defRPr/>
            </a:pPr>
            <a:r>
              <a:rPr lang="en-US" smtClean="0">
                <a:solidFill>
                  <a:srgbClr val="073E87"/>
                </a:solidFill>
              </a:rPr>
              <a:t>Enter presentation title via "insert&gt;header and footer&gt;footer" |</a:t>
            </a:r>
            <a:endParaRPr lang="en-US">
              <a:solidFill>
                <a:srgbClr val="073E87"/>
              </a:solidFill>
            </a:endParaRPr>
          </a:p>
        </p:txBody>
      </p:sp>
      <p:sp>
        <p:nvSpPr>
          <p:cNvPr id="4" name="Slide Number Placeholder 3"/>
          <p:cNvSpPr>
            <a:spLocks noGrp="1"/>
          </p:cNvSpPr>
          <p:nvPr>
            <p:ph type="sldNum" sz="quarter" idx="12"/>
          </p:nvPr>
        </p:nvSpPr>
        <p:spPr/>
        <p:txBody>
          <a:bodyPr/>
          <a:lstStyle/>
          <a:p>
            <a:pPr>
              <a:defRPr/>
            </a:pPr>
            <a:fld id="{C8FE6F87-0751-4855-8BE6-E5E4CD76D193}" type="slidenum">
              <a:rPr lang="en-US" smtClean="0">
                <a:solidFill>
                  <a:srgbClr val="073E87"/>
                </a:solidFill>
              </a:rPr>
              <a:pPr>
                <a:defRPr/>
              </a:pPr>
              <a:t>‹#›</a:t>
            </a:fld>
            <a:endParaRPr lang="en-US">
              <a:solidFill>
                <a:srgbClr val="073E87"/>
              </a:solidFill>
            </a:endParaRPr>
          </a:p>
        </p:txBody>
      </p:sp>
      <p:grpSp>
        <p:nvGrpSpPr>
          <p:cNvPr id="13" name="Group 46"/>
          <p:cNvGrpSpPr>
            <a:grpSpLocks/>
          </p:cNvGrpSpPr>
          <p:nvPr userDrawn="1"/>
        </p:nvGrpSpPr>
        <p:grpSpPr bwMode="auto">
          <a:xfrm>
            <a:off x="0" y="-26988"/>
            <a:ext cx="9144000" cy="6867526"/>
            <a:chOff x="0" y="0"/>
            <a:chExt cx="5760" cy="4326"/>
          </a:xfrm>
        </p:grpSpPr>
        <p:grpSp>
          <p:nvGrpSpPr>
            <p:cNvPr id="14" name="Group 45"/>
            <p:cNvGrpSpPr>
              <a:grpSpLocks/>
            </p:cNvGrpSpPr>
            <p:nvPr/>
          </p:nvGrpSpPr>
          <p:grpSpPr bwMode="auto">
            <a:xfrm>
              <a:off x="287" y="0"/>
              <a:ext cx="5184" cy="4326"/>
              <a:chOff x="287" y="0"/>
              <a:chExt cx="5184" cy="4326"/>
            </a:xfrm>
          </p:grpSpPr>
          <p:grpSp>
            <p:nvGrpSpPr>
              <p:cNvPr id="25" name="Group 22"/>
              <p:cNvGrpSpPr>
                <a:grpSpLocks/>
              </p:cNvGrpSpPr>
              <p:nvPr/>
            </p:nvGrpSpPr>
            <p:grpSpPr bwMode="auto">
              <a:xfrm>
                <a:off x="1530" y="906"/>
                <a:ext cx="2694" cy="3025"/>
                <a:chOff x="1532" y="815"/>
                <a:chExt cx="2694" cy="3025"/>
              </a:xfrm>
            </p:grpSpPr>
            <p:sp>
              <p:nvSpPr>
                <p:cNvPr id="28" name="Rectangle 22"/>
                <p:cNvSpPr>
                  <a:spLocks noChangeArrowheads="1"/>
                </p:cNvSpPr>
                <p:nvPr/>
              </p:nvSpPr>
              <p:spPr bwMode="auto">
                <a:xfrm>
                  <a:off x="4157"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29" name="Rectangle 23"/>
                <p:cNvSpPr>
                  <a:spLocks noChangeArrowheads="1"/>
                </p:cNvSpPr>
                <p:nvPr/>
              </p:nvSpPr>
              <p:spPr bwMode="auto">
                <a:xfrm>
                  <a:off x="2845"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30" name="Rectangle 24"/>
                <p:cNvSpPr>
                  <a:spLocks noChangeArrowheads="1"/>
                </p:cNvSpPr>
                <p:nvPr/>
              </p:nvSpPr>
              <p:spPr bwMode="auto">
                <a:xfrm>
                  <a:off x="1532" y="815"/>
                  <a:ext cx="69" cy="3025"/>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grpSp>
          <p:sp>
            <p:nvSpPr>
              <p:cNvPr id="26" name="Line 25"/>
              <p:cNvSpPr>
                <a:spLocks noChangeShapeType="1"/>
              </p:cNvSpPr>
              <p:nvPr/>
            </p:nvSpPr>
            <p:spPr bwMode="auto">
              <a:xfrm flipV="1">
                <a:off x="287" y="3"/>
                <a:ext cx="1" cy="4323"/>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sp>
            <p:nvSpPr>
              <p:cNvPr id="27" name="Line 26"/>
              <p:cNvSpPr>
                <a:spLocks noChangeShapeType="1"/>
              </p:cNvSpPr>
              <p:nvPr/>
            </p:nvSpPr>
            <p:spPr bwMode="auto">
              <a:xfrm>
                <a:off x="5470" y="0"/>
                <a:ext cx="1" cy="4323"/>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grpSp>
        <p:grpSp>
          <p:nvGrpSpPr>
            <p:cNvPr id="15" name="Group 44"/>
            <p:cNvGrpSpPr>
              <a:grpSpLocks/>
            </p:cNvGrpSpPr>
            <p:nvPr/>
          </p:nvGrpSpPr>
          <p:grpSpPr bwMode="auto">
            <a:xfrm>
              <a:off x="0" y="906"/>
              <a:ext cx="5760" cy="2934"/>
              <a:chOff x="0" y="906"/>
              <a:chExt cx="5760" cy="2934"/>
            </a:xfrm>
          </p:grpSpPr>
          <p:sp>
            <p:nvSpPr>
              <p:cNvPr id="16" name="Rectangle 29"/>
              <p:cNvSpPr>
                <a:spLocks noChangeArrowheads="1"/>
              </p:cNvSpPr>
              <p:nvPr/>
            </p:nvSpPr>
            <p:spPr bwMode="auto">
              <a:xfrm>
                <a:off x="288" y="1230"/>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7" name="Rectangle 30"/>
              <p:cNvSpPr>
                <a:spLocks noChangeArrowheads="1"/>
              </p:cNvSpPr>
              <p:nvPr/>
            </p:nvSpPr>
            <p:spPr bwMode="auto">
              <a:xfrm>
                <a:off x="288" y="1603"/>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8" name="Rectangle 31"/>
              <p:cNvSpPr>
                <a:spLocks noChangeArrowheads="1"/>
              </p:cNvSpPr>
              <p:nvPr/>
            </p:nvSpPr>
            <p:spPr bwMode="auto">
              <a:xfrm>
                <a:off x="288" y="1975"/>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19" name="Rectangle 32"/>
              <p:cNvSpPr>
                <a:spLocks noChangeArrowheads="1"/>
              </p:cNvSpPr>
              <p:nvPr/>
            </p:nvSpPr>
            <p:spPr bwMode="auto">
              <a:xfrm>
                <a:off x="288" y="2348"/>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20" name="Rectangle 33"/>
              <p:cNvSpPr>
                <a:spLocks noChangeArrowheads="1"/>
              </p:cNvSpPr>
              <p:nvPr/>
            </p:nvSpPr>
            <p:spPr bwMode="auto">
              <a:xfrm>
                <a:off x="288" y="2721"/>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21" name="Rectangle 34"/>
              <p:cNvSpPr>
                <a:spLocks noChangeArrowheads="1"/>
              </p:cNvSpPr>
              <p:nvPr/>
            </p:nvSpPr>
            <p:spPr bwMode="auto">
              <a:xfrm>
                <a:off x="288" y="3093"/>
                <a:ext cx="5183" cy="48"/>
              </a:xfrm>
              <a:prstGeom prst="rect">
                <a:avLst/>
              </a:prstGeom>
              <a:noFill/>
              <a:ln w="317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22" name="Rectangle 35"/>
              <p:cNvSpPr>
                <a:spLocks noChangeArrowheads="1"/>
              </p:cNvSpPr>
              <p:nvPr/>
            </p:nvSpPr>
            <p:spPr bwMode="auto">
              <a:xfrm>
                <a:off x="288" y="3466"/>
                <a:ext cx="5183" cy="48"/>
              </a:xfrm>
              <a:prstGeom prst="rect">
                <a:avLst/>
              </a:prstGeom>
              <a:noFill/>
              <a:ln w="3175">
                <a:solidFill>
                  <a:srgbClr val="FF66CC"/>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endParaRPr lang="en-US" altLang="ru-RU" smtClean="0">
                  <a:solidFill>
                    <a:srgbClr val="FCF600"/>
                  </a:solidFill>
                  <a:cs typeface="Arial" pitchFamily="34" charset="0"/>
                </a:endParaRPr>
              </a:p>
            </p:txBody>
          </p:sp>
          <p:sp>
            <p:nvSpPr>
              <p:cNvPr id="23" name="Line 36"/>
              <p:cNvSpPr>
                <a:spLocks noChangeShapeType="1"/>
              </p:cNvSpPr>
              <p:nvPr/>
            </p:nvSpPr>
            <p:spPr bwMode="auto">
              <a:xfrm rot="5400000" flipV="1">
                <a:off x="2879" y="960"/>
                <a:ext cx="1" cy="5760"/>
              </a:xfrm>
              <a:prstGeom prst="line">
                <a:avLst/>
              </a:prstGeom>
              <a:noFill/>
              <a:ln w="3175">
                <a:solidFill>
                  <a:srgbClr val="FF66CC"/>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000000"/>
                  </a:solidFill>
                  <a:cs typeface="Arial" pitchFamily="34" charset="0"/>
                </a:endParaRPr>
              </a:p>
            </p:txBody>
          </p:sp>
          <p:sp>
            <p:nvSpPr>
              <p:cNvPr id="24" name="Line 37"/>
              <p:cNvSpPr>
                <a:spLocks noChangeShapeType="1"/>
              </p:cNvSpPr>
              <p:nvPr/>
            </p:nvSpPr>
            <p:spPr bwMode="auto">
              <a:xfrm>
                <a:off x="2" y="906"/>
                <a:ext cx="5758" cy="0"/>
              </a:xfrm>
              <a:prstGeom prst="line">
                <a:avLst/>
              </a:prstGeom>
              <a:noFill/>
              <a:ln w="3175">
                <a:solidFill>
                  <a:srgbClr val="FF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000000"/>
                  </a:solidFill>
                  <a:cs typeface="Arial" pitchFamily="34" charset="0"/>
                </a:endParaRPr>
              </a:p>
            </p:txBody>
          </p:sp>
        </p:grpSp>
      </p:grpSp>
    </p:spTree>
    <p:extLst>
      <p:ext uri="{BB962C8B-B14F-4D97-AF65-F5344CB8AC3E}">
        <p14:creationId xmlns:p14="http://schemas.microsoft.com/office/powerpoint/2010/main" val="14357330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pPr>
              <a:defRPr/>
            </a:pPr>
            <a:fld id="{533F794E-732C-433A-8932-1AF2FF9B7372}" type="datetime4">
              <a:rPr lang="en-US" smtClean="0">
                <a:solidFill>
                  <a:srgbClr val="073E87"/>
                </a:solidFill>
              </a:rPr>
              <a:pPr>
                <a:defRPr/>
              </a:pPr>
              <a:t>June 19, 2017</a:t>
            </a:fld>
            <a:endParaRPr lang="en-US" dirty="0">
              <a:solidFill>
                <a:srgbClr val="073E87"/>
              </a:solidFill>
            </a:endParaRPr>
          </a:p>
        </p:txBody>
      </p:sp>
      <p:sp>
        <p:nvSpPr>
          <p:cNvPr id="6" name="Footer Placeholder 5"/>
          <p:cNvSpPr>
            <a:spLocks noGrp="1"/>
          </p:cNvSpPr>
          <p:nvPr>
            <p:ph type="ftr" sz="quarter" idx="11"/>
          </p:nvPr>
        </p:nvSpPr>
        <p:spPr/>
        <p:txBody>
          <a:bodyPr/>
          <a:lstStyle/>
          <a:p>
            <a:pPr>
              <a:defRPr/>
            </a:pPr>
            <a:r>
              <a:rPr lang="en-US" smtClean="0">
                <a:solidFill>
                  <a:srgbClr val="073E87"/>
                </a:solidFill>
              </a:rPr>
              <a:t>Enter presentation title via "insert&gt;header and footer&gt;footer" |</a:t>
            </a:r>
            <a:endParaRPr lang="en-US" dirty="0">
              <a:solidFill>
                <a:srgbClr val="073E87"/>
              </a:solidFill>
            </a:endParaRPr>
          </a:p>
        </p:txBody>
      </p:sp>
      <p:sp>
        <p:nvSpPr>
          <p:cNvPr id="7" name="Slide Number Placeholder 6"/>
          <p:cNvSpPr>
            <a:spLocks noGrp="1"/>
          </p:cNvSpPr>
          <p:nvPr>
            <p:ph type="sldNum" sz="quarter" idx="12"/>
          </p:nvPr>
        </p:nvSpPr>
        <p:spPr/>
        <p:txBody>
          <a:bodyPr/>
          <a:lstStyle/>
          <a:p>
            <a:pPr>
              <a:defRPr/>
            </a:pPr>
            <a:fld id="{2BF1DC4A-E4B7-4F05-A8DA-1985846E54E7}" type="slidenum">
              <a:rPr lang="en-US" smtClean="0">
                <a:solidFill>
                  <a:srgbClr val="073E87"/>
                </a:solidFill>
              </a:rPr>
              <a:pPr>
                <a:defRPr/>
              </a:pPr>
              <a:t>‹#›</a:t>
            </a:fld>
            <a:endParaRPr lang="en-US" dirty="0">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3003904164"/>
      </p:ext>
    </p:extLst>
  </p:cSld>
  <p:clrMapOvr>
    <a:masterClrMapping/>
  </p:clrMapOvr>
  <p:hf hdr="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533F794E-732C-433A-8932-1AF2FF9B7372}" type="datetime4">
              <a:rPr lang="en-US" smtClean="0">
                <a:solidFill>
                  <a:srgbClr val="073E87"/>
                </a:solidFill>
              </a:rPr>
              <a:pPr>
                <a:defRPr/>
              </a:pPr>
              <a:t>June 19, 2017</a:t>
            </a:fld>
            <a:endParaRPr lang="en-US" dirty="0">
              <a:solidFill>
                <a:srgbClr val="073E87"/>
              </a:solidFill>
            </a:endParaRPr>
          </a:p>
        </p:txBody>
      </p:sp>
      <p:sp>
        <p:nvSpPr>
          <p:cNvPr id="6" name="Footer Placeholder 5"/>
          <p:cNvSpPr>
            <a:spLocks noGrp="1"/>
          </p:cNvSpPr>
          <p:nvPr>
            <p:ph type="ftr" sz="quarter" idx="11"/>
          </p:nvPr>
        </p:nvSpPr>
        <p:spPr/>
        <p:txBody>
          <a:bodyPr/>
          <a:lstStyle/>
          <a:p>
            <a:pPr>
              <a:defRPr/>
            </a:pPr>
            <a:r>
              <a:rPr lang="en-US" smtClean="0">
                <a:solidFill>
                  <a:srgbClr val="073E87"/>
                </a:solidFill>
              </a:rPr>
              <a:t>Enter presentation title via "insert&gt;header and footer&gt;footer" |</a:t>
            </a:r>
            <a:endParaRPr lang="en-US" dirty="0">
              <a:solidFill>
                <a:srgbClr val="073E87"/>
              </a:solidFill>
            </a:endParaRPr>
          </a:p>
        </p:txBody>
      </p:sp>
      <p:sp>
        <p:nvSpPr>
          <p:cNvPr id="7" name="Slide Number Placeholder 6"/>
          <p:cNvSpPr>
            <a:spLocks noGrp="1"/>
          </p:cNvSpPr>
          <p:nvPr>
            <p:ph type="sldNum" sz="quarter" idx="12"/>
          </p:nvPr>
        </p:nvSpPr>
        <p:spPr/>
        <p:txBody>
          <a:bodyPr/>
          <a:lstStyle/>
          <a:p>
            <a:pPr>
              <a:defRPr/>
            </a:pPr>
            <a:fld id="{2BF1DC4A-E4B7-4F05-A8DA-1985846E54E7}" type="slidenum">
              <a:rPr lang="en-US" smtClean="0">
                <a:solidFill>
                  <a:srgbClr val="073E87"/>
                </a:solidFill>
              </a:rPr>
              <a:pPr>
                <a:defRPr/>
              </a:pPr>
              <a:t>‹#›</a:t>
            </a:fld>
            <a:endParaRPr lang="en-US" dirty="0">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extLst>
      <p:ext uri="{BB962C8B-B14F-4D97-AF65-F5344CB8AC3E}">
        <p14:creationId xmlns:p14="http://schemas.microsoft.com/office/powerpoint/2010/main" val="3822019834"/>
      </p:ext>
    </p:extLst>
  </p:cSld>
  <p:clrMapOvr>
    <a:masterClrMapping/>
  </p:clrMapOvr>
  <p:hf hdr="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fld id="{533F794E-732C-433A-8932-1AF2FF9B7372}" type="datetime4">
              <a:rPr lang="en-US" smtClean="0">
                <a:solidFill>
                  <a:srgbClr val="073E87"/>
                </a:solidFill>
              </a:rPr>
              <a:pPr>
                <a:defRPr/>
              </a:pPr>
              <a:t>June 19, 2017</a:t>
            </a:fld>
            <a:endParaRPr lang="en-US" dirty="0">
              <a:solidFill>
                <a:srgbClr val="073E87"/>
              </a:solidFill>
            </a:endParaRPr>
          </a:p>
        </p:txBody>
      </p:sp>
      <p:sp>
        <p:nvSpPr>
          <p:cNvPr id="5" name="Footer Placeholder 4"/>
          <p:cNvSpPr>
            <a:spLocks noGrp="1"/>
          </p:cNvSpPr>
          <p:nvPr>
            <p:ph type="ftr" sz="quarter" idx="11"/>
          </p:nvPr>
        </p:nvSpPr>
        <p:spPr/>
        <p:txBody>
          <a:bodyPr/>
          <a:lstStyle/>
          <a:p>
            <a:pPr>
              <a:defRPr/>
            </a:pPr>
            <a:r>
              <a:rPr lang="en-US" smtClean="0">
                <a:solidFill>
                  <a:srgbClr val="073E87"/>
                </a:solidFill>
              </a:rPr>
              <a:t>Enter presentation title via "insert&gt;header and footer&gt;footer" |</a:t>
            </a:r>
            <a:endParaRPr lang="en-US" dirty="0">
              <a:solidFill>
                <a:srgbClr val="073E87"/>
              </a:solidFill>
            </a:endParaRPr>
          </a:p>
        </p:txBody>
      </p:sp>
      <p:sp>
        <p:nvSpPr>
          <p:cNvPr id="6" name="Slide Number Placeholder 5"/>
          <p:cNvSpPr>
            <a:spLocks noGrp="1"/>
          </p:cNvSpPr>
          <p:nvPr>
            <p:ph type="sldNum" sz="quarter" idx="12"/>
          </p:nvPr>
        </p:nvSpPr>
        <p:spPr/>
        <p:txBody>
          <a:bodyPr/>
          <a:lstStyle/>
          <a:p>
            <a:pPr>
              <a:defRPr/>
            </a:pPr>
            <a:fld id="{2BF1DC4A-E4B7-4F05-A8DA-1985846E54E7}" type="slidenum">
              <a:rPr lang="en-US" smtClean="0">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209584588"/>
      </p:ext>
    </p:extLst>
  </p:cSld>
  <p:clrMapOvr>
    <a:masterClrMapping/>
  </p:clrMapOvr>
  <p:hf hdr="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pPr>
              <a:defRPr/>
            </a:pPr>
            <a:fld id="{533F794E-732C-433A-8932-1AF2FF9B7372}" type="datetime4">
              <a:rPr lang="en-US" smtClean="0">
                <a:solidFill>
                  <a:srgbClr val="073E87"/>
                </a:solidFill>
              </a:rPr>
              <a:pPr>
                <a:defRPr/>
              </a:pPr>
              <a:t>June 19, 2017</a:t>
            </a:fld>
            <a:endParaRPr lang="en-US" dirty="0">
              <a:solidFill>
                <a:srgbClr val="073E87"/>
              </a:solidFill>
            </a:endParaRPr>
          </a:p>
        </p:txBody>
      </p:sp>
      <p:sp>
        <p:nvSpPr>
          <p:cNvPr id="5" name="Footer Placeholder 4"/>
          <p:cNvSpPr>
            <a:spLocks noGrp="1"/>
          </p:cNvSpPr>
          <p:nvPr>
            <p:ph type="ftr" sz="quarter" idx="11"/>
          </p:nvPr>
        </p:nvSpPr>
        <p:spPr/>
        <p:txBody>
          <a:bodyPr/>
          <a:lstStyle/>
          <a:p>
            <a:pPr>
              <a:defRPr/>
            </a:pPr>
            <a:r>
              <a:rPr lang="en-US" smtClean="0">
                <a:solidFill>
                  <a:srgbClr val="073E87"/>
                </a:solidFill>
              </a:rPr>
              <a:t>Enter presentation title via "insert&gt;header and footer&gt;footer" |</a:t>
            </a:r>
            <a:endParaRPr lang="en-US" dirty="0">
              <a:solidFill>
                <a:srgbClr val="073E87"/>
              </a:solidFill>
            </a:endParaRPr>
          </a:p>
        </p:txBody>
      </p:sp>
      <p:sp>
        <p:nvSpPr>
          <p:cNvPr id="6" name="Slide Number Placeholder 5"/>
          <p:cNvSpPr>
            <a:spLocks noGrp="1"/>
          </p:cNvSpPr>
          <p:nvPr>
            <p:ph type="sldNum" sz="quarter" idx="12"/>
          </p:nvPr>
        </p:nvSpPr>
        <p:spPr/>
        <p:txBody>
          <a:bodyPr/>
          <a:lstStyle/>
          <a:p>
            <a:pPr>
              <a:defRPr/>
            </a:pPr>
            <a:fld id="{2BF1DC4A-E4B7-4F05-A8DA-1985846E54E7}" type="slidenum">
              <a:rPr lang="en-US" smtClean="0">
                <a:solidFill>
                  <a:srgbClr val="073E87"/>
                </a:solidFill>
              </a:rPr>
              <a:pPr>
                <a:defRPr/>
              </a:pPr>
              <a:t>‹#›</a:t>
            </a:fld>
            <a:endParaRPr lang="en-US" dirty="0">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2765015987"/>
      </p:ext>
    </p:extLst>
  </p:cSld>
  <p:clrMapOvr>
    <a:masterClrMapping/>
  </p:clrMapOvr>
  <p:hf hdr="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E484D27-6B17-40A1-832C-ECDB56495BD4}" type="datetimeFigureOut">
              <a:rPr lang="ru-RU" smtClean="0">
                <a:solidFill>
                  <a:srgbClr val="073E87"/>
                </a:solidFill>
              </a:rPr>
              <a:pPr/>
              <a:t>19.06.2017</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FEA99332-0678-43FD-96DF-343E8CBC9A5C}"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310104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EE484D27-6B17-40A1-832C-ECDB56495BD4}" type="datetimeFigureOut">
              <a:rPr lang="ru-RU" smtClean="0"/>
              <a:t>19.06.2017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EA99332-0678-43FD-96DF-343E8CBC9A5C}" type="slidenum">
              <a:rPr lang="ru-RU" smtClean="0"/>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E484D27-6B17-40A1-832C-ECDB56495BD4}" type="datetimeFigureOut">
              <a:rPr lang="ru-RU" smtClean="0">
                <a:solidFill>
                  <a:srgbClr val="073E87"/>
                </a:solidFill>
              </a:rPr>
              <a:pPr/>
              <a:t>19.06.2017</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FEA99332-0678-43FD-96DF-343E8CBC9A5C}" type="slidenum">
              <a:rPr lang="ru-RU" smtClean="0">
                <a:solidFill>
                  <a:srgbClr val="073E87"/>
                </a:solidFill>
              </a:rPr>
              <a:pPr/>
              <a:t>‹#›</a:t>
            </a:fld>
            <a:endParaRPr lang="ru-RU">
              <a:solidFill>
                <a:srgbClr val="073E87"/>
              </a:solidFill>
            </a:endParaRPr>
          </a:p>
        </p:txBody>
      </p:sp>
      <p:sp>
        <p:nvSpPr>
          <p:cNvPr id="7" name="Title 6"/>
          <p:cNvSpPr>
            <a:spLocks noGrp="1"/>
          </p:cNvSpPr>
          <p:nvPr>
            <p:ph type="title"/>
          </p:nvPr>
        </p:nvSpPr>
        <p:spPr/>
        <p:txBody>
          <a:bodyPr/>
          <a:lstStyle/>
          <a:p>
            <a:r>
              <a:rPr lang="ru-RU" smtClean="0"/>
              <a:t>Образец заголовка</a:t>
            </a:r>
            <a:endParaRPr lang="en-US"/>
          </a:p>
        </p:txBody>
      </p:sp>
    </p:spTree>
    <p:extLst>
      <p:ext uri="{BB962C8B-B14F-4D97-AF65-F5344CB8AC3E}">
        <p14:creationId xmlns:p14="http://schemas.microsoft.com/office/powerpoint/2010/main" val="27835728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E484D27-6B17-40A1-832C-ECDB56495BD4}" type="datetimeFigureOut">
              <a:rPr lang="ru-RU" smtClean="0">
                <a:solidFill>
                  <a:srgbClr val="073E87"/>
                </a:solidFill>
              </a:rPr>
              <a:pPr/>
              <a:t>19.06.2017</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FEA99332-0678-43FD-96DF-343E8CBC9A5C}"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2111753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EE484D27-6B17-40A1-832C-ECDB56495BD4}" type="datetimeFigureOut">
              <a:rPr lang="ru-RU" smtClean="0">
                <a:solidFill>
                  <a:srgbClr val="073E87"/>
                </a:solidFill>
              </a:rPr>
              <a:pPr/>
              <a:t>19.06.2017</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FEA99332-0678-43FD-96DF-343E8CBC9A5C}" type="slidenum">
              <a:rPr lang="ru-RU" smtClean="0">
                <a:solidFill>
                  <a:srgbClr val="073E87"/>
                </a:solidFill>
              </a:rPr>
              <a:pPr/>
              <a:t>‹#›</a:t>
            </a:fld>
            <a:endParaRPr lang="ru-RU">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6165217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E484D27-6B17-40A1-832C-ECDB56495BD4}" type="datetimeFigureOut">
              <a:rPr lang="ru-RU" smtClean="0">
                <a:solidFill>
                  <a:srgbClr val="073E87"/>
                </a:solidFill>
              </a:rPr>
              <a:pPr/>
              <a:t>19.06.2017</a:t>
            </a:fld>
            <a:endParaRPr lang="ru-RU">
              <a:solidFill>
                <a:srgbClr val="073E87"/>
              </a:solidFill>
            </a:endParaRPr>
          </a:p>
        </p:txBody>
      </p:sp>
      <p:sp>
        <p:nvSpPr>
          <p:cNvPr id="8" name="Footer Placeholder 7"/>
          <p:cNvSpPr>
            <a:spLocks noGrp="1"/>
          </p:cNvSpPr>
          <p:nvPr>
            <p:ph type="ftr" sz="quarter" idx="11"/>
          </p:nvPr>
        </p:nvSpPr>
        <p:spPr/>
        <p:txBody>
          <a:bodyPr/>
          <a:lstStyle/>
          <a:p>
            <a:endParaRPr lang="ru-RU">
              <a:solidFill>
                <a:srgbClr val="073E87"/>
              </a:solidFill>
            </a:endParaRPr>
          </a:p>
        </p:txBody>
      </p:sp>
      <p:sp>
        <p:nvSpPr>
          <p:cNvPr id="9" name="Slide Number Placeholder 8"/>
          <p:cNvSpPr>
            <a:spLocks noGrp="1"/>
          </p:cNvSpPr>
          <p:nvPr>
            <p:ph type="sldNum" sz="quarter" idx="12"/>
          </p:nvPr>
        </p:nvSpPr>
        <p:spPr/>
        <p:txBody>
          <a:bodyPr/>
          <a:lstStyle/>
          <a:p>
            <a:fld id="{FEA99332-0678-43FD-96DF-343E8CBC9A5C}"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18203144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EE484D27-6B17-40A1-832C-ECDB56495BD4}" type="datetimeFigureOut">
              <a:rPr lang="ru-RU" smtClean="0">
                <a:solidFill>
                  <a:srgbClr val="073E87"/>
                </a:solidFill>
              </a:rPr>
              <a:pPr/>
              <a:t>19.06.2017</a:t>
            </a:fld>
            <a:endParaRPr lang="ru-RU">
              <a:solidFill>
                <a:srgbClr val="073E87"/>
              </a:solidFill>
            </a:endParaRPr>
          </a:p>
        </p:txBody>
      </p:sp>
      <p:sp>
        <p:nvSpPr>
          <p:cNvPr id="4" name="Footer Placeholder 3"/>
          <p:cNvSpPr>
            <a:spLocks noGrp="1"/>
          </p:cNvSpPr>
          <p:nvPr>
            <p:ph type="ftr" sz="quarter" idx="11"/>
          </p:nvPr>
        </p:nvSpPr>
        <p:spPr/>
        <p:txBody>
          <a:bodyPr/>
          <a:lstStyle/>
          <a:p>
            <a:endParaRPr lang="ru-RU">
              <a:solidFill>
                <a:srgbClr val="073E87"/>
              </a:solidFill>
            </a:endParaRPr>
          </a:p>
        </p:txBody>
      </p:sp>
      <p:sp>
        <p:nvSpPr>
          <p:cNvPr id="5" name="Slide Number Placeholder 4"/>
          <p:cNvSpPr>
            <a:spLocks noGrp="1"/>
          </p:cNvSpPr>
          <p:nvPr>
            <p:ph type="sldNum" sz="quarter" idx="12"/>
          </p:nvPr>
        </p:nvSpPr>
        <p:spPr/>
        <p:txBody>
          <a:bodyPr/>
          <a:lstStyle/>
          <a:p>
            <a:fld id="{FEA99332-0678-43FD-96DF-343E8CBC9A5C}"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6617215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EE484D27-6B17-40A1-832C-ECDB56495BD4}" type="datetimeFigureOut">
              <a:rPr lang="ru-RU" smtClean="0">
                <a:solidFill>
                  <a:srgbClr val="073E87"/>
                </a:solidFill>
              </a:rPr>
              <a:pPr/>
              <a:t>19.06.2017</a:t>
            </a:fld>
            <a:endParaRPr lang="ru-RU">
              <a:solidFill>
                <a:srgbClr val="073E87"/>
              </a:solidFill>
            </a:endParaRPr>
          </a:p>
        </p:txBody>
      </p:sp>
      <p:sp>
        <p:nvSpPr>
          <p:cNvPr id="3" name="Footer Placeholder 2"/>
          <p:cNvSpPr>
            <a:spLocks noGrp="1"/>
          </p:cNvSpPr>
          <p:nvPr>
            <p:ph type="ftr" sz="quarter" idx="11"/>
          </p:nvPr>
        </p:nvSpPr>
        <p:spPr/>
        <p:txBody>
          <a:bodyPr/>
          <a:lstStyle/>
          <a:p>
            <a:endParaRPr lang="ru-RU">
              <a:solidFill>
                <a:srgbClr val="073E87"/>
              </a:solidFill>
            </a:endParaRPr>
          </a:p>
        </p:txBody>
      </p:sp>
      <p:sp>
        <p:nvSpPr>
          <p:cNvPr id="4" name="Slide Number Placeholder 3"/>
          <p:cNvSpPr>
            <a:spLocks noGrp="1"/>
          </p:cNvSpPr>
          <p:nvPr>
            <p:ph type="sldNum" sz="quarter" idx="12"/>
          </p:nvPr>
        </p:nvSpPr>
        <p:spPr/>
        <p:txBody>
          <a:bodyPr/>
          <a:lstStyle/>
          <a:p>
            <a:fld id="{FEA99332-0678-43FD-96DF-343E8CBC9A5C}"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6021241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EE484D27-6B17-40A1-832C-ECDB56495BD4}" type="datetimeFigureOut">
              <a:rPr lang="ru-RU" smtClean="0">
                <a:solidFill>
                  <a:srgbClr val="073E87"/>
                </a:solidFill>
              </a:rPr>
              <a:pPr/>
              <a:t>19.06.2017</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FEA99332-0678-43FD-96DF-343E8CBC9A5C}" type="slidenum">
              <a:rPr lang="ru-RU" smtClean="0">
                <a:solidFill>
                  <a:srgbClr val="073E87"/>
                </a:solidFill>
              </a:rPr>
              <a:pPr/>
              <a:t>‹#›</a:t>
            </a:fld>
            <a:endParaRPr lang="ru-RU">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9668347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E484D27-6B17-40A1-832C-ECDB56495BD4}" type="datetimeFigureOut">
              <a:rPr lang="ru-RU" smtClean="0">
                <a:solidFill>
                  <a:srgbClr val="073E87"/>
                </a:solidFill>
              </a:rPr>
              <a:pPr/>
              <a:t>19.06.2017</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FEA99332-0678-43FD-96DF-343E8CBC9A5C}" type="slidenum">
              <a:rPr lang="ru-RU" smtClean="0">
                <a:solidFill>
                  <a:srgbClr val="073E87"/>
                </a:solidFill>
              </a:rPr>
              <a:pPr/>
              <a:t>‹#›</a:t>
            </a:fld>
            <a:endParaRPr lang="ru-RU">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extLst>
      <p:ext uri="{BB962C8B-B14F-4D97-AF65-F5344CB8AC3E}">
        <p14:creationId xmlns:p14="http://schemas.microsoft.com/office/powerpoint/2010/main" val="42268720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E484D27-6B17-40A1-832C-ECDB56495BD4}" type="datetimeFigureOut">
              <a:rPr lang="ru-RU" smtClean="0">
                <a:solidFill>
                  <a:srgbClr val="073E87"/>
                </a:solidFill>
              </a:rPr>
              <a:pPr/>
              <a:t>19.06.2017</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FEA99332-0678-43FD-96DF-343E8CBC9A5C}"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2664893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EE484D27-6B17-40A1-832C-ECDB56495BD4}" type="datetimeFigureOut">
              <a:rPr lang="ru-RU" smtClean="0">
                <a:solidFill>
                  <a:srgbClr val="073E87"/>
                </a:solidFill>
              </a:rPr>
              <a:pPr/>
              <a:t>19.06.2017</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FEA99332-0678-43FD-96DF-343E8CBC9A5C}" type="slidenum">
              <a:rPr lang="ru-RU" smtClean="0">
                <a:solidFill>
                  <a:srgbClr val="073E87"/>
                </a:solidFill>
              </a:rPr>
              <a:pPr/>
              <a:t>‹#›</a:t>
            </a:fld>
            <a:endParaRPr lang="ru-RU">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54206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EE484D27-6B17-40A1-832C-ECDB56495BD4}" type="datetimeFigureOut">
              <a:rPr lang="ru-RU" smtClean="0"/>
              <a:t>19.06.2017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EA99332-0678-43FD-96DF-343E8CBC9A5C}"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57200"/>
            <a:ext cx="91440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811213" y="1955800"/>
            <a:ext cx="3808412"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772025" y="19558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9449648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0363" y="0"/>
            <a:ext cx="8420100" cy="1268413"/>
          </a:xfrm>
        </p:spPr>
        <p:txBody>
          <a:bodyPr/>
          <a:lstStyle/>
          <a:p>
            <a:r>
              <a:rPr lang="ru-RU" smtClean="0"/>
              <a:t>Образец заголовка</a:t>
            </a:r>
            <a:endParaRPr lang="ru-RU"/>
          </a:p>
        </p:txBody>
      </p:sp>
      <p:sp>
        <p:nvSpPr>
          <p:cNvPr id="3" name="Таблица 2"/>
          <p:cNvSpPr>
            <a:spLocks noGrp="1"/>
          </p:cNvSpPr>
          <p:nvPr>
            <p:ph type="tbl" idx="1"/>
          </p:nvPr>
        </p:nvSpPr>
        <p:spPr>
          <a:xfrm>
            <a:off x="360363" y="1547813"/>
            <a:ext cx="8420100" cy="4835525"/>
          </a:xfrm>
        </p:spPr>
        <p:txBody>
          <a:bodyPr/>
          <a:lstStyle/>
          <a:p>
            <a:endParaRPr lang="ru-RU"/>
          </a:p>
        </p:txBody>
      </p:sp>
    </p:spTree>
    <p:extLst>
      <p:ext uri="{BB962C8B-B14F-4D97-AF65-F5344CB8AC3E}">
        <p14:creationId xmlns:p14="http://schemas.microsoft.com/office/powerpoint/2010/main" val="2134687263"/>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E484D27-6B17-40A1-832C-ECDB56495BD4}" type="datetimeFigureOut">
              <a:rPr lang="ru-RU" smtClean="0"/>
              <a:t>19.06.2017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EA99332-0678-43FD-96DF-343E8CBC9A5C}"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EE484D27-6B17-40A1-832C-ECDB56495BD4}" type="datetimeFigureOut">
              <a:rPr lang="ru-RU" smtClean="0"/>
              <a:t>19.06.2017</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FEA99332-0678-43FD-96DF-343E8CBC9A5C}"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4100" r:id="rId13"/>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EE484D27-6B17-40A1-832C-ECDB56495BD4}" type="datetimeFigureOut">
              <a:rPr lang="ru-RU" smtClean="0"/>
              <a:t>19.06.2017</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FEA99332-0678-43FD-96DF-343E8CBC9A5C}"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3238" y="465138"/>
            <a:ext cx="8229600" cy="914400"/>
          </a:xfrm>
          <a:prstGeom prst="rect">
            <a:avLst/>
          </a:prstGeom>
        </p:spPr>
        <p:txBody>
          <a:bodyPr vert="horz" lIns="0" tIns="0" rIns="91440" bIns="45720" rtlCol="0" anchor="t" anchorCtr="0">
            <a:noAutofit/>
          </a:bodyPr>
          <a:lstStyle/>
          <a:p>
            <a:r>
              <a:rPr lang="ru-RU" smtClean="0"/>
              <a:t>Образец заголовка</a:t>
            </a:r>
            <a:endParaRPr lang="en-US" dirty="0"/>
          </a:p>
        </p:txBody>
      </p:sp>
      <p:sp>
        <p:nvSpPr>
          <p:cNvPr id="1027" name="Text Placeholder 2"/>
          <p:cNvSpPr>
            <a:spLocks noGrp="1"/>
          </p:cNvSpPr>
          <p:nvPr>
            <p:ph type="body" idx="1"/>
          </p:nvPr>
        </p:nvSpPr>
        <p:spPr bwMode="auto">
          <a:xfrm>
            <a:off x="503238" y="1463675"/>
            <a:ext cx="8229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7573963" y="6356350"/>
            <a:ext cx="1189037" cy="365125"/>
          </a:xfrm>
          <a:prstGeom prst="rect">
            <a:avLst/>
          </a:prstGeom>
        </p:spPr>
        <p:txBody>
          <a:bodyPr vert="horz" lIns="0" tIns="45720" rIns="0" bIns="45720" rtlCol="0" anchor="b" anchorCtr="0"/>
          <a:lstStyle>
            <a:lvl1pPr algn="l" fontAlgn="auto">
              <a:spcBef>
                <a:spcPts val="0"/>
              </a:spcBef>
              <a:spcAft>
                <a:spcPts val="0"/>
              </a:spcAft>
              <a:defRPr sz="900">
                <a:solidFill>
                  <a:srgbClr val="000000"/>
                </a:solidFill>
                <a:latin typeface="+mj-lt"/>
                <a:cs typeface="Calirb"/>
              </a:defRPr>
            </a:lvl1pPr>
          </a:lstStyle>
          <a:p>
            <a:pPr>
              <a:defRPr/>
            </a:pPr>
            <a:fld id="{533F794E-732C-433A-8932-1AF2FF9B7372}" type="datetime4">
              <a:rPr lang="en-US"/>
              <a:pPr>
                <a:defRPr/>
              </a:pPr>
              <a:t>June 19, 2017</a:t>
            </a:fld>
            <a:endParaRPr lang="en-US" dirty="0"/>
          </a:p>
        </p:txBody>
      </p:sp>
      <p:sp>
        <p:nvSpPr>
          <p:cNvPr id="5" name="Footer Placeholder 4"/>
          <p:cNvSpPr>
            <a:spLocks noGrp="1"/>
          </p:cNvSpPr>
          <p:nvPr>
            <p:ph type="ftr" sz="quarter" idx="3"/>
          </p:nvPr>
        </p:nvSpPr>
        <p:spPr>
          <a:xfrm>
            <a:off x="3014663" y="6356350"/>
            <a:ext cx="4479925" cy="365125"/>
          </a:xfrm>
          <a:prstGeom prst="rect">
            <a:avLst/>
          </a:prstGeom>
        </p:spPr>
        <p:txBody>
          <a:bodyPr vert="horz" lIns="0" tIns="45720" rIns="0" bIns="45720" rtlCol="0" anchor="b" anchorCtr="0"/>
          <a:lstStyle>
            <a:lvl1pPr algn="r" fontAlgn="auto">
              <a:spcBef>
                <a:spcPts val="0"/>
              </a:spcBef>
              <a:spcAft>
                <a:spcPts val="0"/>
              </a:spcAft>
              <a:defRPr sz="900">
                <a:solidFill>
                  <a:srgbClr val="000000"/>
                </a:solidFill>
                <a:latin typeface="+mj-lt"/>
                <a:cs typeface="Calibri" panose="020F0502020204030204" pitchFamily="34" charset="0"/>
              </a:defRPr>
            </a:lvl1pPr>
          </a:lstStyle>
          <a:p>
            <a:pPr>
              <a:defRPr/>
            </a:pPr>
            <a:r>
              <a:rPr lang="en-US"/>
              <a:t>Enter presentation title via "insert&gt;header and footer&gt;footer" |</a:t>
            </a:r>
            <a:endParaRPr lang="en-US" dirty="0"/>
          </a:p>
        </p:txBody>
      </p:sp>
      <p:sp>
        <p:nvSpPr>
          <p:cNvPr id="6" name="Slide Number Placeholder 5"/>
          <p:cNvSpPr>
            <a:spLocks noGrp="1"/>
          </p:cNvSpPr>
          <p:nvPr>
            <p:ph type="sldNum" sz="quarter" idx="4"/>
          </p:nvPr>
        </p:nvSpPr>
        <p:spPr>
          <a:xfrm>
            <a:off x="8605838" y="6427788"/>
            <a:ext cx="293687" cy="284162"/>
          </a:xfrm>
          <a:prstGeom prst="rect">
            <a:avLst/>
          </a:prstGeom>
        </p:spPr>
        <p:txBody>
          <a:bodyPr vert="horz" lIns="0" tIns="45720" rIns="0" bIns="45720" rtlCol="0" anchor="b" anchorCtr="0"/>
          <a:lstStyle>
            <a:lvl1pPr algn="l" fontAlgn="auto">
              <a:spcBef>
                <a:spcPts val="0"/>
              </a:spcBef>
              <a:spcAft>
                <a:spcPts val="0"/>
              </a:spcAft>
              <a:defRPr sz="900" b="1">
                <a:solidFill>
                  <a:srgbClr val="000000"/>
                </a:solidFill>
                <a:latin typeface="+mj-lt"/>
                <a:cs typeface="Calibri"/>
              </a:defRPr>
            </a:lvl1pPr>
          </a:lstStyle>
          <a:p>
            <a:pPr>
              <a:defRPr/>
            </a:pPr>
            <a:fld id="{2BF1DC4A-E4B7-4F05-A8DA-1985846E54E7}" type="slidenum">
              <a:rPr lang="en-US"/>
              <a:pPr>
                <a:defRPr/>
              </a:pPr>
              <a:t>‹#›</a:t>
            </a:fld>
            <a:endParaRPr lang="en-US" dirty="0"/>
          </a:p>
        </p:txBody>
      </p:sp>
    </p:spTree>
    <p:extLst>
      <p:ext uri="{BB962C8B-B14F-4D97-AF65-F5344CB8AC3E}">
        <p14:creationId xmlns:p14="http://schemas.microsoft.com/office/powerpoint/2010/main" val="3244254214"/>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 id="2147484058" r:id="rId19"/>
    <p:sldLayoutId id="2147484059" r:id="rId20"/>
    <p:sldLayoutId id="2147484060" r:id="rId21"/>
    <p:sldLayoutId id="2147484061" r:id="rId22"/>
    <p:sldLayoutId id="2147484062" r:id="rId23"/>
    <p:sldLayoutId id="2147484063" r:id="rId24"/>
    <p:sldLayoutId id="2147484064" r:id="rId25"/>
    <p:sldLayoutId id="2147484065" r:id="rId26"/>
    <p:sldLayoutId id="2147484066" r:id="rId27"/>
    <p:sldLayoutId id="2147484067" r:id="rId28"/>
    <p:sldLayoutId id="2147484068" r:id="rId29"/>
    <p:sldLayoutId id="2147484069" r:id="rId30"/>
    <p:sldLayoutId id="2147484070" r:id="rId31"/>
    <p:sldLayoutId id="2147484071" r:id="rId32"/>
    <p:sldLayoutId id="2147484072" r:id="rId33"/>
  </p:sldLayoutIdLst>
  <p:timing>
    <p:tnLst>
      <p:par>
        <p:cTn id="1" dur="indefinite" restart="never" nodeType="tmRoot"/>
      </p:par>
    </p:tnLst>
  </p:timing>
  <p:hf hdr="0"/>
  <p:txStyles>
    <p:titleStyle>
      <a:lvl1pPr algn="l" rtl="0" eaLnBrk="0" fontAlgn="base" hangingPunct="0">
        <a:lnSpc>
          <a:spcPct val="80000"/>
        </a:lnSpc>
        <a:spcBef>
          <a:spcPct val="0"/>
        </a:spcBef>
        <a:spcAft>
          <a:spcPct val="0"/>
        </a:spcAft>
        <a:defRPr sz="2800" b="1" kern="1200" cap="all" spc="100">
          <a:solidFill>
            <a:srgbClr val="009CDE"/>
          </a:solidFill>
          <a:latin typeface="+mj-lt"/>
          <a:ea typeface="+mj-ea"/>
          <a:cs typeface="+mj-cs"/>
        </a:defRPr>
      </a:lvl1pPr>
      <a:lvl2pPr algn="l" rtl="0" eaLnBrk="0" fontAlgn="base" hangingPunct="0">
        <a:lnSpc>
          <a:spcPct val="80000"/>
        </a:lnSpc>
        <a:spcBef>
          <a:spcPct val="0"/>
        </a:spcBef>
        <a:spcAft>
          <a:spcPct val="0"/>
        </a:spcAft>
        <a:defRPr sz="2800" b="1">
          <a:solidFill>
            <a:srgbClr val="009CDE"/>
          </a:solidFill>
          <a:latin typeface="Calibri" pitchFamily="34" charset="0"/>
        </a:defRPr>
      </a:lvl2pPr>
      <a:lvl3pPr algn="l" rtl="0" eaLnBrk="0" fontAlgn="base" hangingPunct="0">
        <a:lnSpc>
          <a:spcPct val="80000"/>
        </a:lnSpc>
        <a:spcBef>
          <a:spcPct val="0"/>
        </a:spcBef>
        <a:spcAft>
          <a:spcPct val="0"/>
        </a:spcAft>
        <a:defRPr sz="2800" b="1">
          <a:solidFill>
            <a:srgbClr val="009CDE"/>
          </a:solidFill>
          <a:latin typeface="Calibri" pitchFamily="34" charset="0"/>
        </a:defRPr>
      </a:lvl3pPr>
      <a:lvl4pPr algn="l" rtl="0" eaLnBrk="0" fontAlgn="base" hangingPunct="0">
        <a:lnSpc>
          <a:spcPct val="80000"/>
        </a:lnSpc>
        <a:spcBef>
          <a:spcPct val="0"/>
        </a:spcBef>
        <a:spcAft>
          <a:spcPct val="0"/>
        </a:spcAft>
        <a:defRPr sz="2800" b="1">
          <a:solidFill>
            <a:srgbClr val="009CDE"/>
          </a:solidFill>
          <a:latin typeface="Calibri" pitchFamily="34" charset="0"/>
        </a:defRPr>
      </a:lvl4pPr>
      <a:lvl5pPr algn="l" rtl="0" eaLnBrk="0" fontAlgn="base" hangingPunct="0">
        <a:lnSpc>
          <a:spcPct val="80000"/>
        </a:lnSpc>
        <a:spcBef>
          <a:spcPct val="0"/>
        </a:spcBef>
        <a:spcAft>
          <a:spcPct val="0"/>
        </a:spcAft>
        <a:defRPr sz="2800" b="1">
          <a:solidFill>
            <a:srgbClr val="009CDE"/>
          </a:solidFill>
          <a:latin typeface="Calibri" pitchFamily="34" charset="0"/>
        </a:defRPr>
      </a:lvl5pPr>
      <a:lvl6pPr marL="457200" algn="l" rtl="0" fontAlgn="base">
        <a:lnSpc>
          <a:spcPct val="80000"/>
        </a:lnSpc>
        <a:spcBef>
          <a:spcPct val="0"/>
        </a:spcBef>
        <a:spcAft>
          <a:spcPct val="0"/>
        </a:spcAft>
        <a:defRPr sz="2800" b="1">
          <a:solidFill>
            <a:srgbClr val="009CDE"/>
          </a:solidFill>
          <a:latin typeface="Calibri" pitchFamily="34" charset="0"/>
        </a:defRPr>
      </a:lvl6pPr>
      <a:lvl7pPr marL="914400" algn="l" rtl="0" fontAlgn="base">
        <a:lnSpc>
          <a:spcPct val="80000"/>
        </a:lnSpc>
        <a:spcBef>
          <a:spcPct val="0"/>
        </a:spcBef>
        <a:spcAft>
          <a:spcPct val="0"/>
        </a:spcAft>
        <a:defRPr sz="2800" b="1">
          <a:solidFill>
            <a:srgbClr val="009CDE"/>
          </a:solidFill>
          <a:latin typeface="Calibri" pitchFamily="34" charset="0"/>
        </a:defRPr>
      </a:lvl7pPr>
      <a:lvl8pPr marL="1371600" algn="l" rtl="0" fontAlgn="base">
        <a:lnSpc>
          <a:spcPct val="80000"/>
        </a:lnSpc>
        <a:spcBef>
          <a:spcPct val="0"/>
        </a:spcBef>
        <a:spcAft>
          <a:spcPct val="0"/>
        </a:spcAft>
        <a:defRPr sz="2800" b="1">
          <a:solidFill>
            <a:srgbClr val="009CDE"/>
          </a:solidFill>
          <a:latin typeface="Calibri" pitchFamily="34" charset="0"/>
        </a:defRPr>
      </a:lvl8pPr>
      <a:lvl9pPr marL="1828800" algn="l" rtl="0" fontAlgn="base">
        <a:lnSpc>
          <a:spcPct val="80000"/>
        </a:lnSpc>
        <a:spcBef>
          <a:spcPct val="0"/>
        </a:spcBef>
        <a:spcAft>
          <a:spcPct val="0"/>
        </a:spcAft>
        <a:defRPr sz="2800" b="1">
          <a:solidFill>
            <a:srgbClr val="009CDE"/>
          </a:solidFill>
          <a:latin typeface="Calibri" pitchFamily="34" charset="0"/>
        </a:defRPr>
      </a:lvl9pPr>
    </p:titleStyle>
    <p:bodyStyle>
      <a:lvl1pPr marL="342900" indent="-342900" algn="l" rtl="0" eaLnBrk="0" fontAlgn="base" hangingPunct="0">
        <a:spcBef>
          <a:spcPts val="1800"/>
        </a:spcBef>
        <a:spcAft>
          <a:spcPct val="0"/>
        </a:spcAft>
        <a:buFont typeface="Arial" pitchFamily="34" charset="0"/>
        <a:defRPr sz="2000" kern="1200">
          <a:solidFill>
            <a:schemeClr val="tx1"/>
          </a:solidFill>
          <a:latin typeface="+mn-lt"/>
          <a:ea typeface="+mn-ea"/>
          <a:cs typeface="+mn-cs"/>
        </a:defRPr>
      </a:lvl1pPr>
      <a:lvl2pPr marL="228600" indent="-228600" algn="l" rtl="0" eaLnBrk="0" fontAlgn="base" hangingPunct="0">
        <a:spcBef>
          <a:spcPts val="1200"/>
        </a:spcBef>
        <a:spcAft>
          <a:spcPct val="0"/>
        </a:spcAft>
        <a:buFont typeface="Arial" pitchFamily="34" charset="0"/>
        <a:buChar char="•"/>
        <a:defRPr kern="1200">
          <a:solidFill>
            <a:schemeClr val="tx1"/>
          </a:solidFill>
          <a:latin typeface="+mn-lt"/>
          <a:ea typeface="+mn-ea"/>
          <a:cs typeface="+mn-cs"/>
        </a:defRPr>
      </a:lvl2pPr>
      <a:lvl3pPr marL="457200" indent="-228600" algn="l" rtl="0" eaLnBrk="0" fontAlgn="base" hangingPunct="0">
        <a:spcBef>
          <a:spcPts val="800"/>
        </a:spcBef>
        <a:spcAft>
          <a:spcPct val="0"/>
        </a:spcAft>
        <a:buFont typeface="Arial" pitchFamily="34" charset="0"/>
        <a:buChar char="–"/>
        <a:defRPr sz="1600" kern="1200">
          <a:solidFill>
            <a:schemeClr val="tx1"/>
          </a:solidFill>
          <a:latin typeface="+mn-lt"/>
          <a:ea typeface="+mn-ea"/>
          <a:cs typeface="+mn-cs"/>
        </a:defRPr>
      </a:lvl3pPr>
      <a:lvl4pPr marL="685800" indent="-228600" algn="l" rtl="0" eaLnBrk="0" fontAlgn="base" hangingPunct="0">
        <a:spcBef>
          <a:spcPts val="600"/>
        </a:spcBef>
        <a:spcAft>
          <a:spcPct val="0"/>
        </a:spcAft>
        <a:buFont typeface="Arial" pitchFamily="34" charset="0"/>
        <a:buChar char="•"/>
        <a:defRPr sz="1400" kern="1200">
          <a:solidFill>
            <a:schemeClr val="tx1"/>
          </a:solidFill>
          <a:latin typeface="+mn-lt"/>
          <a:ea typeface="+mn-ea"/>
          <a:cs typeface="+mn-cs"/>
        </a:defRPr>
      </a:lvl4pPr>
      <a:lvl5pPr marL="914400" indent="-228600" algn="l" rtl="0" eaLnBrk="0" fontAlgn="base" hangingPunct="0">
        <a:spcBef>
          <a:spcPts val="600"/>
        </a:spcBef>
        <a:spcAft>
          <a:spcPct val="0"/>
        </a:spcAft>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EE484D27-6B17-40A1-832C-ECDB56495BD4}" type="datetimeFigureOut">
              <a:rPr lang="ru-RU" smtClean="0">
                <a:solidFill>
                  <a:srgbClr val="073E87"/>
                </a:solidFill>
              </a:rPr>
              <a:pPr/>
              <a:t>19.06.2017</a:t>
            </a:fld>
            <a:endParaRPr lang="ru-RU">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FEA99332-0678-43FD-96DF-343E8CBC9A5C}" type="slidenum">
              <a:rPr lang="ru-RU" smtClean="0">
                <a:solidFill>
                  <a:srgbClr val="073E87"/>
                </a:solidFill>
              </a:rPr>
              <a:pPr/>
              <a:t>‹#›</a:t>
            </a:fld>
            <a:endParaRPr lang="ru-RU">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2837283602"/>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EE484D27-6B17-40A1-832C-ECDB56495BD4}" type="datetimeFigureOut">
              <a:rPr lang="ru-RU" smtClean="0">
                <a:solidFill>
                  <a:srgbClr val="073E87"/>
                </a:solidFill>
              </a:rPr>
              <a:pPr/>
              <a:t>19.06.2017</a:t>
            </a:fld>
            <a:endParaRPr lang="ru-RU">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FEA99332-0678-43FD-96DF-343E8CBC9A5C}" type="slidenum">
              <a:rPr lang="ru-RU" smtClean="0">
                <a:solidFill>
                  <a:srgbClr val="073E87"/>
                </a:solidFill>
              </a:rPr>
              <a:pPr/>
              <a:t>‹#›</a:t>
            </a:fld>
            <a:endParaRPr lang="ru-RU">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843344060"/>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8" r:id="rId12"/>
    <p:sldLayoutId id="2147484099" r:id="rId13"/>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9.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https://previews.123rf.com/images/alekup/alekup1102/alekup110200110/8897365-heart-in-hands-Stock-Vector-heart-hand-lo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1378430"/>
            <a:ext cx="12382501" cy="985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4"/>
          <p:cNvSpPr txBox="1">
            <a:spLocks noChangeArrowheads="1"/>
          </p:cNvSpPr>
          <p:nvPr/>
        </p:nvSpPr>
        <p:spPr bwMode="auto">
          <a:xfrm>
            <a:off x="1476375" y="1341438"/>
            <a:ext cx="7199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fontAlgn="base" hangingPunct="1">
              <a:spcBef>
                <a:spcPct val="50000"/>
              </a:spcBef>
              <a:spcAft>
                <a:spcPct val="0"/>
              </a:spcAft>
            </a:pPr>
            <a:endParaRPr lang="en-US" altLang="ru-RU" smtClean="0">
              <a:solidFill>
                <a:prstClr val="black"/>
              </a:solidFill>
            </a:endParaRPr>
          </a:p>
        </p:txBody>
      </p:sp>
      <p:sp>
        <p:nvSpPr>
          <p:cNvPr id="128005" name="Rectangle 4"/>
          <p:cNvSpPr>
            <a:spLocks noChangeArrowheads="1"/>
          </p:cNvSpPr>
          <p:nvPr/>
        </p:nvSpPr>
        <p:spPr bwMode="auto">
          <a:xfrm>
            <a:off x="250825" y="2174875"/>
            <a:ext cx="889317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eaLnBrk="0" fontAlgn="base" hangingPunct="0">
              <a:spcBef>
                <a:spcPct val="0"/>
              </a:spcBef>
              <a:spcAft>
                <a:spcPct val="0"/>
              </a:spcAft>
              <a:defRPr/>
            </a:pPr>
            <a:r>
              <a:rPr lang="ru-RU" altLang="ru-RU" sz="4800" dirty="0" smtClean="0">
                <a:solidFill>
                  <a:prstClr val="black"/>
                </a:solidFill>
                <a:effectLst>
                  <a:outerShdw blurRad="38100" dist="38100" dir="2700000" algn="tl">
                    <a:srgbClr val="000000"/>
                  </a:outerShdw>
                </a:effectLst>
                <a:latin typeface="Calibri"/>
              </a:rPr>
              <a:t>Сердечно-сосудистые заболевания в большом городе</a:t>
            </a:r>
            <a:endParaRPr lang="en-US" altLang="ru-RU" sz="4800" dirty="0" smtClean="0">
              <a:solidFill>
                <a:prstClr val="black"/>
              </a:solidFill>
              <a:effectLst>
                <a:outerShdw blurRad="38100" dist="38100" dir="2700000" algn="tl">
                  <a:srgbClr val="000000"/>
                </a:outerShdw>
              </a:effectLst>
              <a:latin typeface="Calibri"/>
            </a:endParaRPr>
          </a:p>
        </p:txBody>
      </p:sp>
      <p:sp>
        <p:nvSpPr>
          <p:cNvPr id="3" name="TextBox 2"/>
          <p:cNvSpPr txBox="1"/>
          <p:nvPr/>
        </p:nvSpPr>
        <p:spPr>
          <a:xfrm>
            <a:off x="539750" y="5300663"/>
            <a:ext cx="7488238" cy="1200329"/>
          </a:xfrm>
          <a:prstGeom prst="rect">
            <a:avLst/>
          </a:prstGeom>
          <a:noFill/>
        </p:spPr>
        <p:txBody>
          <a:bodyPr>
            <a:spAutoFit/>
          </a:bodyPr>
          <a:lstStyle/>
          <a:p>
            <a:pPr fontAlgn="base">
              <a:spcBef>
                <a:spcPct val="0"/>
              </a:spcBef>
              <a:spcAft>
                <a:spcPct val="0"/>
              </a:spcAft>
              <a:defRPr/>
            </a:pPr>
            <a:r>
              <a:rPr lang="ru-RU" sz="2400" b="1" dirty="0" err="1">
                <a:solidFill>
                  <a:prstClr val="black"/>
                </a:solidFill>
                <a:cs typeface="Arial" charset="0"/>
              </a:rPr>
              <a:t>Абашина</a:t>
            </a:r>
            <a:r>
              <a:rPr lang="ru-RU" sz="2400" b="1" dirty="0">
                <a:solidFill>
                  <a:prstClr val="black"/>
                </a:solidFill>
                <a:cs typeface="Arial" charset="0"/>
              </a:rPr>
              <a:t> Ольга Евгеньевна</a:t>
            </a:r>
          </a:p>
          <a:p>
            <a:pPr fontAlgn="base">
              <a:spcBef>
                <a:spcPct val="0"/>
              </a:spcBef>
              <a:spcAft>
                <a:spcPct val="0"/>
              </a:spcAft>
              <a:defRPr/>
            </a:pPr>
            <a:r>
              <a:rPr lang="ru-RU" sz="2400" b="1" dirty="0">
                <a:solidFill>
                  <a:prstClr val="black"/>
                </a:solidFill>
                <a:cs typeface="Arial" charset="0"/>
              </a:rPr>
              <a:t>Кардиолог СОКБ им. В. Д. </a:t>
            </a:r>
            <a:r>
              <a:rPr lang="ru-RU" sz="2400" b="1" dirty="0" err="1" smtClean="0">
                <a:solidFill>
                  <a:prstClr val="black"/>
                </a:solidFill>
                <a:cs typeface="Arial" charset="0"/>
              </a:rPr>
              <a:t>Середавина</a:t>
            </a:r>
            <a:endParaRPr lang="ru-RU" sz="2400" b="1" dirty="0" smtClean="0">
              <a:solidFill>
                <a:prstClr val="black"/>
              </a:solidFill>
              <a:cs typeface="Arial" charset="0"/>
            </a:endParaRPr>
          </a:p>
          <a:p>
            <a:pPr fontAlgn="base">
              <a:spcBef>
                <a:spcPct val="0"/>
              </a:spcBef>
              <a:spcAft>
                <a:spcPct val="0"/>
              </a:spcAft>
              <a:defRPr/>
            </a:pPr>
            <a:r>
              <a:rPr lang="ru-RU" sz="2400" b="1" dirty="0" smtClean="0">
                <a:solidFill>
                  <a:prstClr val="black"/>
                </a:solidFill>
                <a:cs typeface="Arial" charset="0"/>
              </a:rPr>
              <a:t>20 июня 2017г</a:t>
            </a:r>
            <a:endParaRPr lang="ru-RU" sz="2400" b="1" dirty="0">
              <a:solidFill>
                <a:prstClr val="black"/>
              </a:solidFill>
              <a:cs typeface="Arial" charset="0"/>
            </a:endParaRPr>
          </a:p>
        </p:txBody>
      </p:sp>
    </p:spTree>
    <p:extLst>
      <p:ext uri="{BB962C8B-B14F-4D97-AF65-F5344CB8AC3E}">
        <p14:creationId xmlns:p14="http://schemas.microsoft.com/office/powerpoint/2010/main" val="3985137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p:cNvGrpSpPr/>
          <p:nvPr/>
        </p:nvGrpSpPr>
        <p:grpSpPr>
          <a:xfrm>
            <a:off x="3275856" y="1304574"/>
            <a:ext cx="5413247" cy="4538846"/>
            <a:chOff x="3090672" y="1266914"/>
            <a:chExt cx="5413247" cy="4538846"/>
          </a:xfrm>
        </p:grpSpPr>
        <p:pic>
          <p:nvPicPr>
            <p:cNvPr id="9" name="Рисунок 8"/>
            <p:cNvPicPr>
              <a:picLocks noChangeAspect="1"/>
            </p:cNvPicPr>
            <p:nvPr/>
          </p:nvPicPr>
          <p:blipFill>
            <a:blip r:embed="rId2"/>
            <a:stretch>
              <a:fillRect/>
            </a:stretch>
          </p:blipFill>
          <p:spPr>
            <a:xfrm>
              <a:off x="3090672" y="1266914"/>
              <a:ext cx="5413247" cy="4538846"/>
            </a:xfrm>
            <a:prstGeom prst="rect">
              <a:avLst/>
            </a:prstGeom>
          </p:spPr>
        </p:pic>
        <p:sp>
          <p:nvSpPr>
            <p:cNvPr id="10" name="TextBox 9"/>
            <p:cNvSpPr txBox="1"/>
            <p:nvPr/>
          </p:nvSpPr>
          <p:spPr>
            <a:xfrm>
              <a:off x="6471491" y="4826885"/>
              <a:ext cx="1417247" cy="461665"/>
            </a:xfrm>
            <a:prstGeom prst="rect">
              <a:avLst/>
            </a:prstGeom>
            <a:solidFill>
              <a:schemeClr val="bg1"/>
            </a:solidFill>
          </p:spPr>
          <p:txBody>
            <a:bodyPr wrap="none" lIns="0" rIns="0" rtlCol="0">
              <a:spAutoFit/>
            </a:bodyPr>
            <a:lstStyle/>
            <a:p>
              <a:pPr algn="ctr"/>
              <a:r>
                <a:rPr lang="ru-RU" sz="1200" b="1" dirty="0" smtClean="0">
                  <a:latin typeface="+mn-lt"/>
                </a:rPr>
                <a:t>Повышенный</a:t>
              </a:r>
            </a:p>
            <a:p>
              <a:pPr algn="ctr"/>
              <a:r>
                <a:rPr lang="ru-RU" sz="1200" b="1" dirty="0" smtClean="0">
                  <a:latin typeface="+mn-lt"/>
                </a:rPr>
                <a:t>уровень холестерина</a:t>
              </a:r>
              <a:endParaRPr lang="ru-RU" sz="1200" b="1" dirty="0">
                <a:latin typeface="+mn-lt"/>
              </a:endParaRPr>
            </a:p>
          </p:txBody>
        </p:sp>
      </p:grpSp>
      <p:sp>
        <p:nvSpPr>
          <p:cNvPr id="2" name="Заголовок 1"/>
          <p:cNvSpPr>
            <a:spLocks noGrp="1"/>
          </p:cNvSpPr>
          <p:nvPr>
            <p:ph type="title"/>
          </p:nvPr>
        </p:nvSpPr>
        <p:spPr>
          <a:xfrm>
            <a:off x="734311" y="-20989"/>
            <a:ext cx="7886700" cy="1325563"/>
          </a:xfrm>
        </p:spPr>
        <p:txBody>
          <a:bodyPr>
            <a:noAutofit/>
          </a:bodyPr>
          <a:lstStyle/>
          <a:p>
            <a:r>
              <a:rPr lang="ru-RU" sz="3200" dirty="0" smtClean="0"/>
              <a:t>Сердечно-сосудистое заболевание — это клинически выраженный атеросклероз</a:t>
            </a:r>
            <a:endParaRPr lang="ru-RU" sz="3200" dirty="0"/>
          </a:p>
        </p:txBody>
      </p:sp>
      <p:sp>
        <p:nvSpPr>
          <p:cNvPr id="7" name="TextBox 6"/>
          <p:cNvSpPr txBox="1"/>
          <p:nvPr/>
        </p:nvSpPr>
        <p:spPr>
          <a:xfrm>
            <a:off x="555998" y="1808630"/>
            <a:ext cx="2340315" cy="2677656"/>
          </a:xfrm>
          <a:prstGeom prst="rect">
            <a:avLst/>
          </a:prstGeom>
          <a:noFill/>
        </p:spPr>
        <p:txBody>
          <a:bodyPr wrap="square" rtlCol="0">
            <a:spAutoFit/>
          </a:bodyPr>
          <a:lstStyle/>
          <a:p>
            <a:r>
              <a:rPr lang="ru-RU" sz="3200" b="0" dirty="0" smtClean="0">
                <a:latin typeface="+mn-lt"/>
              </a:rPr>
              <a:t>Сердечно-сосудистые болезни</a:t>
            </a:r>
          </a:p>
          <a:p>
            <a:r>
              <a:rPr lang="ru-RU" sz="2400" b="0" dirty="0" smtClean="0">
                <a:latin typeface="+mn-lt"/>
              </a:rPr>
              <a:t>(вторичная профилактика)</a:t>
            </a:r>
          </a:p>
          <a:p>
            <a:r>
              <a:rPr lang="ru-RU" sz="2400" b="1" dirty="0" smtClean="0">
                <a:solidFill>
                  <a:srgbClr val="FF0000"/>
                </a:solidFill>
              </a:rPr>
              <a:t>СИМПТОМЫ</a:t>
            </a:r>
            <a:endParaRPr lang="ru-RU" sz="2400" b="1" dirty="0">
              <a:solidFill>
                <a:srgbClr val="FF0000"/>
              </a:solidFill>
            </a:endParaRPr>
          </a:p>
        </p:txBody>
      </p:sp>
      <p:sp>
        <p:nvSpPr>
          <p:cNvPr id="11" name="TextBox 10"/>
          <p:cNvSpPr txBox="1"/>
          <p:nvPr/>
        </p:nvSpPr>
        <p:spPr>
          <a:xfrm>
            <a:off x="568984" y="4922717"/>
            <a:ext cx="2706872" cy="1200329"/>
          </a:xfrm>
          <a:prstGeom prst="rect">
            <a:avLst/>
          </a:prstGeom>
          <a:noFill/>
        </p:spPr>
        <p:txBody>
          <a:bodyPr wrap="square" rtlCol="0">
            <a:spAutoFit/>
          </a:bodyPr>
          <a:lstStyle/>
          <a:p>
            <a:r>
              <a:rPr lang="ru-RU" b="0" dirty="0" smtClean="0">
                <a:latin typeface="+mn-lt"/>
              </a:rPr>
              <a:t>Факторы риска</a:t>
            </a:r>
          </a:p>
          <a:p>
            <a:r>
              <a:rPr lang="ru-RU" b="0" dirty="0" smtClean="0">
                <a:latin typeface="+mn-lt"/>
              </a:rPr>
              <a:t>(первичная профилактика)  </a:t>
            </a:r>
          </a:p>
          <a:p>
            <a:r>
              <a:rPr lang="ru-RU" b="1" dirty="0" smtClean="0">
                <a:solidFill>
                  <a:srgbClr val="FF0000"/>
                </a:solidFill>
              </a:rPr>
              <a:t>БЕССИМПТОМНО</a:t>
            </a:r>
            <a:endParaRPr lang="ru-RU" b="1" dirty="0">
              <a:solidFill>
                <a:srgbClr val="FF0000"/>
              </a:solidFill>
            </a:endParaRPr>
          </a:p>
        </p:txBody>
      </p:sp>
      <p:cxnSp>
        <p:nvCxnSpPr>
          <p:cNvPr id="5" name="Прямая соединительная линия 4"/>
          <p:cNvCxnSpPr/>
          <p:nvPr/>
        </p:nvCxnSpPr>
        <p:spPr>
          <a:xfrm>
            <a:off x="685019" y="4824663"/>
            <a:ext cx="793352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59829" y="4871644"/>
            <a:ext cx="1327735" cy="461665"/>
          </a:xfrm>
          <a:prstGeom prst="rect">
            <a:avLst/>
          </a:prstGeom>
          <a:solidFill>
            <a:schemeClr val="bg1"/>
          </a:solidFill>
        </p:spPr>
        <p:txBody>
          <a:bodyPr wrap="none" lIns="0" rIns="0" rtlCol="0">
            <a:spAutoFit/>
          </a:bodyPr>
          <a:lstStyle/>
          <a:p>
            <a:pPr algn="ctr"/>
            <a:r>
              <a:rPr lang="ru-RU" sz="1200" b="1" dirty="0" smtClean="0">
                <a:latin typeface="+mn-lt"/>
              </a:rPr>
              <a:t>Отягощенный</a:t>
            </a:r>
          </a:p>
          <a:p>
            <a:pPr algn="ctr"/>
            <a:r>
              <a:rPr lang="ru-RU" sz="1200" b="1" dirty="0" smtClean="0">
                <a:latin typeface="+mn-lt"/>
              </a:rPr>
              <a:t> семейный анамнез</a:t>
            </a:r>
            <a:endParaRPr lang="ru-RU" sz="1200" b="1" dirty="0">
              <a:latin typeface="+mn-lt"/>
            </a:endParaRPr>
          </a:p>
        </p:txBody>
      </p:sp>
      <p:sp>
        <p:nvSpPr>
          <p:cNvPr id="3" name="Овал 2"/>
          <p:cNvSpPr/>
          <p:nvPr/>
        </p:nvSpPr>
        <p:spPr>
          <a:xfrm>
            <a:off x="6501201" y="4814190"/>
            <a:ext cx="1728192" cy="5660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3643452" y="6482075"/>
            <a:ext cx="5430333" cy="338554"/>
          </a:xfrm>
          <a:prstGeom prst="rect">
            <a:avLst/>
          </a:prstGeom>
          <a:noFill/>
        </p:spPr>
        <p:txBody>
          <a:bodyPr wrap="none" rtlCol="0">
            <a:spAutoFit/>
          </a:bodyPr>
          <a:lstStyle/>
          <a:p>
            <a:r>
              <a:rPr lang="ru-RU" sz="1600" dirty="0" err="1" smtClean="0"/>
              <a:t>А.В.Родионов</a:t>
            </a:r>
            <a:r>
              <a:rPr lang="ru-RU" sz="1600" dirty="0"/>
              <a:t> </a:t>
            </a:r>
            <a:r>
              <a:rPr lang="ru-RU" sz="1600" dirty="0" smtClean="0"/>
              <a:t>«Как прожить без инфаркта и инсульта», 2014</a:t>
            </a:r>
            <a:endParaRPr lang="ru-RU" sz="1600" dirty="0"/>
          </a:p>
        </p:txBody>
      </p:sp>
    </p:spTree>
    <p:extLst>
      <p:ext uri="{BB962C8B-B14F-4D97-AF65-F5344CB8AC3E}">
        <p14:creationId xmlns:p14="http://schemas.microsoft.com/office/powerpoint/2010/main" val="128507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Изображение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3707" y="3357563"/>
            <a:ext cx="2807494"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Содержимое 5"/>
          <p:cNvSpPr>
            <a:spLocks noGrp="1"/>
          </p:cNvSpPr>
          <p:nvPr>
            <p:ph idx="1"/>
          </p:nvPr>
        </p:nvSpPr>
        <p:spPr>
          <a:xfrm>
            <a:off x="4373381" y="464694"/>
            <a:ext cx="4553262" cy="6115988"/>
          </a:xfrm>
        </p:spPr>
        <p:txBody>
          <a:bodyPr>
            <a:normAutofit/>
          </a:bodyPr>
          <a:lstStyle/>
          <a:p>
            <a:pPr algn="just"/>
            <a:r>
              <a:rPr lang="ru-RU" altLang="ru-RU" sz="2000" dirty="0">
                <a:latin typeface="Times New Roman" panose="02020603050405020304" pitchFamily="18" charset="0"/>
                <a:cs typeface="Times New Roman" panose="02020603050405020304" pitchFamily="18" charset="0"/>
              </a:rPr>
              <a:t>1913 – </a:t>
            </a:r>
            <a:r>
              <a:rPr lang="ru-RU" altLang="ru-RU" sz="2000" dirty="0" err="1">
                <a:latin typeface="Times New Roman" panose="02020603050405020304" pitchFamily="18" charset="0"/>
                <a:cs typeface="Times New Roman" panose="02020603050405020304" pitchFamily="18" charset="0"/>
              </a:rPr>
              <a:t>Н.Н.Аничков</a:t>
            </a:r>
            <a:r>
              <a:rPr lang="ru-RU" altLang="ru-RU" sz="2000" dirty="0">
                <a:latin typeface="Times New Roman" panose="02020603050405020304" pitchFamily="18" charset="0"/>
                <a:cs typeface="Times New Roman" panose="02020603050405020304" pitchFamily="18" charset="0"/>
              </a:rPr>
              <a:t> – холестериновая теория атеросклероза</a:t>
            </a:r>
          </a:p>
          <a:p>
            <a:pPr algn="just"/>
            <a:r>
              <a:rPr lang="ru-RU" altLang="ru-RU" sz="2000" dirty="0">
                <a:latin typeface="Times New Roman" panose="02020603050405020304" pitchFamily="18" charset="0"/>
                <a:cs typeface="Times New Roman" panose="02020603050405020304" pitchFamily="18" charset="0"/>
              </a:rPr>
              <a:t>1961</a:t>
            </a:r>
            <a:r>
              <a:rPr lang="en-US" altLang="ru-RU" sz="2000" dirty="0">
                <a:latin typeface="Times New Roman" panose="02020603050405020304" pitchFamily="18" charset="0"/>
                <a:cs typeface="Times New Roman" panose="02020603050405020304" pitchFamily="18" charset="0"/>
              </a:rPr>
              <a:t> </a:t>
            </a:r>
            <a:r>
              <a:rPr lang="ru-RU" altLang="ru-RU" sz="2000" dirty="0">
                <a:latin typeface="Times New Roman" panose="02020603050405020304" pitchFamily="18" charset="0"/>
                <a:cs typeface="Times New Roman" panose="02020603050405020304" pitchFamily="18" charset="0"/>
              </a:rPr>
              <a:t> –</a:t>
            </a:r>
            <a:r>
              <a:rPr lang="en-US" altLang="ru-RU" sz="2000" dirty="0">
                <a:latin typeface="Times New Roman" panose="02020603050405020304" pitchFamily="18" charset="0"/>
                <a:cs typeface="Times New Roman" panose="02020603050405020304" pitchFamily="18" charset="0"/>
              </a:rPr>
              <a:t> </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Фрамингемское</a:t>
            </a:r>
            <a:r>
              <a:rPr lang="ru-RU" altLang="ru-RU" sz="2000" dirty="0">
                <a:latin typeface="Times New Roman" panose="02020603050405020304" pitchFamily="18" charset="0"/>
                <a:cs typeface="Times New Roman" panose="02020603050405020304" pitchFamily="18" charset="0"/>
              </a:rPr>
              <a:t> исследование</a:t>
            </a:r>
          </a:p>
          <a:p>
            <a:pPr algn="just"/>
            <a:r>
              <a:rPr lang="ru-RU" altLang="ru-RU" sz="2000" dirty="0">
                <a:latin typeface="Times New Roman" panose="02020603050405020304" pitchFamily="18" charset="0"/>
                <a:cs typeface="Times New Roman" panose="02020603050405020304" pitchFamily="18" charset="0"/>
              </a:rPr>
              <a:t>1973 – Браун и </a:t>
            </a:r>
            <a:r>
              <a:rPr lang="ru-RU" altLang="ru-RU" sz="2000" dirty="0" err="1">
                <a:latin typeface="Times New Roman" panose="02020603050405020304" pitchFamily="18" charset="0"/>
                <a:cs typeface="Times New Roman" panose="02020603050405020304" pitchFamily="18" charset="0"/>
              </a:rPr>
              <a:t>Голдштейн</a:t>
            </a:r>
            <a:r>
              <a:rPr lang="ru-RU" altLang="ru-RU" sz="2000" dirty="0">
                <a:latin typeface="Times New Roman" panose="02020603050405020304" pitchFamily="18" charset="0"/>
                <a:cs typeface="Times New Roman" panose="02020603050405020304" pitchFamily="18" charset="0"/>
              </a:rPr>
              <a:t> – открытие рецепторов ЛПНП (Нобелевская премия, 1985)</a:t>
            </a:r>
          </a:p>
          <a:p>
            <a:pPr algn="just"/>
            <a:r>
              <a:rPr lang="en-US" altLang="ru-RU" sz="2000" dirty="0" smtClean="0">
                <a:latin typeface="Times New Roman" panose="02020603050405020304" pitchFamily="18" charset="0"/>
                <a:cs typeface="Times New Roman" panose="02020603050405020304" pitchFamily="18" charset="0"/>
              </a:rPr>
              <a:t>1994  </a:t>
            </a:r>
            <a:r>
              <a:rPr lang="en-US" altLang="ru-RU" sz="2000" dirty="0">
                <a:latin typeface="Times New Roman" panose="02020603050405020304" pitchFamily="18" charset="0"/>
                <a:cs typeface="Times New Roman" panose="02020603050405020304" pitchFamily="18" charset="0"/>
              </a:rPr>
              <a:t>–   </a:t>
            </a:r>
            <a:r>
              <a:rPr lang="ru-RU" altLang="ru-RU" sz="2000" dirty="0">
                <a:latin typeface="Times New Roman" panose="02020603050405020304" pitchFamily="18" charset="0"/>
                <a:cs typeface="Times New Roman" panose="02020603050405020304" pitchFamily="18" charset="0"/>
              </a:rPr>
              <a:t>исследование 4</a:t>
            </a:r>
            <a:r>
              <a:rPr lang="en-US" altLang="ru-RU" sz="2000" dirty="0">
                <a:latin typeface="Times New Roman" panose="02020603050405020304" pitchFamily="18" charset="0"/>
                <a:cs typeface="Times New Roman" panose="02020603050405020304" pitchFamily="18" charset="0"/>
              </a:rPr>
              <a:t>S</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симвастатин</a:t>
            </a:r>
            <a:r>
              <a:rPr lang="ru-RU" altLang="ru-RU" sz="2000" dirty="0">
                <a:latin typeface="Times New Roman" panose="02020603050405020304" pitchFamily="18" charset="0"/>
                <a:cs typeface="Times New Roman" panose="02020603050405020304" pitchFamily="18" charset="0"/>
              </a:rPr>
              <a:t>)</a:t>
            </a:r>
            <a:endParaRPr lang="en-US" altLang="ru-RU" sz="2000" dirty="0">
              <a:latin typeface="Times New Roman" panose="02020603050405020304" pitchFamily="18" charset="0"/>
              <a:cs typeface="Times New Roman" panose="02020603050405020304" pitchFamily="18" charset="0"/>
            </a:endParaRPr>
          </a:p>
          <a:p>
            <a:pPr algn="just"/>
            <a:r>
              <a:rPr lang="en-US" altLang="ru-RU" sz="2000" dirty="0">
                <a:latin typeface="Times New Roman" panose="02020603050405020304" pitchFamily="18" charset="0"/>
                <a:cs typeface="Times New Roman" panose="02020603050405020304" pitchFamily="18" charset="0"/>
              </a:rPr>
              <a:t>2003 – </a:t>
            </a:r>
            <a:r>
              <a:rPr lang="en-US" altLang="ru-RU" sz="2000" dirty="0" err="1">
                <a:latin typeface="Times New Roman" panose="02020603050405020304" pitchFamily="18" charset="0"/>
                <a:cs typeface="Times New Roman" panose="02020603050405020304" pitchFamily="18" charset="0"/>
              </a:rPr>
              <a:t>Abdifabel</a:t>
            </a:r>
            <a:r>
              <a:rPr lang="en-US" altLang="ru-RU" sz="2000" dirty="0">
                <a:latin typeface="Times New Roman" panose="02020603050405020304" pitchFamily="18" charset="0"/>
                <a:cs typeface="Times New Roman" panose="02020603050405020304" pitchFamily="18" charset="0"/>
              </a:rPr>
              <a:t> M., et al. – </a:t>
            </a:r>
            <a:r>
              <a:rPr lang="ru-RU" altLang="ru-RU" sz="2000" dirty="0">
                <a:latin typeface="Times New Roman" panose="02020603050405020304" pitchFamily="18" charset="0"/>
                <a:cs typeface="Times New Roman" panose="02020603050405020304" pitchFamily="18" charset="0"/>
              </a:rPr>
              <a:t>открытие мутации, увеличивающей активность </a:t>
            </a:r>
            <a:r>
              <a:rPr lang="en-US" altLang="ru-RU" sz="2000" dirty="0">
                <a:latin typeface="Times New Roman" panose="02020603050405020304" pitchFamily="18" charset="0"/>
                <a:cs typeface="Times New Roman" panose="02020603050405020304" pitchFamily="18" charset="0"/>
              </a:rPr>
              <a:t>PCSK9</a:t>
            </a:r>
            <a:r>
              <a:rPr lang="ru-RU" altLang="ru-RU" sz="2000" dirty="0">
                <a:latin typeface="Times New Roman" panose="02020603050405020304" pitchFamily="18" charset="0"/>
                <a:cs typeface="Times New Roman" panose="02020603050405020304" pitchFamily="18" charset="0"/>
              </a:rPr>
              <a:t>, приводящей к СГ</a:t>
            </a:r>
          </a:p>
          <a:p>
            <a:pPr algn="just"/>
            <a:r>
              <a:rPr lang="ru-RU" altLang="ru-RU" sz="2000" dirty="0">
                <a:latin typeface="Times New Roman" panose="02020603050405020304" pitchFamily="18" charset="0"/>
                <a:cs typeface="Times New Roman" panose="02020603050405020304" pitchFamily="18" charset="0"/>
              </a:rPr>
              <a:t>2008 –</a:t>
            </a:r>
            <a:r>
              <a:rPr lang="en-US" altLang="ru-RU" sz="2000" dirty="0">
                <a:latin typeface="Times New Roman" panose="02020603050405020304" pitchFamily="18" charset="0"/>
                <a:cs typeface="Times New Roman" panose="02020603050405020304" pitchFamily="18" charset="0"/>
              </a:rPr>
              <a:t> JUPITER </a:t>
            </a:r>
            <a:r>
              <a:rPr lang="ru-RU" altLang="ru-RU" sz="2000" dirty="0">
                <a:latin typeface="Times New Roman" panose="02020603050405020304" pitchFamily="18" charset="0"/>
                <a:cs typeface="Times New Roman" panose="02020603050405020304" pitchFamily="18" charset="0"/>
              </a:rPr>
              <a:t>(</a:t>
            </a:r>
            <a:r>
              <a:rPr lang="ru-RU" altLang="ru-RU" sz="2000" dirty="0" err="1">
                <a:latin typeface="Times New Roman" panose="02020603050405020304" pitchFamily="18" charset="0"/>
                <a:cs typeface="Times New Roman" panose="02020603050405020304" pitchFamily="18" charset="0"/>
              </a:rPr>
              <a:t>розувастатин</a:t>
            </a:r>
            <a:r>
              <a:rPr lang="ru-RU" altLang="ru-RU" sz="2000" dirty="0">
                <a:latin typeface="Times New Roman" panose="02020603050405020304" pitchFamily="18" charset="0"/>
                <a:cs typeface="Times New Roman" panose="02020603050405020304" pitchFamily="18" charset="0"/>
              </a:rPr>
              <a:t>)</a:t>
            </a:r>
            <a:r>
              <a:rPr lang="en-US" altLang="ru-RU" sz="2000" dirty="0">
                <a:latin typeface="Times New Roman" panose="02020603050405020304" pitchFamily="18" charset="0"/>
                <a:cs typeface="Times New Roman" panose="02020603050405020304" pitchFamily="18" charset="0"/>
              </a:rPr>
              <a:t>–</a:t>
            </a:r>
            <a:r>
              <a:rPr lang="ru-RU" altLang="ru-RU" sz="2000" dirty="0">
                <a:latin typeface="Times New Roman" panose="02020603050405020304" pitchFamily="18" charset="0"/>
                <a:cs typeface="Times New Roman" panose="02020603050405020304" pitchFamily="18" charset="0"/>
              </a:rPr>
              <a:t> дополнительное снижение СС риска при уменьшении ЛПНП от 100 мг/</a:t>
            </a:r>
            <a:r>
              <a:rPr lang="ru-RU" altLang="ru-RU" sz="2000" dirty="0" err="1">
                <a:latin typeface="Times New Roman" panose="02020603050405020304" pitchFamily="18" charset="0"/>
                <a:cs typeface="Times New Roman" panose="02020603050405020304" pitchFamily="18" charset="0"/>
              </a:rPr>
              <a:t>дл</a:t>
            </a:r>
            <a:r>
              <a:rPr lang="ru-RU" altLang="ru-RU" sz="2000" dirty="0">
                <a:latin typeface="Times New Roman" panose="02020603050405020304" pitchFamily="18" charset="0"/>
                <a:cs typeface="Times New Roman" panose="02020603050405020304" pitchFamily="18" charset="0"/>
              </a:rPr>
              <a:t> до 50 мг/</a:t>
            </a:r>
            <a:r>
              <a:rPr lang="ru-RU" altLang="ru-RU" sz="2000" dirty="0" err="1">
                <a:latin typeface="Times New Roman" panose="02020603050405020304" pitchFamily="18" charset="0"/>
                <a:cs typeface="Times New Roman" panose="02020603050405020304" pitchFamily="18" charset="0"/>
              </a:rPr>
              <a:t>дл</a:t>
            </a:r>
            <a:r>
              <a:rPr lang="ru-RU" altLang="ru-RU" sz="2000" dirty="0">
                <a:latin typeface="Times New Roman" panose="02020603050405020304" pitchFamily="18" charset="0"/>
                <a:cs typeface="Times New Roman" panose="02020603050405020304" pitchFamily="18" charset="0"/>
              </a:rPr>
              <a:t> и ниже</a:t>
            </a:r>
          </a:p>
          <a:p>
            <a:pPr algn="just"/>
            <a:r>
              <a:rPr lang="ru-RU" altLang="ru-RU" sz="2000" dirty="0">
                <a:latin typeface="Times New Roman" panose="02020603050405020304" pitchFamily="18" charset="0"/>
                <a:cs typeface="Times New Roman" panose="02020603050405020304" pitchFamily="18" charset="0"/>
              </a:rPr>
              <a:t>2013 – разработка </a:t>
            </a:r>
            <a:r>
              <a:rPr lang="ru-RU" altLang="ru-RU" sz="2000" dirty="0" smtClean="0">
                <a:latin typeface="Times New Roman" panose="02020603050405020304" pitchFamily="18" charset="0"/>
                <a:cs typeface="Times New Roman" panose="02020603050405020304" pitchFamily="18" charset="0"/>
              </a:rPr>
              <a:t> </a:t>
            </a:r>
            <a:r>
              <a:rPr lang="ru-RU" altLang="ru-RU" sz="2000" dirty="0">
                <a:latin typeface="Times New Roman" panose="02020603050405020304" pitchFamily="18" charset="0"/>
                <a:cs typeface="Times New Roman" panose="02020603050405020304" pitchFamily="18" charset="0"/>
              </a:rPr>
              <a:t>новых подходов к лечению ДЛП, помимо </a:t>
            </a:r>
            <a:r>
              <a:rPr lang="ru-RU" altLang="ru-RU" sz="2000" dirty="0" err="1">
                <a:latin typeface="Times New Roman" panose="02020603050405020304" pitchFamily="18" charset="0"/>
                <a:cs typeface="Times New Roman" panose="02020603050405020304" pitchFamily="18" charset="0"/>
              </a:rPr>
              <a:t>статинов</a:t>
            </a:r>
            <a:r>
              <a:rPr lang="en-US" altLang="ru-RU" sz="2000" dirty="0">
                <a:latin typeface="Times New Roman" panose="02020603050405020304" pitchFamily="18" charset="0"/>
                <a:cs typeface="Times New Roman" panose="02020603050405020304" pitchFamily="18" charset="0"/>
              </a:rPr>
              <a:t> </a:t>
            </a:r>
            <a:endParaRPr lang="ru-RU" altLang="ru-RU" sz="2000" dirty="0">
              <a:latin typeface="Times New Roman" panose="02020603050405020304" pitchFamily="18" charset="0"/>
              <a:cs typeface="Times New Roman" panose="02020603050405020304" pitchFamily="18" charset="0"/>
            </a:endParaRPr>
          </a:p>
        </p:txBody>
      </p:sp>
      <p:pic>
        <p:nvPicPr>
          <p:cNvPr id="22531" name="Изображение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596" y="115889"/>
            <a:ext cx="2807494"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142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ru-RU" dirty="0" smtClean="0"/>
              <a:t>Кто он- больной атеросклерозом?</a:t>
            </a:r>
            <a:endParaRPr lang="ru-RU"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66412" y="2674938"/>
            <a:ext cx="5219113"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91918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60344" y="2558237"/>
            <a:ext cx="7408333" cy="3450696"/>
          </a:xfrm>
        </p:spPr>
        <p:txBody>
          <a:bodyPr>
            <a:normAutofit lnSpcReduction="10000"/>
          </a:bodyPr>
          <a:lstStyle/>
          <a:p>
            <a:r>
              <a:rPr lang="ru-RU" dirty="0" smtClean="0"/>
              <a:t>Возраст</a:t>
            </a:r>
          </a:p>
          <a:p>
            <a:r>
              <a:rPr lang="ru-RU" dirty="0" smtClean="0"/>
              <a:t>Пол</a:t>
            </a:r>
          </a:p>
          <a:p>
            <a:r>
              <a:rPr lang="ru-RU" dirty="0" smtClean="0"/>
              <a:t>Наследственность</a:t>
            </a:r>
          </a:p>
          <a:p>
            <a:r>
              <a:rPr lang="ru-RU" dirty="0" smtClean="0"/>
              <a:t>Курение</a:t>
            </a:r>
          </a:p>
          <a:p>
            <a:r>
              <a:rPr lang="ru-RU" dirty="0" smtClean="0"/>
              <a:t>Артериальная гипертония</a:t>
            </a:r>
          </a:p>
          <a:p>
            <a:r>
              <a:rPr lang="ru-RU" dirty="0" smtClean="0"/>
              <a:t>Сахарный диабет</a:t>
            </a:r>
          </a:p>
          <a:p>
            <a:r>
              <a:rPr lang="ru-RU" dirty="0" smtClean="0"/>
              <a:t>Абдоминальное ожирение</a:t>
            </a:r>
          </a:p>
          <a:p>
            <a:r>
              <a:rPr lang="ru-RU" dirty="0" smtClean="0"/>
              <a:t>Нарушение липидного обмена</a:t>
            </a:r>
          </a:p>
          <a:p>
            <a:endParaRPr lang="ru-RU" dirty="0"/>
          </a:p>
        </p:txBody>
      </p:sp>
      <p:sp>
        <p:nvSpPr>
          <p:cNvPr id="3" name="Заголовок 2"/>
          <p:cNvSpPr>
            <a:spLocks noGrp="1"/>
          </p:cNvSpPr>
          <p:nvPr>
            <p:ph type="title"/>
          </p:nvPr>
        </p:nvSpPr>
        <p:spPr/>
        <p:txBody>
          <a:bodyPr/>
          <a:lstStyle/>
          <a:p>
            <a:r>
              <a:rPr lang="ru-RU" dirty="0" smtClean="0"/>
              <a:t>Факторы риска ССЗ</a:t>
            </a:r>
            <a:endParaRPr lang="ru-RU" dirty="0"/>
          </a:p>
        </p:txBody>
      </p:sp>
    </p:spTree>
    <p:extLst>
      <p:ext uri="{BB962C8B-B14F-4D97-AF65-F5344CB8AC3E}">
        <p14:creationId xmlns:p14="http://schemas.microsoft.com/office/powerpoint/2010/main" val="3547450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a:xfrm>
            <a:off x="393700" y="260350"/>
            <a:ext cx="8426450" cy="581025"/>
          </a:xfrm>
        </p:spPr>
        <p:txBody>
          <a:bodyPr>
            <a:noAutofit/>
          </a:bodyPr>
          <a:lstStyle/>
          <a:p>
            <a:r>
              <a:rPr lang="ru-RU" altLang="ru-RU" sz="3600" dirty="0" smtClean="0"/>
              <a:t>Девять </a:t>
            </a:r>
            <a:r>
              <a:rPr lang="ru-RU" altLang="ru-RU" sz="3600" b="0" dirty="0" smtClean="0"/>
              <a:t>факторов </a:t>
            </a:r>
            <a:r>
              <a:rPr lang="ru-RU" altLang="ru-RU" sz="3600" b="0" dirty="0"/>
              <a:t>риска определяют </a:t>
            </a:r>
            <a:r>
              <a:rPr lang="ru-RU" altLang="ru-RU" sz="3600" b="0" dirty="0" smtClean="0"/>
              <a:t/>
            </a:r>
            <a:br>
              <a:rPr lang="ru-RU" altLang="ru-RU" sz="3600" b="0" dirty="0" smtClean="0"/>
            </a:br>
            <a:r>
              <a:rPr lang="en-US" altLang="ru-RU" sz="3600" b="0" dirty="0" smtClean="0"/>
              <a:t>90%</a:t>
            </a:r>
            <a:r>
              <a:rPr lang="ru-RU" altLang="ru-RU" sz="3600" b="0" dirty="0" smtClean="0"/>
              <a:t> риска </a:t>
            </a:r>
            <a:r>
              <a:rPr lang="ru-RU" altLang="ru-RU" sz="3600" b="0" dirty="0"/>
              <a:t>инфаркта миокарда</a:t>
            </a:r>
          </a:p>
        </p:txBody>
      </p:sp>
      <p:grpSp>
        <p:nvGrpSpPr>
          <p:cNvPr id="549891" name="Group 3"/>
          <p:cNvGrpSpPr>
            <a:grpSpLocks/>
          </p:cNvGrpSpPr>
          <p:nvPr/>
        </p:nvGrpSpPr>
        <p:grpSpPr bwMode="auto">
          <a:xfrm>
            <a:off x="395288" y="1419225"/>
            <a:ext cx="8424862" cy="4889500"/>
            <a:chOff x="476" y="894"/>
            <a:chExt cx="4896" cy="3080"/>
          </a:xfrm>
        </p:grpSpPr>
        <p:sp>
          <p:nvSpPr>
            <p:cNvPr id="549892" name="Rectangle 4"/>
            <p:cNvSpPr>
              <a:spLocks noChangeArrowheads="1"/>
            </p:cNvSpPr>
            <p:nvPr/>
          </p:nvSpPr>
          <p:spPr bwMode="auto">
            <a:xfrm>
              <a:off x="4513" y="3666"/>
              <a:ext cx="859"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0,03</a:t>
              </a:r>
            </a:p>
          </p:txBody>
        </p:sp>
        <p:sp>
          <p:nvSpPr>
            <p:cNvPr id="549893" name="Rectangle 5"/>
            <p:cNvSpPr>
              <a:spLocks noChangeArrowheads="1"/>
            </p:cNvSpPr>
            <p:nvPr/>
          </p:nvSpPr>
          <p:spPr bwMode="auto">
            <a:xfrm>
              <a:off x="3379" y="3666"/>
              <a:ext cx="113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0,91</a:t>
              </a:r>
            </a:p>
          </p:txBody>
        </p:sp>
        <p:sp>
          <p:nvSpPr>
            <p:cNvPr id="549894" name="Rectangle 6"/>
            <p:cNvSpPr>
              <a:spLocks noChangeArrowheads="1"/>
            </p:cNvSpPr>
            <p:nvPr/>
          </p:nvSpPr>
          <p:spPr bwMode="auto">
            <a:xfrm>
              <a:off x="476" y="3666"/>
              <a:ext cx="2903"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Алкоголь</a:t>
              </a:r>
            </a:p>
          </p:txBody>
        </p:sp>
        <p:sp>
          <p:nvSpPr>
            <p:cNvPr id="549895" name="Rectangle 7"/>
            <p:cNvSpPr>
              <a:spLocks noChangeArrowheads="1"/>
            </p:cNvSpPr>
            <p:nvPr/>
          </p:nvSpPr>
          <p:spPr bwMode="auto">
            <a:xfrm>
              <a:off x="4513" y="3358"/>
              <a:ext cx="859"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0,0001</a:t>
              </a:r>
            </a:p>
          </p:txBody>
        </p:sp>
        <p:sp>
          <p:nvSpPr>
            <p:cNvPr id="549896" name="Rectangle 8"/>
            <p:cNvSpPr>
              <a:spLocks noChangeArrowheads="1"/>
            </p:cNvSpPr>
            <p:nvPr/>
          </p:nvSpPr>
          <p:spPr bwMode="auto">
            <a:xfrm>
              <a:off x="3379" y="3358"/>
              <a:ext cx="113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0,86</a:t>
              </a:r>
            </a:p>
          </p:txBody>
        </p:sp>
        <p:sp>
          <p:nvSpPr>
            <p:cNvPr id="549897" name="Rectangle 9"/>
            <p:cNvSpPr>
              <a:spLocks noChangeArrowheads="1"/>
            </p:cNvSpPr>
            <p:nvPr/>
          </p:nvSpPr>
          <p:spPr bwMode="auto">
            <a:xfrm>
              <a:off x="476" y="3358"/>
              <a:ext cx="2903"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Физическая активность</a:t>
              </a:r>
            </a:p>
          </p:txBody>
        </p:sp>
        <p:sp>
          <p:nvSpPr>
            <p:cNvPr id="549898" name="Rectangle 10"/>
            <p:cNvSpPr>
              <a:spLocks noChangeArrowheads="1"/>
            </p:cNvSpPr>
            <p:nvPr/>
          </p:nvSpPr>
          <p:spPr bwMode="auto">
            <a:xfrm>
              <a:off x="4513" y="3050"/>
              <a:ext cx="859"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0,0001</a:t>
              </a:r>
            </a:p>
          </p:txBody>
        </p:sp>
        <p:sp>
          <p:nvSpPr>
            <p:cNvPr id="549899" name="Rectangle 11"/>
            <p:cNvSpPr>
              <a:spLocks noChangeArrowheads="1"/>
            </p:cNvSpPr>
            <p:nvPr/>
          </p:nvSpPr>
          <p:spPr bwMode="auto">
            <a:xfrm>
              <a:off x="3379" y="3050"/>
              <a:ext cx="113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0,70</a:t>
              </a:r>
            </a:p>
          </p:txBody>
        </p:sp>
        <p:sp>
          <p:nvSpPr>
            <p:cNvPr id="549900" name="Rectangle 12"/>
            <p:cNvSpPr>
              <a:spLocks noChangeArrowheads="1"/>
            </p:cNvSpPr>
            <p:nvPr/>
          </p:nvSpPr>
          <p:spPr bwMode="auto">
            <a:xfrm>
              <a:off x="476" y="3050"/>
              <a:ext cx="3220"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Овощи и фрукты ежедневно</a:t>
              </a:r>
            </a:p>
          </p:txBody>
        </p:sp>
        <p:sp>
          <p:nvSpPr>
            <p:cNvPr id="549901" name="Rectangle 13"/>
            <p:cNvSpPr>
              <a:spLocks noChangeArrowheads="1"/>
            </p:cNvSpPr>
            <p:nvPr/>
          </p:nvSpPr>
          <p:spPr bwMode="auto">
            <a:xfrm>
              <a:off x="4513" y="2742"/>
              <a:ext cx="859"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0,0001</a:t>
              </a:r>
            </a:p>
          </p:txBody>
        </p:sp>
        <p:sp>
          <p:nvSpPr>
            <p:cNvPr id="549902" name="Rectangle 14"/>
            <p:cNvSpPr>
              <a:spLocks noChangeArrowheads="1"/>
            </p:cNvSpPr>
            <p:nvPr/>
          </p:nvSpPr>
          <p:spPr bwMode="auto">
            <a:xfrm>
              <a:off x="3379" y="2742"/>
              <a:ext cx="113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1,12</a:t>
              </a:r>
            </a:p>
          </p:txBody>
        </p:sp>
        <p:sp>
          <p:nvSpPr>
            <p:cNvPr id="549903" name="Rectangle 15"/>
            <p:cNvSpPr>
              <a:spLocks noChangeArrowheads="1"/>
            </p:cNvSpPr>
            <p:nvPr/>
          </p:nvSpPr>
          <p:spPr bwMode="auto">
            <a:xfrm>
              <a:off x="476" y="2742"/>
              <a:ext cx="2903"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Абдоминальное ожирение</a:t>
              </a:r>
            </a:p>
          </p:txBody>
        </p:sp>
        <p:sp>
          <p:nvSpPr>
            <p:cNvPr id="549904" name="Rectangle 16"/>
            <p:cNvSpPr>
              <a:spLocks noChangeArrowheads="1"/>
            </p:cNvSpPr>
            <p:nvPr/>
          </p:nvSpPr>
          <p:spPr bwMode="auto">
            <a:xfrm>
              <a:off x="4513" y="2434"/>
              <a:ext cx="859"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0,0001</a:t>
              </a:r>
            </a:p>
          </p:txBody>
        </p:sp>
        <p:sp>
          <p:nvSpPr>
            <p:cNvPr id="549905" name="Rectangle 17"/>
            <p:cNvSpPr>
              <a:spLocks noChangeArrowheads="1"/>
            </p:cNvSpPr>
            <p:nvPr/>
          </p:nvSpPr>
          <p:spPr bwMode="auto">
            <a:xfrm>
              <a:off x="3379" y="2434"/>
              <a:ext cx="113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1,91</a:t>
              </a:r>
            </a:p>
          </p:txBody>
        </p:sp>
        <p:sp>
          <p:nvSpPr>
            <p:cNvPr id="549906" name="Rectangle 18"/>
            <p:cNvSpPr>
              <a:spLocks noChangeArrowheads="1"/>
            </p:cNvSpPr>
            <p:nvPr/>
          </p:nvSpPr>
          <p:spPr bwMode="auto">
            <a:xfrm>
              <a:off x="476" y="2434"/>
              <a:ext cx="2903"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Артериальная гипертония</a:t>
              </a:r>
            </a:p>
          </p:txBody>
        </p:sp>
        <p:sp>
          <p:nvSpPr>
            <p:cNvPr id="549907" name="Rectangle 19"/>
            <p:cNvSpPr>
              <a:spLocks noChangeArrowheads="1"/>
            </p:cNvSpPr>
            <p:nvPr/>
          </p:nvSpPr>
          <p:spPr bwMode="auto">
            <a:xfrm>
              <a:off x="4513" y="2126"/>
              <a:ext cx="859"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0,0001</a:t>
              </a:r>
            </a:p>
          </p:txBody>
        </p:sp>
        <p:sp>
          <p:nvSpPr>
            <p:cNvPr id="549908" name="Rectangle 20"/>
            <p:cNvSpPr>
              <a:spLocks noChangeArrowheads="1"/>
            </p:cNvSpPr>
            <p:nvPr/>
          </p:nvSpPr>
          <p:spPr bwMode="auto">
            <a:xfrm>
              <a:off x="3379" y="2126"/>
              <a:ext cx="113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2,37</a:t>
              </a:r>
            </a:p>
          </p:txBody>
        </p:sp>
        <p:sp>
          <p:nvSpPr>
            <p:cNvPr id="549909" name="Rectangle 21"/>
            <p:cNvSpPr>
              <a:spLocks noChangeArrowheads="1"/>
            </p:cNvSpPr>
            <p:nvPr/>
          </p:nvSpPr>
          <p:spPr bwMode="auto">
            <a:xfrm>
              <a:off x="476" y="2126"/>
              <a:ext cx="2903"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Сахарный диабет 2 типа</a:t>
              </a:r>
            </a:p>
          </p:txBody>
        </p:sp>
        <p:sp>
          <p:nvSpPr>
            <p:cNvPr id="549910" name="Rectangle 22"/>
            <p:cNvSpPr>
              <a:spLocks noChangeArrowheads="1"/>
            </p:cNvSpPr>
            <p:nvPr/>
          </p:nvSpPr>
          <p:spPr bwMode="auto">
            <a:xfrm>
              <a:off x="4513" y="1818"/>
              <a:ext cx="859"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0,0001</a:t>
              </a:r>
            </a:p>
          </p:txBody>
        </p:sp>
        <p:sp>
          <p:nvSpPr>
            <p:cNvPr id="549911" name="Rectangle 23"/>
            <p:cNvSpPr>
              <a:spLocks noChangeArrowheads="1"/>
            </p:cNvSpPr>
            <p:nvPr/>
          </p:nvSpPr>
          <p:spPr bwMode="auto">
            <a:xfrm>
              <a:off x="3379" y="1818"/>
              <a:ext cx="113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2,67</a:t>
              </a:r>
            </a:p>
          </p:txBody>
        </p:sp>
        <p:sp>
          <p:nvSpPr>
            <p:cNvPr id="549912" name="Rectangle 24"/>
            <p:cNvSpPr>
              <a:spLocks noChangeArrowheads="1"/>
            </p:cNvSpPr>
            <p:nvPr/>
          </p:nvSpPr>
          <p:spPr bwMode="auto">
            <a:xfrm>
              <a:off x="476" y="1818"/>
              <a:ext cx="3175"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Психологические факторы</a:t>
              </a:r>
            </a:p>
          </p:txBody>
        </p:sp>
        <p:sp>
          <p:nvSpPr>
            <p:cNvPr id="549913" name="Rectangle 25"/>
            <p:cNvSpPr>
              <a:spLocks noChangeArrowheads="1"/>
            </p:cNvSpPr>
            <p:nvPr/>
          </p:nvSpPr>
          <p:spPr bwMode="auto">
            <a:xfrm>
              <a:off x="4513" y="1510"/>
              <a:ext cx="859"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0,0001</a:t>
              </a:r>
            </a:p>
          </p:txBody>
        </p:sp>
        <p:sp>
          <p:nvSpPr>
            <p:cNvPr id="549914" name="Rectangle 26"/>
            <p:cNvSpPr>
              <a:spLocks noChangeArrowheads="1"/>
            </p:cNvSpPr>
            <p:nvPr/>
          </p:nvSpPr>
          <p:spPr bwMode="auto">
            <a:xfrm>
              <a:off x="3379" y="1510"/>
              <a:ext cx="113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2,87</a:t>
              </a:r>
            </a:p>
          </p:txBody>
        </p:sp>
        <p:sp>
          <p:nvSpPr>
            <p:cNvPr id="549915" name="Rectangle 27"/>
            <p:cNvSpPr>
              <a:spLocks noChangeArrowheads="1"/>
            </p:cNvSpPr>
            <p:nvPr/>
          </p:nvSpPr>
          <p:spPr bwMode="auto">
            <a:xfrm>
              <a:off x="476" y="1510"/>
              <a:ext cx="2903"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Курение </a:t>
              </a:r>
            </a:p>
          </p:txBody>
        </p:sp>
        <p:sp>
          <p:nvSpPr>
            <p:cNvPr id="549916" name="Rectangle 28"/>
            <p:cNvSpPr>
              <a:spLocks noChangeArrowheads="1"/>
            </p:cNvSpPr>
            <p:nvPr/>
          </p:nvSpPr>
          <p:spPr bwMode="auto">
            <a:xfrm>
              <a:off x="4513" y="1202"/>
              <a:ext cx="859"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0,0001</a:t>
              </a:r>
            </a:p>
          </p:txBody>
        </p:sp>
        <p:sp>
          <p:nvSpPr>
            <p:cNvPr id="549917" name="Rectangle 29"/>
            <p:cNvSpPr>
              <a:spLocks noChangeArrowheads="1"/>
            </p:cNvSpPr>
            <p:nvPr/>
          </p:nvSpPr>
          <p:spPr bwMode="auto">
            <a:xfrm>
              <a:off x="3379" y="1202"/>
              <a:ext cx="113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3,25</a:t>
              </a:r>
            </a:p>
          </p:txBody>
        </p:sp>
        <p:sp>
          <p:nvSpPr>
            <p:cNvPr id="549918" name="Rectangle 30"/>
            <p:cNvSpPr>
              <a:spLocks noChangeArrowheads="1"/>
            </p:cNvSpPr>
            <p:nvPr/>
          </p:nvSpPr>
          <p:spPr bwMode="auto">
            <a:xfrm>
              <a:off x="476" y="1202"/>
              <a:ext cx="2903"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t>АпоВ</a:t>
              </a:r>
              <a:r>
                <a:rPr lang="en-US" altLang="ru-RU" sz="2600" b="0" i="0"/>
                <a:t>/</a:t>
              </a:r>
              <a:r>
                <a:rPr lang="ru-RU" altLang="ru-RU" sz="2600" b="0" i="0"/>
                <a:t>АпоА1</a:t>
              </a:r>
            </a:p>
          </p:txBody>
        </p:sp>
        <p:sp>
          <p:nvSpPr>
            <p:cNvPr id="549919" name="Rectangle 31"/>
            <p:cNvSpPr>
              <a:spLocks noChangeArrowheads="1"/>
            </p:cNvSpPr>
            <p:nvPr/>
          </p:nvSpPr>
          <p:spPr bwMode="auto">
            <a:xfrm>
              <a:off x="4513" y="894"/>
              <a:ext cx="859"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lgn="ctr">
                <a:buFontTx/>
                <a:buNone/>
              </a:pPr>
              <a:r>
                <a:rPr lang="en-US" altLang="ru-RU" sz="2600" b="0" i="0">
                  <a:solidFill>
                    <a:schemeClr val="tx2"/>
                  </a:solidFill>
                </a:rPr>
                <a:t>p</a:t>
              </a:r>
              <a:endParaRPr lang="ru-RU" altLang="ru-RU" sz="2600" b="0" i="0">
                <a:solidFill>
                  <a:schemeClr val="tx2"/>
                </a:solidFill>
              </a:endParaRPr>
            </a:p>
          </p:txBody>
        </p:sp>
        <p:sp>
          <p:nvSpPr>
            <p:cNvPr id="549920" name="Rectangle 32"/>
            <p:cNvSpPr>
              <a:spLocks noChangeArrowheads="1"/>
            </p:cNvSpPr>
            <p:nvPr/>
          </p:nvSpPr>
          <p:spPr bwMode="auto">
            <a:xfrm>
              <a:off x="3379" y="894"/>
              <a:ext cx="113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r>
                <a:rPr lang="ru-RU" altLang="ru-RU" sz="2600" b="0" i="0">
                  <a:solidFill>
                    <a:schemeClr val="tx2"/>
                  </a:solidFill>
                </a:rPr>
                <a:t>Отн. риск</a:t>
              </a:r>
            </a:p>
          </p:txBody>
        </p:sp>
        <p:sp>
          <p:nvSpPr>
            <p:cNvPr id="549921" name="Rectangle 33"/>
            <p:cNvSpPr>
              <a:spLocks noChangeArrowheads="1"/>
            </p:cNvSpPr>
            <p:nvPr/>
          </p:nvSpPr>
          <p:spPr bwMode="auto">
            <a:xfrm>
              <a:off x="476" y="894"/>
              <a:ext cx="2903"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ct val="20000"/>
                </a:spcBef>
                <a:buChar char="•"/>
                <a:defRPr sz="2800" b="1">
                  <a:solidFill>
                    <a:srgbClr val="012A7D"/>
                  </a:solidFill>
                  <a:effectLst>
                    <a:outerShdw blurRad="38100" dist="38100" dir="2700000" algn="tl">
                      <a:srgbClr val="C0C0C0"/>
                    </a:outerShdw>
                  </a:effectLst>
                  <a:latin typeface="Arial Narrow" panose="020B0606020202030204" pitchFamily="34" charset="0"/>
                </a:defRPr>
              </a:lvl1pPr>
              <a:lvl2pPr>
                <a:spcBef>
                  <a:spcPct val="20000"/>
                </a:spcBef>
                <a:buChar char="–"/>
                <a:defRPr sz="2400">
                  <a:solidFill>
                    <a:schemeClr val="tx1"/>
                  </a:solidFill>
                  <a:latin typeface="Arial Narrow" panose="020B0606020202030204" pitchFamily="34" charset="0"/>
                </a:defRPr>
              </a:lvl2pPr>
              <a:lvl3pPr>
                <a:spcBef>
                  <a:spcPct val="20000"/>
                </a:spcBef>
                <a:buChar char="•"/>
                <a:defRPr sz="2000">
                  <a:solidFill>
                    <a:schemeClr val="tx1"/>
                  </a:solidFill>
                  <a:latin typeface="Arial Narrow" panose="020B0606020202030204" pitchFamily="34" charset="0"/>
                </a:defRPr>
              </a:lvl3pPr>
              <a:lvl4pPr>
                <a:spcBef>
                  <a:spcPct val="20000"/>
                </a:spcBef>
                <a:buChar char="–"/>
                <a:defRPr>
                  <a:solidFill>
                    <a:schemeClr val="tx1"/>
                  </a:solidFill>
                  <a:latin typeface="Arial Narrow" panose="020B0606020202030204" pitchFamily="34" charset="0"/>
                </a:defRPr>
              </a:lvl4pPr>
              <a:lvl5pPr>
                <a:spcBef>
                  <a:spcPct val="20000"/>
                </a:spcBef>
                <a:buChar char="»"/>
                <a:defRPr>
                  <a:solidFill>
                    <a:schemeClr val="tx1"/>
                  </a:solidFill>
                  <a:latin typeface="Arial Narrow" panose="020B0606020202030204" pitchFamily="34" charset="0"/>
                </a:defRPr>
              </a:lvl5pPr>
              <a:lvl6pPr fontAlgn="base">
                <a:spcBef>
                  <a:spcPct val="20000"/>
                </a:spcBef>
                <a:spcAft>
                  <a:spcPct val="0"/>
                </a:spcAft>
                <a:buChar char="»"/>
                <a:defRPr>
                  <a:solidFill>
                    <a:schemeClr val="tx1"/>
                  </a:solidFill>
                  <a:latin typeface="Arial Narrow" panose="020B0606020202030204" pitchFamily="34" charset="0"/>
                </a:defRPr>
              </a:lvl6pPr>
              <a:lvl7pPr fontAlgn="base">
                <a:spcBef>
                  <a:spcPct val="20000"/>
                </a:spcBef>
                <a:spcAft>
                  <a:spcPct val="0"/>
                </a:spcAft>
                <a:buChar char="»"/>
                <a:defRPr>
                  <a:solidFill>
                    <a:schemeClr val="tx1"/>
                  </a:solidFill>
                  <a:latin typeface="Arial Narrow" panose="020B0606020202030204" pitchFamily="34" charset="0"/>
                </a:defRPr>
              </a:lvl7pPr>
              <a:lvl8pPr fontAlgn="base">
                <a:spcBef>
                  <a:spcPct val="20000"/>
                </a:spcBef>
                <a:spcAft>
                  <a:spcPct val="0"/>
                </a:spcAft>
                <a:buChar char="»"/>
                <a:defRPr>
                  <a:solidFill>
                    <a:schemeClr val="tx1"/>
                  </a:solidFill>
                  <a:latin typeface="Arial Narrow" panose="020B0606020202030204" pitchFamily="34" charset="0"/>
                </a:defRPr>
              </a:lvl8pPr>
              <a:lvl9pPr fontAlgn="base">
                <a:spcBef>
                  <a:spcPct val="20000"/>
                </a:spcBef>
                <a:spcAft>
                  <a:spcPct val="0"/>
                </a:spcAft>
                <a:buChar char="»"/>
                <a:defRPr>
                  <a:solidFill>
                    <a:schemeClr val="tx1"/>
                  </a:solidFill>
                  <a:latin typeface="Arial Narrow" panose="020B0606020202030204" pitchFamily="34" charset="0"/>
                </a:defRPr>
              </a:lvl9pPr>
            </a:lstStyle>
            <a:p>
              <a:pPr>
                <a:buFontTx/>
                <a:buNone/>
              </a:pPr>
              <a:endParaRPr lang="ru-RU" altLang="ru-RU" sz="2600" b="0" i="0"/>
            </a:p>
          </p:txBody>
        </p:sp>
        <p:sp>
          <p:nvSpPr>
            <p:cNvPr id="549922" name="Line 34"/>
            <p:cNvSpPr>
              <a:spLocks noChangeShapeType="1"/>
            </p:cNvSpPr>
            <p:nvPr/>
          </p:nvSpPr>
          <p:spPr bwMode="auto">
            <a:xfrm>
              <a:off x="476" y="894"/>
              <a:ext cx="4896" cy="0"/>
            </a:xfrm>
            <a:prstGeom prst="line">
              <a:avLst/>
            </a:prstGeom>
            <a:noFill/>
            <a:ln w="28575" cap="sq">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ru-RU"/>
            </a:p>
          </p:txBody>
        </p:sp>
        <p:sp>
          <p:nvSpPr>
            <p:cNvPr id="549923" name="Line 35"/>
            <p:cNvSpPr>
              <a:spLocks noChangeShapeType="1"/>
            </p:cNvSpPr>
            <p:nvPr/>
          </p:nvSpPr>
          <p:spPr bwMode="auto">
            <a:xfrm>
              <a:off x="476" y="1202"/>
              <a:ext cx="4896" cy="0"/>
            </a:xfrm>
            <a:prstGeom prst="line">
              <a:avLst/>
            </a:prstGeom>
            <a:noFill/>
            <a:ln w="127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ru-RU"/>
            </a:p>
          </p:txBody>
        </p:sp>
        <p:sp>
          <p:nvSpPr>
            <p:cNvPr id="549924" name="Line 36"/>
            <p:cNvSpPr>
              <a:spLocks noChangeShapeType="1"/>
            </p:cNvSpPr>
            <p:nvPr/>
          </p:nvSpPr>
          <p:spPr bwMode="auto">
            <a:xfrm>
              <a:off x="476" y="1510"/>
              <a:ext cx="4896" cy="0"/>
            </a:xfrm>
            <a:prstGeom prst="line">
              <a:avLst/>
            </a:prstGeom>
            <a:noFill/>
            <a:ln w="127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ru-RU"/>
            </a:p>
          </p:txBody>
        </p:sp>
        <p:sp>
          <p:nvSpPr>
            <p:cNvPr id="549925" name="Line 37"/>
            <p:cNvSpPr>
              <a:spLocks noChangeShapeType="1"/>
            </p:cNvSpPr>
            <p:nvPr/>
          </p:nvSpPr>
          <p:spPr bwMode="auto">
            <a:xfrm>
              <a:off x="476" y="1818"/>
              <a:ext cx="4896" cy="0"/>
            </a:xfrm>
            <a:prstGeom prst="line">
              <a:avLst/>
            </a:prstGeom>
            <a:noFill/>
            <a:ln w="127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ru-RU"/>
            </a:p>
          </p:txBody>
        </p:sp>
        <p:sp>
          <p:nvSpPr>
            <p:cNvPr id="549926" name="Line 38"/>
            <p:cNvSpPr>
              <a:spLocks noChangeShapeType="1"/>
            </p:cNvSpPr>
            <p:nvPr/>
          </p:nvSpPr>
          <p:spPr bwMode="auto">
            <a:xfrm>
              <a:off x="476" y="2126"/>
              <a:ext cx="4896" cy="0"/>
            </a:xfrm>
            <a:prstGeom prst="line">
              <a:avLst/>
            </a:prstGeom>
            <a:noFill/>
            <a:ln w="127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ru-RU"/>
            </a:p>
          </p:txBody>
        </p:sp>
        <p:sp>
          <p:nvSpPr>
            <p:cNvPr id="549927" name="Line 39"/>
            <p:cNvSpPr>
              <a:spLocks noChangeShapeType="1"/>
            </p:cNvSpPr>
            <p:nvPr/>
          </p:nvSpPr>
          <p:spPr bwMode="auto">
            <a:xfrm>
              <a:off x="476" y="2434"/>
              <a:ext cx="4896" cy="0"/>
            </a:xfrm>
            <a:prstGeom prst="line">
              <a:avLst/>
            </a:prstGeom>
            <a:noFill/>
            <a:ln w="127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ru-RU"/>
            </a:p>
          </p:txBody>
        </p:sp>
        <p:sp>
          <p:nvSpPr>
            <p:cNvPr id="549928" name="Line 40"/>
            <p:cNvSpPr>
              <a:spLocks noChangeShapeType="1"/>
            </p:cNvSpPr>
            <p:nvPr/>
          </p:nvSpPr>
          <p:spPr bwMode="auto">
            <a:xfrm>
              <a:off x="476" y="2742"/>
              <a:ext cx="4896" cy="0"/>
            </a:xfrm>
            <a:prstGeom prst="line">
              <a:avLst/>
            </a:prstGeom>
            <a:noFill/>
            <a:ln w="127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ru-RU"/>
            </a:p>
          </p:txBody>
        </p:sp>
        <p:sp>
          <p:nvSpPr>
            <p:cNvPr id="549929" name="Line 41"/>
            <p:cNvSpPr>
              <a:spLocks noChangeShapeType="1"/>
            </p:cNvSpPr>
            <p:nvPr/>
          </p:nvSpPr>
          <p:spPr bwMode="auto">
            <a:xfrm>
              <a:off x="476" y="3050"/>
              <a:ext cx="4896" cy="0"/>
            </a:xfrm>
            <a:prstGeom prst="line">
              <a:avLst/>
            </a:prstGeom>
            <a:noFill/>
            <a:ln w="127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ru-RU"/>
            </a:p>
          </p:txBody>
        </p:sp>
        <p:sp>
          <p:nvSpPr>
            <p:cNvPr id="549930" name="Line 42"/>
            <p:cNvSpPr>
              <a:spLocks noChangeShapeType="1"/>
            </p:cNvSpPr>
            <p:nvPr/>
          </p:nvSpPr>
          <p:spPr bwMode="auto">
            <a:xfrm>
              <a:off x="476" y="3358"/>
              <a:ext cx="4896" cy="0"/>
            </a:xfrm>
            <a:prstGeom prst="line">
              <a:avLst/>
            </a:prstGeom>
            <a:noFill/>
            <a:ln w="127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ru-RU"/>
            </a:p>
          </p:txBody>
        </p:sp>
        <p:sp>
          <p:nvSpPr>
            <p:cNvPr id="549931" name="Line 43"/>
            <p:cNvSpPr>
              <a:spLocks noChangeShapeType="1"/>
            </p:cNvSpPr>
            <p:nvPr/>
          </p:nvSpPr>
          <p:spPr bwMode="auto">
            <a:xfrm>
              <a:off x="476" y="3666"/>
              <a:ext cx="4896" cy="0"/>
            </a:xfrm>
            <a:prstGeom prst="line">
              <a:avLst/>
            </a:prstGeom>
            <a:noFill/>
            <a:ln w="127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ru-RU"/>
            </a:p>
          </p:txBody>
        </p:sp>
        <p:sp>
          <p:nvSpPr>
            <p:cNvPr id="549932" name="Line 44"/>
            <p:cNvSpPr>
              <a:spLocks noChangeShapeType="1"/>
            </p:cNvSpPr>
            <p:nvPr/>
          </p:nvSpPr>
          <p:spPr bwMode="auto">
            <a:xfrm>
              <a:off x="476" y="3974"/>
              <a:ext cx="4896" cy="0"/>
            </a:xfrm>
            <a:prstGeom prst="line">
              <a:avLst/>
            </a:prstGeom>
            <a:noFill/>
            <a:ln w="28575" cap="sq">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ru-RU"/>
            </a:p>
          </p:txBody>
        </p:sp>
        <p:sp>
          <p:nvSpPr>
            <p:cNvPr id="549933" name="Line 45"/>
            <p:cNvSpPr>
              <a:spLocks noChangeShapeType="1"/>
            </p:cNvSpPr>
            <p:nvPr/>
          </p:nvSpPr>
          <p:spPr bwMode="auto">
            <a:xfrm>
              <a:off x="476" y="894"/>
              <a:ext cx="0" cy="3080"/>
            </a:xfrm>
            <a:prstGeom prst="line">
              <a:avLst/>
            </a:prstGeom>
            <a:noFill/>
            <a:ln w="28575" cap="sq">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ru-RU"/>
            </a:p>
          </p:txBody>
        </p:sp>
        <p:sp>
          <p:nvSpPr>
            <p:cNvPr id="549934" name="Line 46"/>
            <p:cNvSpPr>
              <a:spLocks noChangeShapeType="1"/>
            </p:cNvSpPr>
            <p:nvPr/>
          </p:nvSpPr>
          <p:spPr bwMode="auto">
            <a:xfrm>
              <a:off x="3379" y="894"/>
              <a:ext cx="0" cy="3080"/>
            </a:xfrm>
            <a:prstGeom prst="line">
              <a:avLst/>
            </a:prstGeom>
            <a:noFill/>
            <a:ln w="127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ru-RU"/>
            </a:p>
          </p:txBody>
        </p:sp>
        <p:sp>
          <p:nvSpPr>
            <p:cNvPr id="549935" name="Line 47"/>
            <p:cNvSpPr>
              <a:spLocks noChangeShapeType="1"/>
            </p:cNvSpPr>
            <p:nvPr/>
          </p:nvSpPr>
          <p:spPr bwMode="auto">
            <a:xfrm>
              <a:off x="4513" y="894"/>
              <a:ext cx="0" cy="3080"/>
            </a:xfrm>
            <a:prstGeom prst="line">
              <a:avLst/>
            </a:prstGeom>
            <a:noFill/>
            <a:ln w="127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ru-RU"/>
            </a:p>
          </p:txBody>
        </p:sp>
        <p:sp>
          <p:nvSpPr>
            <p:cNvPr id="549936" name="Line 48"/>
            <p:cNvSpPr>
              <a:spLocks noChangeShapeType="1"/>
            </p:cNvSpPr>
            <p:nvPr/>
          </p:nvSpPr>
          <p:spPr bwMode="auto">
            <a:xfrm>
              <a:off x="5372" y="894"/>
              <a:ext cx="0" cy="3080"/>
            </a:xfrm>
            <a:prstGeom prst="line">
              <a:avLst/>
            </a:prstGeom>
            <a:noFill/>
            <a:ln w="28575" cap="sq">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ru-RU"/>
            </a:p>
          </p:txBody>
        </p:sp>
      </p:grpSp>
      <p:sp>
        <p:nvSpPr>
          <p:cNvPr id="549937" name="Text Box 49"/>
          <p:cNvSpPr txBox="1">
            <a:spLocks noChangeArrowheads="1"/>
          </p:cNvSpPr>
          <p:nvPr/>
        </p:nvSpPr>
        <p:spPr bwMode="auto">
          <a:xfrm>
            <a:off x="395288" y="6375400"/>
            <a:ext cx="4156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0" hangingPunct="0"/>
            <a:r>
              <a:rPr lang="en-US" altLang="ru-RU" i="0"/>
              <a:t>INTERHEART. Lancet, 2004, Sept </a:t>
            </a:r>
            <a:r>
              <a:rPr lang="ru-RU" altLang="ru-RU" i="0"/>
              <a:t>11</a:t>
            </a:r>
            <a:r>
              <a:rPr lang="en-US" altLang="ru-RU" i="0"/>
              <a:t> </a:t>
            </a:r>
            <a:endParaRPr lang="ru-RU" altLang="ru-RU" i="0"/>
          </a:p>
        </p:txBody>
      </p:sp>
      <p:sp>
        <p:nvSpPr>
          <p:cNvPr id="549939" name="AutoShape 51"/>
          <p:cNvSpPr>
            <a:spLocks noChangeArrowheads="1"/>
          </p:cNvSpPr>
          <p:nvPr/>
        </p:nvSpPr>
        <p:spPr bwMode="auto">
          <a:xfrm>
            <a:off x="2214563" y="1600200"/>
            <a:ext cx="5629275" cy="1684338"/>
          </a:xfrm>
          <a:prstGeom prst="leftArrow">
            <a:avLst>
              <a:gd name="adj1" fmla="val 50000"/>
              <a:gd name="adj2" fmla="val 83553"/>
            </a:avLst>
          </a:prstGeom>
          <a:solidFill>
            <a:srgbClr val="FF0000"/>
          </a:solidFill>
          <a:ln w="9525">
            <a:solidFill>
              <a:srgbClr val="E2160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49940" name="Text Box 52"/>
          <p:cNvSpPr txBox="1">
            <a:spLocks noChangeArrowheads="1"/>
          </p:cNvSpPr>
          <p:nvPr/>
        </p:nvSpPr>
        <p:spPr bwMode="auto">
          <a:xfrm>
            <a:off x="3473450" y="2030413"/>
            <a:ext cx="4483100" cy="830997"/>
          </a:xfrm>
          <a:prstGeom prst="rect">
            <a:avLst/>
          </a:prstGeom>
          <a:noFill/>
          <a:ln>
            <a:noFill/>
          </a:ln>
          <a:effectLst/>
          <a:extLst>
            <a:ext uri="{909E8E84-426E-40DD-AFC4-6F175D3DCCD1}">
              <a14:hiddenFill xmlns:a14="http://schemas.microsoft.com/office/drawing/2010/main">
                <a:solidFill>
                  <a:srgbClr val="E2160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altLang="ru-RU" sz="2400" i="0" dirty="0">
                <a:solidFill>
                  <a:schemeClr val="bg1"/>
                </a:solidFill>
                <a:latin typeface="Arial Narrow" panose="020B0606020202030204" pitchFamily="34" charset="0"/>
              </a:rPr>
              <a:t>Удалив первые 2 фактора, мы снизим риск на</a:t>
            </a:r>
            <a:r>
              <a:rPr lang="en-US" altLang="ru-RU" sz="2400" i="0" dirty="0">
                <a:solidFill>
                  <a:schemeClr val="bg1"/>
                </a:solidFill>
                <a:latin typeface="Arial Narrow" panose="020B0606020202030204" pitchFamily="34" charset="0"/>
              </a:rPr>
              <a:t> 66%</a:t>
            </a:r>
            <a:endParaRPr lang="ru-RU" altLang="ru-RU" sz="2400" dirty="0">
              <a:solidFill>
                <a:schemeClr val="bg1"/>
              </a:solidFill>
            </a:endParaRPr>
          </a:p>
        </p:txBody>
      </p:sp>
      <p:sp>
        <p:nvSpPr>
          <p:cNvPr id="549941" name="Rectangle 53"/>
          <p:cNvSpPr>
            <a:spLocks noChangeArrowheads="1"/>
          </p:cNvSpPr>
          <p:nvPr/>
        </p:nvSpPr>
        <p:spPr bwMode="auto">
          <a:xfrm>
            <a:off x="7956550" y="6237288"/>
            <a:ext cx="1187450" cy="620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49938" name="Rectangle 50"/>
          <p:cNvSpPr>
            <a:spLocks noChangeArrowheads="1"/>
          </p:cNvSpPr>
          <p:nvPr/>
        </p:nvSpPr>
        <p:spPr bwMode="auto">
          <a:xfrm>
            <a:off x="395288" y="4868863"/>
            <a:ext cx="8424862" cy="1439862"/>
          </a:xfrm>
          <a:prstGeom prst="rect">
            <a:avLst/>
          </a:prstGeom>
          <a:noFill/>
          <a:ln w="76200">
            <a:solidFill>
              <a:schemeClr val="hlink"/>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ru-RU"/>
          </a:p>
        </p:txBody>
      </p:sp>
    </p:spTree>
    <p:extLst>
      <p:ext uri="{BB962C8B-B14F-4D97-AF65-F5344CB8AC3E}">
        <p14:creationId xmlns:p14="http://schemas.microsoft.com/office/powerpoint/2010/main" val="29640012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49938"/>
                                        </p:tgtEl>
                                        <p:attrNameLst>
                                          <p:attrName>style.visibility</p:attrName>
                                        </p:attrNameLst>
                                      </p:cBhvr>
                                      <p:to>
                                        <p:strVal val="visible"/>
                                      </p:to>
                                    </p:set>
                                    <p:animEffect transition="in" filter="blinds(horizontal)">
                                      <p:cBhvr>
                                        <p:cTn id="7" dur="500"/>
                                        <p:tgtEl>
                                          <p:spTgt spid="549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49939"/>
                                        </p:tgtEl>
                                        <p:attrNameLst>
                                          <p:attrName>style.visibility</p:attrName>
                                        </p:attrNameLst>
                                      </p:cBhvr>
                                      <p:to>
                                        <p:strVal val="visible"/>
                                      </p:to>
                                    </p:set>
                                    <p:anim calcmode="lin" valueType="num">
                                      <p:cBhvr additive="base">
                                        <p:cTn id="12" dur="500" fill="hold"/>
                                        <p:tgtEl>
                                          <p:spTgt spid="549939"/>
                                        </p:tgtEl>
                                        <p:attrNameLst>
                                          <p:attrName>ppt_x</p:attrName>
                                        </p:attrNameLst>
                                      </p:cBhvr>
                                      <p:tavLst>
                                        <p:tav tm="0">
                                          <p:val>
                                            <p:strVal val="#ppt_x"/>
                                          </p:val>
                                        </p:tav>
                                        <p:tav tm="100000">
                                          <p:val>
                                            <p:strVal val="#ppt_x"/>
                                          </p:val>
                                        </p:tav>
                                      </p:tavLst>
                                    </p:anim>
                                    <p:anim calcmode="lin" valueType="num">
                                      <p:cBhvr additive="base">
                                        <p:cTn id="13" dur="500" fill="hold"/>
                                        <p:tgtEl>
                                          <p:spTgt spid="54993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49940"/>
                                        </p:tgtEl>
                                        <p:attrNameLst>
                                          <p:attrName>style.visibility</p:attrName>
                                        </p:attrNameLst>
                                      </p:cBhvr>
                                      <p:to>
                                        <p:strVal val="visible"/>
                                      </p:to>
                                    </p:set>
                                    <p:anim calcmode="lin" valueType="num">
                                      <p:cBhvr additive="base">
                                        <p:cTn id="16" dur="500" fill="hold"/>
                                        <p:tgtEl>
                                          <p:spTgt spid="549940"/>
                                        </p:tgtEl>
                                        <p:attrNameLst>
                                          <p:attrName>ppt_x</p:attrName>
                                        </p:attrNameLst>
                                      </p:cBhvr>
                                      <p:tavLst>
                                        <p:tav tm="0">
                                          <p:val>
                                            <p:strVal val="#ppt_x"/>
                                          </p:val>
                                        </p:tav>
                                        <p:tav tm="100000">
                                          <p:val>
                                            <p:strVal val="#ppt_x"/>
                                          </p:val>
                                        </p:tav>
                                      </p:tavLst>
                                    </p:anim>
                                    <p:anim calcmode="lin" valueType="num">
                                      <p:cBhvr additive="base">
                                        <p:cTn id="17" dur="500" fill="hold"/>
                                        <p:tgtEl>
                                          <p:spTgt spid="5499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39" grpId="0" animBg="1"/>
      <p:bldP spid="549940" grpId="0"/>
      <p:bldP spid="5499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123"/>
            <a:ext cx="7467600" cy="1143000"/>
          </a:xfrm>
        </p:spPr>
        <p:txBody>
          <a:bodyPr>
            <a:normAutofit fontScale="90000"/>
          </a:bodyPr>
          <a:lstStyle/>
          <a:p>
            <a:r>
              <a:rPr lang="ru-RU" dirty="0" smtClean="0"/>
              <a:t>Калькуляторы сердечно-сосудистого риска</a:t>
            </a:r>
            <a:endParaRPr lang="ru-RU" dirty="0"/>
          </a:p>
        </p:txBody>
      </p:sp>
      <p:sp>
        <p:nvSpPr>
          <p:cNvPr id="4" name="TextBox 3"/>
          <p:cNvSpPr txBox="1"/>
          <p:nvPr/>
        </p:nvSpPr>
        <p:spPr>
          <a:xfrm>
            <a:off x="914577" y="2334667"/>
            <a:ext cx="5773911" cy="461665"/>
          </a:xfrm>
          <a:prstGeom prst="rect">
            <a:avLst/>
          </a:prstGeom>
          <a:noFill/>
        </p:spPr>
        <p:txBody>
          <a:bodyPr wrap="square" rtlCol="0">
            <a:spAutoFit/>
          </a:bodyPr>
          <a:lstStyle/>
          <a:p>
            <a:r>
              <a:rPr lang="en-US" sz="2400" dirty="0" smtClean="0"/>
              <a:t>SCORE</a:t>
            </a:r>
            <a:endParaRPr lang="ru-RU" sz="2400" dirty="0"/>
          </a:p>
        </p:txBody>
      </p:sp>
      <p:pic>
        <p:nvPicPr>
          <p:cNvPr id="10" name="Рисунок 1"/>
          <p:cNvPicPr>
            <a:picLocks noChangeAspect="1" noChangeArrowheads="1"/>
          </p:cNvPicPr>
          <p:nvPr/>
        </p:nvPicPr>
        <p:blipFill>
          <a:blip r:embed="rId2" cstate="print"/>
          <a:srcRect/>
          <a:stretch>
            <a:fillRect/>
          </a:stretch>
        </p:blipFill>
        <p:spPr bwMode="auto">
          <a:xfrm>
            <a:off x="3139916" y="2589420"/>
            <a:ext cx="3047697" cy="3122998"/>
          </a:xfrm>
          <a:prstGeom prst="rect">
            <a:avLst/>
          </a:prstGeom>
          <a:noFill/>
          <a:ln w="9525">
            <a:noFill/>
            <a:miter lim="800000"/>
            <a:headEnd/>
            <a:tailEnd/>
          </a:ln>
        </p:spPr>
      </p:pic>
    </p:spTree>
    <p:extLst>
      <p:ext uri="{BB962C8B-B14F-4D97-AF65-F5344CB8AC3E}">
        <p14:creationId xmlns:p14="http://schemas.microsoft.com/office/powerpoint/2010/main" val="3420592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0"/>
            <a:ext cx="7416800"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107950" y="6550025"/>
            <a:ext cx="6804025" cy="307975"/>
          </a:xfrm>
          <a:prstGeom prst="rect">
            <a:avLst/>
          </a:prstGeom>
        </p:spPr>
        <p:txBody>
          <a:bodyPr>
            <a:spAutoFit/>
          </a:bodyPr>
          <a:lstStyle/>
          <a:p>
            <a:pPr>
              <a:defRPr/>
            </a:pPr>
            <a:r>
              <a:rPr lang="en-US" sz="1400" i="1" dirty="0">
                <a:latin typeface="+mn-lt"/>
              </a:rPr>
              <a:t>2016 European Guidelines on cardiovascular</a:t>
            </a:r>
            <a:r>
              <a:rPr lang="ru-RU" sz="1400" i="1" dirty="0">
                <a:latin typeface="+mn-lt"/>
              </a:rPr>
              <a:t> </a:t>
            </a:r>
            <a:r>
              <a:rPr lang="en-US" sz="1400" i="1" dirty="0">
                <a:latin typeface="+mn-lt"/>
              </a:rPr>
              <a:t>disease prevention in clinical practice</a:t>
            </a:r>
            <a:endParaRPr lang="ru-RU" sz="1400" i="1" dirty="0">
              <a:latin typeface="+mn-lt"/>
            </a:endParaRPr>
          </a:p>
        </p:txBody>
      </p:sp>
      <p:sp>
        <p:nvSpPr>
          <p:cNvPr id="7" name="Прямоугольник 6"/>
          <p:cNvSpPr/>
          <p:nvPr/>
        </p:nvSpPr>
        <p:spPr>
          <a:xfrm>
            <a:off x="6443663" y="2060575"/>
            <a:ext cx="1800225" cy="2305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t>Риск 40-летнего курильщика с АГ может быть сопоставим с риском 60-летнего некурящего мужчины с хорошими показателями здоровья </a:t>
            </a:r>
          </a:p>
        </p:txBody>
      </p:sp>
    </p:spTree>
    <p:extLst>
      <p:ext uri="{BB962C8B-B14F-4D97-AF65-F5344CB8AC3E}">
        <p14:creationId xmlns:p14="http://schemas.microsoft.com/office/powerpoint/2010/main" val="2309840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Объект 2"/>
          <p:cNvSpPr>
            <a:spLocks noGrp="1"/>
          </p:cNvSpPr>
          <p:nvPr>
            <p:ph idx="1"/>
          </p:nvPr>
        </p:nvSpPr>
        <p:spPr>
          <a:xfrm>
            <a:off x="457200" y="1190625"/>
            <a:ext cx="7634377" cy="4830763"/>
          </a:xfrm>
        </p:spPr>
        <p:txBody>
          <a:bodyPr/>
          <a:lstStyle/>
          <a:p>
            <a:r>
              <a:rPr lang="ru-RU" altLang="ru-RU" sz="2400" b="1" dirty="0" smtClean="0">
                <a:solidFill>
                  <a:srgbClr val="FF0000"/>
                </a:solidFill>
              </a:rPr>
              <a:t>Верифицированное ССЗ </a:t>
            </a:r>
            <a:r>
              <a:rPr lang="ru-RU" altLang="ru-RU" sz="2400" dirty="0" smtClean="0"/>
              <a:t>(ИМ, ОКС, коронарная </a:t>
            </a:r>
            <a:r>
              <a:rPr lang="ru-RU" altLang="ru-RU" sz="2400" dirty="0" err="1" smtClean="0"/>
              <a:t>реваскуляризация</a:t>
            </a:r>
            <a:r>
              <a:rPr lang="ru-RU" altLang="ru-RU" sz="2400" dirty="0" smtClean="0"/>
              <a:t>, </a:t>
            </a:r>
            <a:r>
              <a:rPr lang="ru-RU" altLang="ru-RU" sz="2400" dirty="0" err="1" smtClean="0"/>
              <a:t>реваскуляризация</a:t>
            </a:r>
            <a:r>
              <a:rPr lang="ru-RU" altLang="ru-RU" sz="2400" dirty="0" smtClean="0"/>
              <a:t> иной локализации, инсульт</a:t>
            </a:r>
            <a:r>
              <a:rPr lang="en-US" altLang="ru-RU" sz="2400" dirty="0" smtClean="0"/>
              <a:t>/</a:t>
            </a:r>
            <a:r>
              <a:rPr lang="ru-RU" altLang="ru-RU" sz="2400" dirty="0" smtClean="0"/>
              <a:t>ТИА, аневризма аорты и заболевания периферических артерий).</a:t>
            </a:r>
          </a:p>
          <a:p>
            <a:r>
              <a:rPr lang="ru-RU" altLang="ru-RU" sz="2400" b="1" dirty="0" smtClean="0">
                <a:solidFill>
                  <a:srgbClr val="FF0000"/>
                </a:solidFill>
              </a:rPr>
              <a:t>Бляшка</a:t>
            </a:r>
            <a:r>
              <a:rPr lang="ru-RU" altLang="ru-RU" sz="2400" dirty="0" smtClean="0"/>
              <a:t>, выявленная при </a:t>
            </a:r>
            <a:r>
              <a:rPr lang="ru-RU" altLang="ru-RU" sz="2400" dirty="0" err="1" smtClean="0"/>
              <a:t>коронароангиографии</a:t>
            </a:r>
            <a:r>
              <a:rPr lang="ru-RU" altLang="ru-RU" sz="2400" dirty="0" smtClean="0"/>
              <a:t> или УЗИ сонных артерий (</a:t>
            </a:r>
            <a:r>
              <a:rPr lang="ru-RU" altLang="ru-RU" sz="2400" dirty="0" smtClean="0">
                <a:solidFill>
                  <a:schemeClr val="accent5"/>
                </a:solidFill>
              </a:rPr>
              <a:t>утолщение комплекса «интима-медиа» НЕ В СЧЁТ</a:t>
            </a:r>
            <a:r>
              <a:rPr lang="ru-RU" altLang="ru-RU" sz="2400" dirty="0" smtClean="0"/>
              <a:t>)</a:t>
            </a:r>
          </a:p>
          <a:p>
            <a:r>
              <a:rPr lang="ru-RU" altLang="ru-RU" sz="2400" b="1" dirty="0" smtClean="0">
                <a:solidFill>
                  <a:srgbClr val="FF0000"/>
                </a:solidFill>
              </a:rPr>
              <a:t>Сахарный диабет </a:t>
            </a:r>
            <a:r>
              <a:rPr lang="ru-RU" altLang="ru-RU" sz="2400" dirty="0" smtClean="0"/>
              <a:t>с поражением </a:t>
            </a:r>
            <a:r>
              <a:rPr lang="ru-RU" altLang="ru-RU" sz="2400" b="1" dirty="0" smtClean="0"/>
              <a:t>органов-мишеней</a:t>
            </a:r>
            <a:r>
              <a:rPr lang="ru-RU" altLang="ru-RU" sz="2400" dirty="0" smtClean="0"/>
              <a:t> (протеинурия) либо в сочетании с 1 и более факторов ССР (курение, АГ, </a:t>
            </a:r>
            <a:r>
              <a:rPr lang="ru-RU" altLang="ru-RU" sz="2400" dirty="0" err="1" smtClean="0"/>
              <a:t>дислипидемия</a:t>
            </a:r>
            <a:r>
              <a:rPr lang="ru-RU" altLang="ru-RU" sz="2400" dirty="0" smtClean="0"/>
              <a:t>)</a:t>
            </a:r>
          </a:p>
          <a:p>
            <a:r>
              <a:rPr lang="ru-RU" altLang="ru-RU" sz="2400" dirty="0" smtClean="0"/>
              <a:t>Выраженное снижение СКФ (</a:t>
            </a:r>
            <a:r>
              <a:rPr lang="en-US" altLang="ru-RU" sz="2400" dirty="0" smtClean="0"/>
              <a:t>&lt;</a:t>
            </a:r>
            <a:r>
              <a:rPr lang="ru-RU" altLang="ru-RU" sz="2400" dirty="0" smtClean="0"/>
              <a:t>30 мл</a:t>
            </a:r>
            <a:r>
              <a:rPr lang="en-US" altLang="ru-RU" sz="2400" dirty="0" smtClean="0"/>
              <a:t>/</a:t>
            </a:r>
            <a:r>
              <a:rPr lang="ru-RU" altLang="ru-RU" sz="2400" dirty="0" smtClean="0"/>
              <a:t>мин</a:t>
            </a:r>
            <a:r>
              <a:rPr lang="en-US" altLang="ru-RU" sz="2400" dirty="0" smtClean="0"/>
              <a:t>/</a:t>
            </a:r>
            <a:r>
              <a:rPr lang="ru-RU" altLang="ru-RU" sz="2400" dirty="0" smtClean="0"/>
              <a:t>м</a:t>
            </a:r>
            <a:r>
              <a:rPr lang="ru-RU" altLang="ru-RU" sz="2400" baseline="30000" dirty="0" smtClean="0"/>
              <a:t>2</a:t>
            </a:r>
            <a:r>
              <a:rPr lang="ru-RU" altLang="ru-RU" sz="2400" dirty="0" smtClean="0"/>
              <a:t>)</a:t>
            </a:r>
          </a:p>
          <a:p>
            <a:r>
              <a:rPr lang="en-US" altLang="ru-RU" sz="2400" dirty="0" smtClean="0"/>
              <a:t>SCORE ≥</a:t>
            </a:r>
            <a:r>
              <a:rPr lang="ru-RU" altLang="ru-RU" sz="2400" dirty="0" smtClean="0"/>
              <a:t> 10%</a:t>
            </a:r>
          </a:p>
          <a:p>
            <a:endParaRPr lang="ru-RU" altLang="ru-RU" sz="2400" dirty="0" smtClean="0"/>
          </a:p>
        </p:txBody>
      </p:sp>
      <p:sp>
        <p:nvSpPr>
          <p:cNvPr id="2" name="Заголовок 1"/>
          <p:cNvSpPr>
            <a:spLocks noGrp="1"/>
          </p:cNvSpPr>
          <p:nvPr>
            <p:ph type="title"/>
          </p:nvPr>
        </p:nvSpPr>
        <p:spPr>
          <a:xfrm>
            <a:off x="457200" y="26988"/>
            <a:ext cx="8229600" cy="1143000"/>
          </a:xfrm>
        </p:spPr>
        <p:txBody>
          <a:bodyPr>
            <a:noAutofit/>
          </a:bodyPr>
          <a:lstStyle/>
          <a:p>
            <a:pPr>
              <a:defRPr/>
            </a:pPr>
            <a:r>
              <a:rPr lang="ru-RU" dirty="0"/>
              <a:t>Категории риска:</a:t>
            </a:r>
            <a:br>
              <a:rPr lang="ru-RU" dirty="0"/>
            </a:br>
            <a:r>
              <a:rPr lang="ru-RU" dirty="0"/>
              <a:t>очень высокий </a:t>
            </a:r>
            <a:r>
              <a:rPr lang="ru-RU" dirty="0" smtClean="0"/>
              <a:t>СС-риск</a:t>
            </a:r>
            <a:endParaRPr lang="ru-RU" dirty="0"/>
          </a:p>
        </p:txBody>
      </p:sp>
      <p:sp>
        <p:nvSpPr>
          <p:cNvPr id="4" name="Прямоугольник 3"/>
          <p:cNvSpPr/>
          <p:nvPr/>
        </p:nvSpPr>
        <p:spPr>
          <a:xfrm>
            <a:off x="107950" y="6550025"/>
            <a:ext cx="6804025" cy="307975"/>
          </a:xfrm>
          <a:prstGeom prst="rect">
            <a:avLst/>
          </a:prstGeom>
        </p:spPr>
        <p:txBody>
          <a:bodyPr>
            <a:spAutoFit/>
          </a:bodyPr>
          <a:lstStyle/>
          <a:p>
            <a:pPr>
              <a:defRPr/>
            </a:pPr>
            <a:r>
              <a:rPr lang="en-US" sz="1400" i="1" dirty="0">
                <a:latin typeface="+mn-lt"/>
              </a:rPr>
              <a:t>2016 European Guidelines on cardiovascular</a:t>
            </a:r>
            <a:r>
              <a:rPr lang="ru-RU" sz="1400" i="1" dirty="0">
                <a:latin typeface="+mn-lt"/>
              </a:rPr>
              <a:t> </a:t>
            </a:r>
            <a:r>
              <a:rPr lang="en-US" sz="1400" i="1" dirty="0">
                <a:latin typeface="+mn-lt"/>
              </a:rPr>
              <a:t>disease prevention in clinical practice</a:t>
            </a:r>
            <a:endParaRPr lang="ru-RU" sz="1400" i="1" dirty="0">
              <a:latin typeface="+mn-lt"/>
            </a:endParaRPr>
          </a:p>
        </p:txBody>
      </p:sp>
      <p:sp>
        <p:nvSpPr>
          <p:cNvPr id="5" name="Down Arrow Callout 23"/>
          <p:cNvSpPr/>
          <p:nvPr/>
        </p:nvSpPr>
        <p:spPr bwMode="auto">
          <a:xfrm>
            <a:off x="6679027" y="148651"/>
            <a:ext cx="2376264" cy="2571311"/>
          </a:xfrm>
          <a:prstGeom prst="downArrowCallout">
            <a:avLst>
              <a:gd name="adj1" fmla="val 60834"/>
              <a:gd name="adj2" fmla="val 41765"/>
              <a:gd name="adj3" fmla="val 43813"/>
              <a:gd name="adj4" fmla="val 43900"/>
            </a:avLst>
          </a:prstGeom>
          <a:gradFill>
            <a:gsLst>
              <a:gs pos="0">
                <a:srgbClr val="FF00FF"/>
              </a:gs>
              <a:gs pos="100000">
                <a:srgbClr val="98EEF0"/>
              </a:gs>
            </a:gsLst>
            <a:lin ang="5400000" scaled="1"/>
          </a:gradFill>
          <a:ln w="25400"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bodyPr>
          <a:lstStyle/>
          <a:p>
            <a:pPr algn="ctr"/>
            <a:endParaRPr lang="ru-RU" sz="1200" b="1" dirty="0" smtClean="0">
              <a:solidFill>
                <a:srgbClr val="000000"/>
              </a:solidFill>
              <a:latin typeface="Arial Cyr"/>
            </a:endParaRPr>
          </a:p>
          <a:p>
            <a:pPr algn="ctr"/>
            <a:endParaRPr lang="ru-RU" sz="1200" b="1" dirty="0" smtClean="0">
              <a:solidFill>
                <a:srgbClr val="000000"/>
              </a:solidFill>
              <a:latin typeface="Arial Cyr"/>
            </a:endParaRPr>
          </a:p>
          <a:p>
            <a:pPr algn="ctr"/>
            <a:r>
              <a:rPr lang="en-US" sz="3600" b="1" dirty="0" smtClean="0">
                <a:solidFill>
                  <a:srgbClr val="000000"/>
                </a:solidFill>
                <a:latin typeface="Arial Cyr"/>
              </a:rPr>
              <a:t>&lt;</a:t>
            </a:r>
            <a:r>
              <a:rPr lang="ru-RU" sz="5400" b="1" dirty="0" smtClean="0">
                <a:solidFill>
                  <a:srgbClr val="000000"/>
                </a:solidFill>
                <a:latin typeface="Arial Cyr"/>
              </a:rPr>
              <a:t>1,8</a:t>
            </a:r>
          </a:p>
          <a:p>
            <a:pPr algn="ctr"/>
            <a:r>
              <a:rPr lang="ru-RU" sz="1600" dirty="0" err="1" smtClean="0">
                <a:solidFill>
                  <a:srgbClr val="000000"/>
                </a:solidFill>
                <a:latin typeface="Arial Cyr"/>
              </a:rPr>
              <a:t>ммоль</a:t>
            </a:r>
            <a:r>
              <a:rPr lang="en-US" sz="1600" dirty="0" smtClean="0">
                <a:solidFill>
                  <a:srgbClr val="000000"/>
                </a:solidFill>
                <a:latin typeface="Arial Cyr"/>
              </a:rPr>
              <a:t>/</a:t>
            </a:r>
            <a:r>
              <a:rPr lang="ru-RU" sz="1600" dirty="0" smtClean="0">
                <a:solidFill>
                  <a:srgbClr val="000000"/>
                </a:solidFill>
                <a:latin typeface="Arial Cyr"/>
              </a:rPr>
              <a:t>л</a:t>
            </a:r>
          </a:p>
          <a:p>
            <a:pPr algn="ctr"/>
            <a:endParaRPr lang="ru-RU" b="1" dirty="0" smtClean="0">
              <a:solidFill>
                <a:srgbClr val="000000"/>
              </a:solidFill>
              <a:latin typeface="Arial Cyr"/>
            </a:endParaRPr>
          </a:p>
          <a:p>
            <a:pPr algn="ctr"/>
            <a:endParaRPr lang="ru-RU" b="1" dirty="0" smtClean="0">
              <a:solidFill>
                <a:srgbClr val="000000"/>
              </a:solidFill>
              <a:latin typeface="Arial Cyr"/>
            </a:endParaRPr>
          </a:p>
          <a:p>
            <a:pPr algn="ctr"/>
            <a:endParaRPr lang="ru-RU" b="1" dirty="0" smtClean="0">
              <a:solidFill>
                <a:srgbClr val="000000"/>
              </a:solidFill>
              <a:latin typeface="Arial Cyr"/>
            </a:endParaRPr>
          </a:p>
          <a:p>
            <a:pPr algn="ctr"/>
            <a:endParaRPr lang="ru-RU" b="1" dirty="0" smtClean="0">
              <a:solidFill>
                <a:srgbClr val="000000"/>
              </a:solidFill>
              <a:latin typeface="Arial Cyr"/>
            </a:endParaRPr>
          </a:p>
          <a:p>
            <a:pPr algn="ctr"/>
            <a:endParaRPr lang="ru-RU" b="1" dirty="0" smtClean="0">
              <a:solidFill>
                <a:srgbClr val="000000"/>
              </a:solidFill>
              <a:latin typeface="Arial Cyr"/>
            </a:endParaRPr>
          </a:p>
          <a:p>
            <a:pPr algn="ctr"/>
            <a:endParaRPr lang="ru-RU" b="1" dirty="0" smtClean="0">
              <a:solidFill>
                <a:srgbClr val="000000"/>
              </a:solidFill>
              <a:latin typeface="Arial Cyr"/>
            </a:endParaRPr>
          </a:p>
          <a:p>
            <a:pPr algn="ctr"/>
            <a:endParaRPr lang="ru-RU" b="1" dirty="0">
              <a:solidFill>
                <a:srgbClr val="000000"/>
              </a:solidFill>
              <a:latin typeface="Arial Cyr"/>
            </a:endParaRPr>
          </a:p>
        </p:txBody>
      </p:sp>
    </p:spTree>
    <p:extLst>
      <p:ext uri="{BB962C8B-B14F-4D97-AF65-F5344CB8AC3E}">
        <p14:creationId xmlns:p14="http://schemas.microsoft.com/office/powerpoint/2010/main" val="795074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Объект 2"/>
          <p:cNvSpPr>
            <a:spLocks noGrp="1"/>
          </p:cNvSpPr>
          <p:nvPr>
            <p:ph idx="1"/>
          </p:nvPr>
        </p:nvSpPr>
        <p:spPr>
          <a:xfrm>
            <a:off x="457200" y="1719262"/>
            <a:ext cx="6454775" cy="4830763"/>
          </a:xfrm>
        </p:spPr>
        <p:txBody>
          <a:bodyPr/>
          <a:lstStyle/>
          <a:p>
            <a:r>
              <a:rPr lang="ru-RU" altLang="ru-RU" sz="2400" b="1" dirty="0" smtClean="0">
                <a:solidFill>
                  <a:srgbClr val="FF0000"/>
                </a:solidFill>
              </a:rPr>
              <a:t>Значительно измененный одиночный фактор риска </a:t>
            </a:r>
            <a:r>
              <a:rPr lang="ru-RU" altLang="ru-RU" sz="2400" dirty="0" smtClean="0"/>
              <a:t>(ОХС </a:t>
            </a:r>
            <a:r>
              <a:rPr lang="en-US" altLang="ru-RU" sz="2400" dirty="0" smtClean="0"/>
              <a:t>&gt;</a:t>
            </a:r>
            <a:r>
              <a:rPr lang="ru-RU" altLang="ru-RU" sz="2400" dirty="0" smtClean="0"/>
              <a:t> 8 </a:t>
            </a:r>
            <a:r>
              <a:rPr lang="ru-RU" altLang="ru-RU" sz="2400" dirty="0" err="1" smtClean="0"/>
              <a:t>ммоль</a:t>
            </a:r>
            <a:r>
              <a:rPr lang="en-US" altLang="ru-RU" sz="2400" dirty="0" smtClean="0"/>
              <a:t>/</a:t>
            </a:r>
            <a:r>
              <a:rPr lang="ru-RU" altLang="ru-RU" sz="2400" dirty="0" smtClean="0"/>
              <a:t>л или АД </a:t>
            </a:r>
            <a:r>
              <a:rPr lang="en-US" altLang="ru-RU" sz="2400" dirty="0" smtClean="0"/>
              <a:t>&gt;</a:t>
            </a:r>
            <a:r>
              <a:rPr lang="ru-RU" altLang="ru-RU" sz="2400" dirty="0" smtClean="0"/>
              <a:t> 180</a:t>
            </a:r>
            <a:r>
              <a:rPr lang="en-US" altLang="ru-RU" sz="2400" dirty="0" smtClean="0"/>
              <a:t>/</a:t>
            </a:r>
            <a:r>
              <a:rPr lang="ru-RU" altLang="ru-RU" sz="2400" dirty="0" smtClean="0"/>
              <a:t>110 мм </a:t>
            </a:r>
            <a:r>
              <a:rPr lang="ru-RU" altLang="ru-RU" sz="2400" dirty="0" err="1" smtClean="0"/>
              <a:t>рт.ст</a:t>
            </a:r>
            <a:r>
              <a:rPr lang="ru-RU" altLang="ru-RU" sz="2400" dirty="0" smtClean="0"/>
              <a:t>.)</a:t>
            </a:r>
          </a:p>
          <a:p>
            <a:r>
              <a:rPr lang="ru-RU" altLang="ru-RU" sz="2400" b="1" dirty="0" smtClean="0">
                <a:solidFill>
                  <a:srgbClr val="FF0000"/>
                </a:solidFill>
              </a:rPr>
              <a:t>Сахарный диабет без поражения органов-мишеней </a:t>
            </a:r>
            <a:r>
              <a:rPr lang="ru-RU" altLang="ru-RU" sz="2400" dirty="0" smtClean="0"/>
              <a:t>(за исключением молодых пациентов с СД 1 типа без факторов ССР)</a:t>
            </a:r>
          </a:p>
          <a:p>
            <a:r>
              <a:rPr lang="ru-RU" altLang="ru-RU" sz="2400" dirty="0" smtClean="0"/>
              <a:t>Умеренное снижение СКФ (30-59 мл</a:t>
            </a:r>
            <a:r>
              <a:rPr lang="en-US" altLang="ru-RU" sz="2400" dirty="0" smtClean="0"/>
              <a:t>/</a:t>
            </a:r>
            <a:r>
              <a:rPr lang="ru-RU" altLang="ru-RU" sz="2400" dirty="0" smtClean="0"/>
              <a:t>мин)</a:t>
            </a:r>
          </a:p>
          <a:p>
            <a:r>
              <a:rPr lang="en-US" altLang="ru-RU" sz="2400" dirty="0" smtClean="0"/>
              <a:t>SCORE </a:t>
            </a:r>
            <a:r>
              <a:rPr lang="ru-RU" altLang="ru-RU" sz="2400" dirty="0" smtClean="0"/>
              <a:t>5-10%</a:t>
            </a:r>
          </a:p>
          <a:p>
            <a:endParaRPr lang="ru-RU" altLang="ru-RU" sz="2400" dirty="0" smtClean="0"/>
          </a:p>
        </p:txBody>
      </p:sp>
      <p:sp>
        <p:nvSpPr>
          <p:cNvPr id="2" name="Заголовок 1"/>
          <p:cNvSpPr>
            <a:spLocks noGrp="1"/>
          </p:cNvSpPr>
          <p:nvPr>
            <p:ph type="title"/>
          </p:nvPr>
        </p:nvSpPr>
        <p:spPr>
          <a:xfrm>
            <a:off x="457200" y="26988"/>
            <a:ext cx="8229600" cy="1143000"/>
          </a:xfrm>
        </p:spPr>
        <p:txBody>
          <a:bodyPr>
            <a:noAutofit/>
          </a:bodyPr>
          <a:lstStyle/>
          <a:p>
            <a:pPr>
              <a:defRPr/>
            </a:pPr>
            <a:r>
              <a:rPr lang="ru-RU" dirty="0"/>
              <a:t>Категории риска:</a:t>
            </a:r>
            <a:br>
              <a:rPr lang="ru-RU" dirty="0"/>
            </a:br>
            <a:r>
              <a:rPr lang="ru-RU" dirty="0"/>
              <a:t>высокий СС-риск</a:t>
            </a:r>
          </a:p>
        </p:txBody>
      </p:sp>
      <p:sp>
        <p:nvSpPr>
          <p:cNvPr id="4" name="Прямоугольник 3"/>
          <p:cNvSpPr/>
          <p:nvPr/>
        </p:nvSpPr>
        <p:spPr>
          <a:xfrm>
            <a:off x="107950" y="6550025"/>
            <a:ext cx="6804025" cy="307975"/>
          </a:xfrm>
          <a:prstGeom prst="rect">
            <a:avLst/>
          </a:prstGeom>
        </p:spPr>
        <p:txBody>
          <a:bodyPr>
            <a:spAutoFit/>
          </a:bodyPr>
          <a:lstStyle/>
          <a:p>
            <a:pPr>
              <a:defRPr/>
            </a:pPr>
            <a:r>
              <a:rPr lang="en-US" sz="1400" i="1" dirty="0">
                <a:latin typeface="+mn-lt"/>
              </a:rPr>
              <a:t>2016 European Guidelines on cardiovascular</a:t>
            </a:r>
            <a:r>
              <a:rPr lang="ru-RU" sz="1400" i="1" dirty="0">
                <a:latin typeface="+mn-lt"/>
              </a:rPr>
              <a:t> </a:t>
            </a:r>
            <a:r>
              <a:rPr lang="en-US" sz="1400" i="1" dirty="0">
                <a:latin typeface="+mn-lt"/>
              </a:rPr>
              <a:t>disease prevention in clinical practice</a:t>
            </a:r>
            <a:endParaRPr lang="ru-RU" sz="1400" i="1" dirty="0">
              <a:latin typeface="+mn-lt"/>
            </a:endParaRPr>
          </a:p>
        </p:txBody>
      </p:sp>
      <p:sp>
        <p:nvSpPr>
          <p:cNvPr id="5" name="Down Arrow Callout 22"/>
          <p:cNvSpPr/>
          <p:nvPr/>
        </p:nvSpPr>
        <p:spPr bwMode="auto">
          <a:xfrm>
            <a:off x="6531011" y="207033"/>
            <a:ext cx="2376264" cy="2830103"/>
          </a:xfrm>
          <a:prstGeom prst="downArrowCallout">
            <a:avLst>
              <a:gd name="adj1" fmla="val 60834"/>
              <a:gd name="adj2" fmla="val 41765"/>
              <a:gd name="adj3" fmla="val 43813"/>
              <a:gd name="adj4" fmla="val 43740"/>
            </a:avLst>
          </a:prstGeom>
          <a:gradFill>
            <a:gsLst>
              <a:gs pos="0">
                <a:srgbClr val="FF0066"/>
              </a:gs>
              <a:gs pos="100000">
                <a:srgbClr val="98EEF0"/>
              </a:gs>
            </a:gsLst>
            <a:lin ang="5400000" scaled="1"/>
          </a:gradFill>
          <a:ln w="25400"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bodyPr>
          <a:lstStyle/>
          <a:p>
            <a:pPr algn="ctr"/>
            <a:endParaRPr lang="ru-RU" sz="4000" dirty="0" smtClean="0">
              <a:solidFill>
                <a:srgbClr val="000000"/>
              </a:solidFill>
              <a:latin typeface="Arial Cyr"/>
            </a:endParaRPr>
          </a:p>
          <a:p>
            <a:pPr algn="ctr"/>
            <a:r>
              <a:rPr lang="en-US" sz="3600" b="1" dirty="0" smtClean="0">
                <a:solidFill>
                  <a:srgbClr val="000000"/>
                </a:solidFill>
                <a:latin typeface="Arial Cyr"/>
              </a:rPr>
              <a:t>&lt;</a:t>
            </a:r>
            <a:r>
              <a:rPr lang="ru-RU" sz="5400" b="1" dirty="0" smtClean="0">
                <a:solidFill>
                  <a:srgbClr val="000000"/>
                </a:solidFill>
                <a:latin typeface="Arial Cyr"/>
              </a:rPr>
              <a:t>2,6</a:t>
            </a:r>
          </a:p>
          <a:p>
            <a:pPr algn="ctr"/>
            <a:r>
              <a:rPr lang="ru-RU" sz="1600" dirty="0" err="1" smtClean="0">
                <a:solidFill>
                  <a:srgbClr val="000000"/>
                </a:solidFill>
                <a:latin typeface="Arial Cyr"/>
              </a:rPr>
              <a:t>ммоль</a:t>
            </a:r>
            <a:r>
              <a:rPr lang="en-US" sz="1600" dirty="0" smtClean="0">
                <a:solidFill>
                  <a:srgbClr val="000000"/>
                </a:solidFill>
                <a:latin typeface="Arial Cyr"/>
              </a:rPr>
              <a:t>/</a:t>
            </a:r>
            <a:r>
              <a:rPr lang="ru-RU" sz="1600" dirty="0" smtClean="0">
                <a:solidFill>
                  <a:srgbClr val="000000"/>
                </a:solidFill>
                <a:latin typeface="Arial Cyr"/>
              </a:rPr>
              <a:t>л</a:t>
            </a:r>
          </a:p>
          <a:p>
            <a:pPr algn="ctr"/>
            <a:endParaRPr lang="ru-RU" sz="1600" b="1" dirty="0">
              <a:solidFill>
                <a:srgbClr val="000000"/>
              </a:solidFill>
              <a:latin typeface="Arial Cyr"/>
            </a:endParaRPr>
          </a:p>
        </p:txBody>
      </p:sp>
    </p:spTree>
    <p:extLst>
      <p:ext uri="{BB962C8B-B14F-4D97-AF65-F5344CB8AC3E}">
        <p14:creationId xmlns:p14="http://schemas.microsoft.com/office/powerpoint/2010/main" val="19382800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Объект 2"/>
          <p:cNvSpPr>
            <a:spLocks noGrp="1"/>
          </p:cNvSpPr>
          <p:nvPr>
            <p:ph idx="1"/>
          </p:nvPr>
        </p:nvSpPr>
        <p:spPr>
          <a:xfrm>
            <a:off x="525133" y="2198687"/>
            <a:ext cx="7886700" cy="4351338"/>
          </a:xfrm>
        </p:spPr>
        <p:txBody>
          <a:bodyPr/>
          <a:lstStyle/>
          <a:p>
            <a:r>
              <a:rPr lang="ru-RU" altLang="ru-RU" dirty="0" smtClean="0"/>
              <a:t>Умеренный: </a:t>
            </a:r>
            <a:r>
              <a:rPr lang="en-US" altLang="ru-RU" dirty="0" smtClean="0"/>
              <a:t>SCORE 1-5%</a:t>
            </a:r>
            <a:endParaRPr lang="ru-RU" altLang="ru-RU" dirty="0" smtClean="0"/>
          </a:p>
          <a:p>
            <a:r>
              <a:rPr lang="ru-RU" altLang="ru-RU" dirty="0" smtClean="0"/>
              <a:t>Низкий: </a:t>
            </a:r>
            <a:r>
              <a:rPr lang="en-US" altLang="ru-RU" dirty="0" smtClean="0"/>
              <a:t>SCORE 0%</a:t>
            </a:r>
            <a:endParaRPr lang="ru-RU" altLang="ru-RU" dirty="0" smtClean="0"/>
          </a:p>
        </p:txBody>
      </p:sp>
      <p:sp>
        <p:nvSpPr>
          <p:cNvPr id="2" name="Заголовок 1"/>
          <p:cNvSpPr>
            <a:spLocks noGrp="1"/>
          </p:cNvSpPr>
          <p:nvPr>
            <p:ph type="title"/>
          </p:nvPr>
        </p:nvSpPr>
        <p:spPr>
          <a:xfrm>
            <a:off x="628650" y="365126"/>
            <a:ext cx="5995885" cy="1325563"/>
          </a:xfrm>
        </p:spPr>
        <p:txBody>
          <a:bodyPr>
            <a:normAutofit fontScale="90000"/>
          </a:bodyPr>
          <a:lstStyle/>
          <a:p>
            <a:pPr>
              <a:defRPr/>
            </a:pPr>
            <a:r>
              <a:rPr lang="ru-RU" dirty="0"/>
              <a:t>Категории риска:</a:t>
            </a:r>
            <a:br>
              <a:rPr lang="ru-RU" dirty="0"/>
            </a:br>
            <a:r>
              <a:rPr lang="ru-RU" dirty="0"/>
              <a:t>умеренный и низкий СС-риск</a:t>
            </a:r>
          </a:p>
        </p:txBody>
      </p:sp>
      <p:sp>
        <p:nvSpPr>
          <p:cNvPr id="5" name="Прямоугольник 4"/>
          <p:cNvSpPr/>
          <p:nvPr/>
        </p:nvSpPr>
        <p:spPr>
          <a:xfrm>
            <a:off x="107950" y="6550025"/>
            <a:ext cx="6804025" cy="307975"/>
          </a:xfrm>
          <a:prstGeom prst="rect">
            <a:avLst/>
          </a:prstGeom>
        </p:spPr>
        <p:txBody>
          <a:bodyPr>
            <a:spAutoFit/>
          </a:bodyPr>
          <a:lstStyle/>
          <a:p>
            <a:pPr>
              <a:defRPr/>
            </a:pPr>
            <a:r>
              <a:rPr lang="en-US" sz="1400" i="1" dirty="0">
                <a:latin typeface="+mn-lt"/>
              </a:rPr>
              <a:t>2016 European Guidelines on cardiovascular</a:t>
            </a:r>
            <a:r>
              <a:rPr lang="ru-RU" sz="1400" i="1" dirty="0">
                <a:latin typeface="+mn-lt"/>
              </a:rPr>
              <a:t> </a:t>
            </a:r>
            <a:r>
              <a:rPr lang="en-US" sz="1400" i="1" dirty="0">
                <a:latin typeface="+mn-lt"/>
              </a:rPr>
              <a:t>disease prevention in clinical practice</a:t>
            </a:r>
            <a:endParaRPr lang="ru-RU" sz="1400" i="1" dirty="0">
              <a:latin typeface="+mn-lt"/>
            </a:endParaRPr>
          </a:p>
        </p:txBody>
      </p:sp>
      <p:sp>
        <p:nvSpPr>
          <p:cNvPr id="6" name="Down Arrow Callout 21"/>
          <p:cNvSpPr/>
          <p:nvPr/>
        </p:nvSpPr>
        <p:spPr bwMode="auto">
          <a:xfrm>
            <a:off x="6624535" y="120769"/>
            <a:ext cx="2376264" cy="3157269"/>
          </a:xfrm>
          <a:prstGeom prst="downArrowCallout">
            <a:avLst>
              <a:gd name="adj1" fmla="val 60834"/>
              <a:gd name="adj2" fmla="val 41765"/>
              <a:gd name="adj3" fmla="val 43813"/>
              <a:gd name="adj4" fmla="val 43380"/>
            </a:avLst>
          </a:prstGeom>
          <a:gradFill>
            <a:gsLst>
              <a:gs pos="0">
                <a:srgbClr val="00FF00"/>
              </a:gs>
              <a:gs pos="100000">
                <a:srgbClr val="98EEF0"/>
              </a:gs>
            </a:gsLst>
            <a:lin ang="5400000" scaled="1"/>
          </a:gradFill>
          <a:ln w="25400"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bodyPr>
          <a:lstStyle/>
          <a:p>
            <a:pPr algn="ctr">
              <a:buFontTx/>
              <a:buChar char="•"/>
            </a:pPr>
            <a:endParaRPr lang="ru-RU" dirty="0" smtClean="0">
              <a:solidFill>
                <a:srgbClr val="000000"/>
              </a:solidFill>
              <a:latin typeface="Arial Cyr"/>
            </a:endParaRPr>
          </a:p>
          <a:p>
            <a:pPr algn="ctr"/>
            <a:endParaRPr lang="ru-RU" b="1" dirty="0" smtClean="0">
              <a:solidFill>
                <a:srgbClr val="000000"/>
              </a:solidFill>
              <a:latin typeface="Arial Cyr"/>
            </a:endParaRPr>
          </a:p>
          <a:p>
            <a:pPr algn="ctr"/>
            <a:r>
              <a:rPr lang="en-US" sz="3600" b="1" dirty="0" smtClean="0">
                <a:solidFill>
                  <a:srgbClr val="000000"/>
                </a:solidFill>
                <a:latin typeface="Arial Cyr"/>
              </a:rPr>
              <a:t>&lt;</a:t>
            </a:r>
            <a:r>
              <a:rPr lang="ru-RU" sz="5400" b="1" dirty="0" smtClean="0">
                <a:solidFill>
                  <a:srgbClr val="000000"/>
                </a:solidFill>
                <a:latin typeface="Arial Cyr"/>
              </a:rPr>
              <a:t>3,0</a:t>
            </a:r>
          </a:p>
          <a:p>
            <a:pPr algn="ctr"/>
            <a:r>
              <a:rPr lang="ru-RU" sz="1600" dirty="0" err="1" smtClean="0">
                <a:solidFill>
                  <a:srgbClr val="000000"/>
                </a:solidFill>
                <a:latin typeface="Arial Cyr"/>
              </a:rPr>
              <a:t>ммоль</a:t>
            </a:r>
            <a:r>
              <a:rPr lang="en-US" sz="1600" dirty="0" smtClean="0">
                <a:solidFill>
                  <a:srgbClr val="000000"/>
                </a:solidFill>
                <a:latin typeface="Arial Cyr"/>
              </a:rPr>
              <a:t>/</a:t>
            </a:r>
            <a:r>
              <a:rPr lang="ru-RU" sz="1600" dirty="0" smtClean="0">
                <a:solidFill>
                  <a:srgbClr val="000000"/>
                </a:solidFill>
                <a:latin typeface="Arial Cyr"/>
              </a:rPr>
              <a:t>л</a:t>
            </a:r>
          </a:p>
          <a:p>
            <a:pPr algn="ctr"/>
            <a:endParaRPr lang="ru-RU" b="1" dirty="0" smtClean="0">
              <a:solidFill>
                <a:srgbClr val="000000"/>
              </a:solidFill>
              <a:latin typeface="Arial Cyr"/>
            </a:endParaRPr>
          </a:p>
        </p:txBody>
      </p:sp>
    </p:spTree>
    <p:extLst>
      <p:ext uri="{BB962C8B-B14F-4D97-AF65-F5344CB8AC3E}">
        <p14:creationId xmlns:p14="http://schemas.microsoft.com/office/powerpoint/2010/main" val="19513867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ru-RU" dirty="0" smtClean="0"/>
              <a:t>По подсчетам ВОЗ, к 2030г от ССЗ будут умирать </a:t>
            </a:r>
            <a:r>
              <a:rPr lang="ru-RU" dirty="0" smtClean="0">
                <a:solidFill>
                  <a:srgbClr val="FF0000"/>
                </a:solidFill>
              </a:rPr>
              <a:t>23,6</a:t>
            </a:r>
            <a:r>
              <a:rPr lang="ru-RU" dirty="0" smtClean="0"/>
              <a:t> млн чел</a:t>
            </a:r>
          </a:p>
          <a:p>
            <a:r>
              <a:rPr lang="ru-RU" dirty="0" smtClean="0"/>
              <a:t>Смертность </a:t>
            </a:r>
            <a:r>
              <a:rPr lang="ru-RU" dirty="0"/>
              <a:t>от </a:t>
            </a:r>
            <a:r>
              <a:rPr lang="ru-RU" dirty="0" smtClean="0"/>
              <a:t>ССЗ опережает </a:t>
            </a:r>
            <a:r>
              <a:rPr lang="ru-RU" dirty="0"/>
              <a:t>смертность от инфекционных и онкологических </a:t>
            </a:r>
            <a:r>
              <a:rPr lang="ru-RU" dirty="0" smtClean="0"/>
              <a:t>заболеваний</a:t>
            </a:r>
          </a:p>
          <a:p>
            <a:r>
              <a:rPr lang="ru-RU" dirty="0" smtClean="0"/>
              <a:t>В2012г от ССЗ во все мире умерло </a:t>
            </a:r>
            <a:r>
              <a:rPr lang="ru-RU" dirty="0" smtClean="0">
                <a:solidFill>
                  <a:srgbClr val="FF0000"/>
                </a:solidFill>
              </a:rPr>
              <a:t>17,5 </a:t>
            </a:r>
            <a:r>
              <a:rPr lang="ru-RU" dirty="0" smtClean="0"/>
              <a:t>млн чел, из них </a:t>
            </a:r>
            <a:r>
              <a:rPr lang="ru-RU" dirty="0" smtClean="0">
                <a:solidFill>
                  <a:srgbClr val="FF0000"/>
                </a:solidFill>
              </a:rPr>
              <a:t>7,4</a:t>
            </a:r>
            <a:r>
              <a:rPr lang="ru-RU" dirty="0" smtClean="0"/>
              <a:t> млн (42%) от ИБС, </a:t>
            </a:r>
            <a:r>
              <a:rPr lang="ru-RU" dirty="0" smtClean="0">
                <a:solidFill>
                  <a:srgbClr val="FF0000"/>
                </a:solidFill>
              </a:rPr>
              <a:t>6,7 </a:t>
            </a:r>
            <a:r>
              <a:rPr lang="ru-RU" dirty="0" smtClean="0"/>
              <a:t>млн (38%) от инсульта</a:t>
            </a:r>
          </a:p>
          <a:p>
            <a:r>
              <a:rPr lang="ru-RU" dirty="0" smtClean="0"/>
              <a:t>В РФ каждый день умирают от  ССЗ 130 человек</a:t>
            </a:r>
          </a:p>
          <a:p>
            <a:endParaRPr lang="ru-RU" dirty="0"/>
          </a:p>
        </p:txBody>
      </p:sp>
      <p:sp>
        <p:nvSpPr>
          <p:cNvPr id="4" name="Дата 3"/>
          <p:cNvSpPr>
            <a:spLocks noGrp="1"/>
          </p:cNvSpPr>
          <p:nvPr>
            <p:ph type="dt" sz="half" idx="10"/>
          </p:nvPr>
        </p:nvSpPr>
        <p:spPr/>
        <p:txBody>
          <a:bodyPr/>
          <a:lstStyle/>
          <a:p>
            <a:pPr>
              <a:defRPr/>
            </a:pPr>
            <a:r>
              <a:rPr lang="ru-RU" dirty="0" smtClean="0">
                <a:solidFill>
                  <a:srgbClr val="073E87"/>
                </a:solidFill>
              </a:rPr>
              <a:t>Информационный бюллетень ВОЗ</a:t>
            </a:r>
            <a:r>
              <a:rPr lang="en-GB" dirty="0" smtClean="0">
                <a:solidFill>
                  <a:srgbClr val="073E87"/>
                </a:solidFill>
              </a:rPr>
              <a:t> </a:t>
            </a:r>
            <a:r>
              <a:rPr lang="ru-RU" dirty="0" smtClean="0">
                <a:solidFill>
                  <a:srgbClr val="073E87"/>
                </a:solidFill>
              </a:rPr>
              <a:t> № 317, 2015г</a:t>
            </a:r>
          </a:p>
          <a:p>
            <a:pPr>
              <a:defRPr/>
            </a:pPr>
            <a:r>
              <a:rPr lang="en-GB" dirty="0" smtClean="0">
                <a:solidFill>
                  <a:srgbClr val="073E87"/>
                </a:solidFill>
              </a:rPr>
              <a:t>                 </a:t>
            </a:r>
            <a:endParaRPr lang="en-GB" dirty="0">
              <a:solidFill>
                <a:srgbClr val="073E87"/>
              </a:solidFill>
            </a:endParaRPr>
          </a:p>
        </p:txBody>
      </p:sp>
      <p:sp>
        <p:nvSpPr>
          <p:cNvPr id="5" name="Номер слайда 4"/>
          <p:cNvSpPr>
            <a:spLocks noGrp="1"/>
          </p:cNvSpPr>
          <p:nvPr>
            <p:ph type="sldNum" sz="quarter" idx="12"/>
          </p:nvPr>
        </p:nvSpPr>
        <p:spPr/>
        <p:txBody>
          <a:bodyPr/>
          <a:lstStyle/>
          <a:p>
            <a:pPr>
              <a:defRPr/>
            </a:pPr>
            <a:fld id="{DFD1DE7A-1917-44F1-BA7D-0F2DA3532A57}" type="slidenum">
              <a:rPr lang="en-GB" smtClean="0">
                <a:solidFill>
                  <a:srgbClr val="073E87"/>
                </a:solidFill>
              </a:rPr>
              <a:pPr>
                <a:defRPr/>
              </a:pPr>
              <a:t>2</a:t>
            </a:fld>
            <a:endParaRPr lang="en-GB">
              <a:solidFill>
                <a:srgbClr val="073E87"/>
              </a:solidFill>
            </a:endParaRPr>
          </a:p>
        </p:txBody>
      </p:sp>
      <p:sp>
        <p:nvSpPr>
          <p:cNvPr id="2" name="Заголовок 1"/>
          <p:cNvSpPr>
            <a:spLocks noGrp="1"/>
          </p:cNvSpPr>
          <p:nvPr>
            <p:ph type="title"/>
          </p:nvPr>
        </p:nvSpPr>
        <p:spPr/>
        <p:txBody>
          <a:bodyPr>
            <a:normAutofit fontScale="90000"/>
          </a:bodyPr>
          <a:lstStyle/>
          <a:p>
            <a:r>
              <a:rPr lang="ru-RU" dirty="0" smtClean="0"/>
              <a:t>ССЗ-ГЛАВНАЯ причина смерти во всем мире</a:t>
            </a:r>
            <a:endParaRPr lang="ru-RU" dirty="0"/>
          </a:p>
        </p:txBody>
      </p:sp>
    </p:spTree>
    <p:extLst>
      <p:ext uri="{BB962C8B-B14F-4D97-AF65-F5344CB8AC3E}">
        <p14:creationId xmlns:p14="http://schemas.microsoft.com/office/powerpoint/2010/main" val="1205740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Какой риск у пациентки???</a:t>
            </a:r>
            <a:endParaRPr lang="ru-RU"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66412" y="2674938"/>
            <a:ext cx="5219113"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4788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r>
              <a:rPr lang="ru-RU" dirty="0" smtClean="0"/>
              <a:t>Как распознать атеросклероз???</a:t>
            </a:r>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772" y="1730235"/>
            <a:ext cx="8431619" cy="4806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510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Внешние признаки атеросклероза-пропедевтика</a:t>
            </a:r>
            <a:br>
              <a:rPr lang="ru-RU" dirty="0" smtClean="0"/>
            </a:br>
            <a:endParaRPr lang="ru-RU" dirty="0"/>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35241" y="1577975"/>
            <a:ext cx="282219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lip1"/>
          <p:cNvPicPr>
            <a:picLocks noGrp="1" noChangeAspect="1" noChangeArrowheads="1"/>
          </p:cNvPicPr>
          <p:nvPr>
            <p:ph sz="half" idx="3"/>
          </p:nvPr>
        </p:nvPicPr>
        <p:blipFill>
          <a:blip r:embed="rId3" cstate="print">
            <a:extLst>
              <a:ext uri="{28A0092B-C50C-407E-A947-70E740481C1C}">
                <a14:useLocalDpi xmlns:a14="http://schemas.microsoft.com/office/drawing/2010/main" val="0"/>
              </a:ext>
            </a:extLst>
          </a:blip>
          <a:srcRect/>
          <a:stretch>
            <a:fillRect/>
          </a:stretch>
        </p:blipFill>
        <p:spPr bwMode="auto">
          <a:xfrm>
            <a:off x="5311535" y="1577975"/>
            <a:ext cx="2772255"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7778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Диагностика атеросклероза</a:t>
            </a:r>
            <a:endParaRPr lang="ru-RU" dirty="0"/>
          </a:p>
        </p:txBody>
      </p:sp>
      <p:sp>
        <p:nvSpPr>
          <p:cNvPr id="3" name="Объект 2"/>
          <p:cNvSpPr>
            <a:spLocks noGrp="1"/>
          </p:cNvSpPr>
          <p:nvPr>
            <p:ph sz="half" idx="2"/>
          </p:nvPr>
        </p:nvSpPr>
        <p:spPr>
          <a:xfrm>
            <a:off x="457200" y="1577340"/>
            <a:ext cx="3977640" cy="3767185"/>
          </a:xfrm>
        </p:spPr>
        <p:txBody>
          <a:bodyPr/>
          <a:lstStyle/>
          <a:p>
            <a:r>
              <a:rPr lang="ru-RU" b="1" dirty="0" smtClean="0"/>
              <a:t>Лабораторная</a:t>
            </a:r>
          </a:p>
          <a:p>
            <a:r>
              <a:rPr lang="ru-RU" dirty="0" smtClean="0"/>
              <a:t>Липидный профиль</a:t>
            </a:r>
          </a:p>
          <a:p>
            <a:pPr marL="0" indent="0">
              <a:buNone/>
            </a:pPr>
            <a:r>
              <a:rPr lang="ru-RU" dirty="0" smtClean="0"/>
              <a:t>(ОХ, ТГ, ЛПНП, ЛПВП), </a:t>
            </a:r>
            <a:r>
              <a:rPr lang="ru-RU" dirty="0" err="1" smtClean="0"/>
              <a:t>Лп</a:t>
            </a:r>
            <a:r>
              <a:rPr lang="ru-RU" dirty="0" smtClean="0"/>
              <a:t>(а), </a:t>
            </a:r>
            <a:r>
              <a:rPr lang="ru-RU" dirty="0" err="1" smtClean="0"/>
              <a:t>АроА</a:t>
            </a:r>
            <a:r>
              <a:rPr lang="en-US" dirty="0" smtClean="0"/>
              <a:t>1</a:t>
            </a:r>
            <a:r>
              <a:rPr lang="ru-RU" dirty="0" smtClean="0"/>
              <a:t>, </a:t>
            </a:r>
            <a:r>
              <a:rPr lang="ru-RU" dirty="0" err="1" smtClean="0"/>
              <a:t>АроВ</a:t>
            </a:r>
            <a:endParaRPr lang="ru-RU" dirty="0"/>
          </a:p>
          <a:p>
            <a:pPr marL="0" indent="0">
              <a:buNone/>
            </a:pPr>
            <a:endParaRPr lang="ru-RU" dirty="0" smtClean="0"/>
          </a:p>
          <a:p>
            <a:pPr marL="0" indent="0">
              <a:buNone/>
            </a:pPr>
            <a:endParaRPr lang="ru-RU" dirty="0" smtClean="0"/>
          </a:p>
          <a:p>
            <a:r>
              <a:rPr lang="ru-RU" dirty="0" smtClean="0"/>
              <a:t>Воспалительные </a:t>
            </a:r>
            <a:r>
              <a:rPr lang="ru-RU" dirty="0" err="1" smtClean="0"/>
              <a:t>биомаркеры</a:t>
            </a:r>
            <a:r>
              <a:rPr lang="ru-RU" dirty="0"/>
              <a:t>:</a:t>
            </a:r>
            <a:r>
              <a:rPr lang="ru-RU" dirty="0" smtClean="0"/>
              <a:t> </a:t>
            </a:r>
            <a:r>
              <a:rPr lang="ru-RU" dirty="0" err="1" smtClean="0"/>
              <a:t>вч</a:t>
            </a:r>
            <a:r>
              <a:rPr lang="ru-RU" dirty="0" smtClean="0"/>
              <a:t>-СРБ</a:t>
            </a:r>
          </a:p>
          <a:p>
            <a:pPr marL="0" indent="0">
              <a:buNone/>
            </a:pPr>
            <a:endParaRPr lang="ru-RU" dirty="0"/>
          </a:p>
        </p:txBody>
      </p:sp>
      <p:sp>
        <p:nvSpPr>
          <p:cNvPr id="4" name="Объект 3"/>
          <p:cNvSpPr>
            <a:spLocks noGrp="1"/>
          </p:cNvSpPr>
          <p:nvPr>
            <p:ph sz="half" idx="3"/>
          </p:nvPr>
        </p:nvSpPr>
        <p:spPr>
          <a:xfrm>
            <a:off x="4709160" y="1577340"/>
            <a:ext cx="3977640" cy="3693319"/>
          </a:xfrm>
        </p:spPr>
        <p:txBody>
          <a:bodyPr/>
          <a:lstStyle/>
          <a:p>
            <a:r>
              <a:rPr lang="ru-RU" b="1" dirty="0" smtClean="0"/>
              <a:t>Инструментальная </a:t>
            </a:r>
            <a:r>
              <a:rPr lang="en-US" b="1" dirty="0" smtClean="0"/>
              <a:t>(</a:t>
            </a:r>
            <a:r>
              <a:rPr lang="ru-RU" b="1" dirty="0" err="1" smtClean="0"/>
              <a:t>неинвазивные</a:t>
            </a:r>
            <a:r>
              <a:rPr lang="ru-RU" b="1" dirty="0" smtClean="0"/>
              <a:t> методы)</a:t>
            </a:r>
          </a:p>
          <a:p>
            <a:r>
              <a:rPr lang="ru-RU" dirty="0" err="1" smtClean="0"/>
              <a:t>Ультразвуовая</a:t>
            </a:r>
            <a:r>
              <a:rPr lang="ru-RU" dirty="0" smtClean="0"/>
              <a:t> </a:t>
            </a:r>
            <a:r>
              <a:rPr lang="ru-RU" dirty="0" err="1" smtClean="0"/>
              <a:t>доплерография</a:t>
            </a:r>
            <a:endParaRPr lang="ru-RU" dirty="0" smtClean="0"/>
          </a:p>
          <a:p>
            <a:r>
              <a:rPr lang="ru-RU" dirty="0" smtClean="0"/>
              <a:t>ПЭТ\КТ </a:t>
            </a:r>
          </a:p>
          <a:p>
            <a:r>
              <a:rPr lang="ru-RU" dirty="0" smtClean="0"/>
              <a:t>ОФЭКТ\КТ </a:t>
            </a:r>
            <a:r>
              <a:rPr lang="ru-RU" dirty="0"/>
              <a:t>перфузия </a:t>
            </a:r>
            <a:r>
              <a:rPr lang="ru-RU" dirty="0" smtClean="0"/>
              <a:t>миокарда</a:t>
            </a:r>
          </a:p>
          <a:p>
            <a:r>
              <a:rPr lang="ru-RU" dirty="0"/>
              <a:t>КТ </a:t>
            </a:r>
            <a:r>
              <a:rPr lang="ru-RU" dirty="0" smtClean="0"/>
              <a:t>коронарных артерий</a:t>
            </a:r>
          </a:p>
          <a:p>
            <a:r>
              <a:rPr lang="ru-RU" dirty="0"/>
              <a:t>МРТ сердца</a:t>
            </a:r>
          </a:p>
        </p:txBody>
      </p:sp>
    </p:spTree>
    <p:extLst>
      <p:ext uri="{BB962C8B-B14F-4D97-AF65-F5344CB8AC3E}">
        <p14:creationId xmlns:p14="http://schemas.microsoft.com/office/powerpoint/2010/main" val="3475694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normAutofit fontScale="90000"/>
          </a:bodyPr>
          <a:lstStyle/>
          <a:p>
            <a:r>
              <a:rPr lang="ru-RU" sz="3600" dirty="0"/>
              <a:t>Оптимальные значения </a:t>
            </a:r>
            <a:r>
              <a:rPr lang="ru-RU" sz="3600" b="1" dirty="0" smtClean="0"/>
              <a:t>ЛИПИДНОГО ПРОФИЛЯ </a:t>
            </a:r>
            <a:r>
              <a:rPr lang="ru-RU" sz="3600" dirty="0"/>
              <a:t>(</a:t>
            </a:r>
            <a:r>
              <a:rPr lang="ru-RU" sz="3600" dirty="0" err="1"/>
              <a:t>ммоль</a:t>
            </a:r>
            <a:r>
              <a:rPr lang="ru-RU" sz="3600" dirty="0"/>
              <a:t>/л) в зависимости от категории риска</a:t>
            </a:r>
          </a:p>
        </p:txBody>
      </p:sp>
      <p:pic>
        <p:nvPicPr>
          <p:cNvPr id="8909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0641" y="1872398"/>
            <a:ext cx="8883360" cy="4815866"/>
          </a:xfrm>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63412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5"/>
          <p:cNvSpPr>
            <a:spLocks noGrp="1" noChangeArrowheads="1"/>
          </p:cNvSpPr>
          <p:nvPr>
            <p:ph type="title"/>
          </p:nvPr>
        </p:nvSpPr>
        <p:spPr/>
        <p:txBody>
          <a:bodyPr>
            <a:normAutofit/>
          </a:bodyPr>
          <a:lstStyle/>
          <a:p>
            <a:r>
              <a:rPr lang="ru-RU" sz="2400" dirty="0" smtClean="0"/>
              <a:t>Нормальные значения маркеров атеросклероза</a:t>
            </a:r>
            <a:endParaRPr lang="ru-RU" sz="2400" dirty="0"/>
          </a:p>
        </p:txBody>
      </p:sp>
      <p:pic>
        <p:nvPicPr>
          <p:cNvPr id="5427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08288"/>
            <a:ext cx="9144000" cy="4910916"/>
          </a:xfrm>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3229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Ультразвуковая диагностика атеросклероза</a:t>
            </a:r>
            <a:endParaRPr lang="ru-RU" dirty="0"/>
          </a:p>
        </p:txBody>
      </p:sp>
      <p:sp>
        <p:nvSpPr>
          <p:cNvPr id="3" name="Объект 2"/>
          <p:cNvSpPr>
            <a:spLocks noGrp="1"/>
          </p:cNvSpPr>
          <p:nvPr>
            <p:ph sz="half" idx="2"/>
          </p:nvPr>
        </p:nvSpPr>
        <p:spPr>
          <a:xfrm>
            <a:off x="457200" y="1577340"/>
            <a:ext cx="3977640" cy="3028521"/>
          </a:xfrm>
        </p:spPr>
        <p:txBody>
          <a:bodyPr/>
          <a:lstStyle/>
          <a:p>
            <a:endParaRPr lang="ru-RU" dirty="0" smtClean="0"/>
          </a:p>
          <a:p>
            <a:r>
              <a:rPr lang="ru-RU" dirty="0"/>
              <a:t>Ультразвуковое дуплексное сканирование </a:t>
            </a:r>
            <a:r>
              <a:rPr lang="ru-RU" dirty="0" err="1" smtClean="0"/>
              <a:t>брахиоцефальных</a:t>
            </a:r>
            <a:r>
              <a:rPr lang="ru-RU" dirty="0" smtClean="0"/>
              <a:t> артерий</a:t>
            </a:r>
            <a:endParaRPr lang="ru-RU" dirty="0"/>
          </a:p>
          <a:p>
            <a:endParaRPr lang="ru-RU" dirty="0" smtClean="0"/>
          </a:p>
          <a:p>
            <a:pPr marL="0" indent="0">
              <a:buNone/>
            </a:pPr>
            <a:r>
              <a:rPr lang="ru-RU" dirty="0" smtClean="0"/>
              <a:t>Утолщение  КИМ - не атеросклероз!</a:t>
            </a:r>
          </a:p>
          <a:p>
            <a:pPr marL="0" indent="0">
              <a:buNone/>
            </a:pPr>
            <a:r>
              <a:rPr lang="ru-RU" sz="1200" dirty="0" smtClean="0"/>
              <a:t>(Субъективный метод)</a:t>
            </a:r>
            <a:endParaRPr lang="ru-RU" sz="1200" dirty="0"/>
          </a:p>
        </p:txBody>
      </p:sp>
      <p:sp>
        <p:nvSpPr>
          <p:cNvPr id="4" name="Объект 3"/>
          <p:cNvSpPr>
            <a:spLocks noGrp="1"/>
          </p:cNvSpPr>
          <p:nvPr>
            <p:ph sz="half" idx="3"/>
          </p:nvPr>
        </p:nvSpPr>
        <p:spPr/>
        <p:txBody>
          <a:bodyPr/>
          <a:lstStyle/>
          <a:p>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4578" y="2352419"/>
            <a:ext cx="4520443" cy="259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9500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2"/>
          </p:nvPr>
        </p:nvSpPr>
        <p:spPr>
          <a:xfrm>
            <a:off x="457200" y="1577340"/>
            <a:ext cx="3977640" cy="1200329"/>
          </a:xfrm>
        </p:spPr>
        <p:txBody>
          <a:bodyPr/>
          <a:lstStyle/>
          <a:p>
            <a:r>
              <a:rPr lang="ru-RU" dirty="0"/>
              <a:t>КТ оценка коронарных </a:t>
            </a:r>
            <a:r>
              <a:rPr lang="ru-RU" dirty="0" smtClean="0"/>
              <a:t>артерий    </a:t>
            </a:r>
            <a:r>
              <a:rPr lang="ru-RU" sz="1000" dirty="0" smtClean="0"/>
              <a:t>Наполнение </a:t>
            </a:r>
            <a:r>
              <a:rPr lang="ru-RU" sz="1000" dirty="0"/>
              <a:t>контрастом просвета артерий в сочетании с применением КТ </a:t>
            </a:r>
            <a:r>
              <a:rPr lang="ru-RU" sz="1000" dirty="0" err="1" smtClean="0"/>
              <a:t>коронарографии</a:t>
            </a:r>
            <a:r>
              <a:rPr lang="ru-RU" sz="1000" dirty="0" smtClean="0"/>
              <a:t>. Высокоскоростной </a:t>
            </a:r>
            <a:r>
              <a:rPr lang="ru-RU" sz="1000" dirty="0"/>
              <a:t>метод визуализации с высоким значением пространственного разрешения</a:t>
            </a:r>
          </a:p>
        </p:txBody>
      </p:sp>
      <p:sp>
        <p:nvSpPr>
          <p:cNvPr id="4" name="Объект 3"/>
          <p:cNvSpPr>
            <a:spLocks noGrp="1"/>
          </p:cNvSpPr>
          <p:nvPr>
            <p:ph sz="half" idx="3"/>
          </p:nvPr>
        </p:nvSpPr>
        <p:spPr/>
        <p:txBody>
          <a:bodyPr/>
          <a:lstStyle/>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1367" y="1337172"/>
            <a:ext cx="4157331" cy="3228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02" y="3284465"/>
            <a:ext cx="3317358" cy="3559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738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Неинвазивная</a:t>
            </a:r>
            <a:r>
              <a:rPr lang="ru-RU" dirty="0" smtClean="0"/>
              <a:t> визуализация сердца</a:t>
            </a:r>
            <a:endParaRPr lang="ru-RU" dirty="0"/>
          </a:p>
        </p:txBody>
      </p:sp>
      <p:sp>
        <p:nvSpPr>
          <p:cNvPr id="3" name="Объект 2"/>
          <p:cNvSpPr>
            <a:spLocks noGrp="1"/>
          </p:cNvSpPr>
          <p:nvPr>
            <p:ph sz="half" idx="2"/>
          </p:nvPr>
        </p:nvSpPr>
        <p:spPr>
          <a:xfrm>
            <a:off x="457200" y="1577340"/>
            <a:ext cx="3977640" cy="2179058"/>
          </a:xfrm>
        </p:spPr>
        <p:txBody>
          <a:bodyPr/>
          <a:lstStyle/>
          <a:p>
            <a:r>
              <a:rPr lang="ru-RU" dirty="0" smtClean="0"/>
              <a:t>ПЭТ/КТ оценка перфузии миокарда </a:t>
            </a:r>
            <a:r>
              <a:rPr lang="ru-RU" sz="1200" dirty="0" smtClean="0"/>
              <a:t>более академичный, лучше пространственное разрешение; применяется при </a:t>
            </a:r>
            <a:r>
              <a:rPr lang="ru-RU" sz="1200" dirty="0" err="1" smtClean="0"/>
              <a:t>трехсосудистом</a:t>
            </a:r>
            <a:r>
              <a:rPr lang="ru-RU" sz="1200" dirty="0" smtClean="0"/>
              <a:t> поражении и при поражении микроциркуляторном русле</a:t>
            </a:r>
          </a:p>
          <a:p>
            <a:endParaRPr lang="ru-RU" sz="1200" dirty="0"/>
          </a:p>
          <a:p>
            <a:endParaRPr lang="ru-RU" sz="1200" dirty="0" smtClean="0"/>
          </a:p>
          <a:p>
            <a:endParaRPr lang="ru-RU" sz="1200" dirty="0"/>
          </a:p>
          <a:p>
            <a:pPr marL="0" indent="0">
              <a:buNone/>
            </a:pPr>
            <a:r>
              <a:rPr lang="ru-RU" sz="1200" dirty="0" smtClean="0"/>
              <a:t>        Оценка функциональных параметров   </a:t>
            </a:r>
            <a:endParaRPr lang="ru-RU" dirty="0"/>
          </a:p>
        </p:txBody>
      </p:sp>
      <p:sp>
        <p:nvSpPr>
          <p:cNvPr id="4" name="Объект 3"/>
          <p:cNvSpPr>
            <a:spLocks noGrp="1"/>
          </p:cNvSpPr>
          <p:nvPr>
            <p:ph sz="half" idx="3"/>
          </p:nvPr>
        </p:nvSpPr>
        <p:spPr/>
        <p:txBody>
          <a:bodyPr/>
          <a:lstStyle/>
          <a:p>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772" y="1525994"/>
            <a:ext cx="4762500"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756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Неинвазивная</a:t>
            </a:r>
            <a:r>
              <a:rPr lang="ru-RU" dirty="0" smtClean="0"/>
              <a:t> визуализация сердца</a:t>
            </a:r>
            <a:endParaRPr lang="ru-RU" dirty="0"/>
          </a:p>
        </p:txBody>
      </p:sp>
      <p:sp>
        <p:nvSpPr>
          <p:cNvPr id="3" name="Объект 2"/>
          <p:cNvSpPr>
            <a:spLocks noGrp="1"/>
          </p:cNvSpPr>
          <p:nvPr>
            <p:ph sz="half" idx="2"/>
          </p:nvPr>
        </p:nvSpPr>
        <p:spPr>
          <a:xfrm>
            <a:off x="457200" y="1577340"/>
            <a:ext cx="3977640" cy="1551194"/>
          </a:xfrm>
        </p:spPr>
        <p:txBody>
          <a:bodyPr/>
          <a:lstStyle/>
          <a:p>
            <a:r>
              <a:rPr lang="ru-RU" dirty="0"/>
              <a:t>ОФЭКТ\КТ перфузия </a:t>
            </a:r>
            <a:r>
              <a:rPr lang="ru-RU" dirty="0" err="1"/>
              <a:t>миокрада</a:t>
            </a:r>
            <a:r>
              <a:rPr lang="ru-RU" dirty="0"/>
              <a:t> (</a:t>
            </a:r>
            <a:r>
              <a:rPr lang="ru-RU" sz="1000" dirty="0"/>
              <a:t>более доступен, проще в применении</a:t>
            </a:r>
            <a:r>
              <a:rPr lang="ru-RU" dirty="0" smtClean="0"/>
              <a:t>)</a:t>
            </a:r>
          </a:p>
          <a:p>
            <a:pPr marL="0" indent="0">
              <a:buNone/>
            </a:pPr>
            <a:r>
              <a:rPr lang="ru-RU" dirty="0"/>
              <a:t> </a:t>
            </a:r>
            <a:r>
              <a:rPr lang="ru-RU" sz="1000" dirty="0" smtClean="0"/>
              <a:t>Оценка функциональных </a:t>
            </a:r>
            <a:r>
              <a:rPr lang="ru-RU" sz="1000" dirty="0" err="1" smtClean="0"/>
              <a:t>парамтров</a:t>
            </a:r>
            <a:endParaRPr lang="ru-RU" dirty="0"/>
          </a:p>
        </p:txBody>
      </p:sp>
      <p:sp>
        <p:nvSpPr>
          <p:cNvPr id="4" name="Объект 3"/>
          <p:cNvSpPr>
            <a:spLocks noGrp="1"/>
          </p:cNvSpPr>
          <p:nvPr>
            <p:ph sz="half" idx="3"/>
          </p:nvPr>
        </p:nvSpPr>
        <p:spPr>
          <a:xfrm>
            <a:off x="4709160" y="1577340"/>
            <a:ext cx="3977640" cy="369332"/>
          </a:xfrm>
        </p:spPr>
        <p:txBody>
          <a:bodyPr/>
          <a:lstStyle/>
          <a:p>
            <a:endParaRPr lang="ru-RU"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666" y="1616149"/>
            <a:ext cx="4804075" cy="349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8811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66FB889-D596-4EA3-8459-A84CB7CDAD23}" type="slidenum">
              <a:rPr lang="en-US"/>
              <a:pPr>
                <a:defRPr/>
              </a:pPr>
              <a:t>3</a:t>
            </a:fld>
            <a:endParaRPr lang="en-US"/>
          </a:p>
        </p:txBody>
      </p:sp>
      <p:sp>
        <p:nvSpPr>
          <p:cNvPr id="12" name="Title 2"/>
          <p:cNvSpPr>
            <a:spLocks noGrp="1"/>
          </p:cNvSpPr>
          <p:nvPr>
            <p:ph type="title"/>
          </p:nvPr>
        </p:nvSpPr>
        <p:spPr>
          <a:xfrm>
            <a:off x="645318" y="360363"/>
            <a:ext cx="8213725" cy="914400"/>
          </a:xfrm>
        </p:spPr>
        <p:txBody>
          <a:bodyPr>
            <a:noAutofit/>
          </a:bodyPr>
          <a:lstStyle/>
          <a:p>
            <a:pPr>
              <a:defRPr/>
            </a:pPr>
            <a:r>
              <a:rPr lang="ru-RU" sz="3600" dirty="0" smtClean="0"/>
              <a:t>Сердечно сосудистые заболевания  в мире </a:t>
            </a:r>
            <a:endParaRPr lang="ru-RU" sz="3600" dirty="0"/>
          </a:p>
        </p:txBody>
      </p:sp>
      <p:sp>
        <p:nvSpPr>
          <p:cNvPr id="8" name="Text Placeholder 3"/>
          <p:cNvSpPr txBox="1">
            <a:spLocks/>
          </p:cNvSpPr>
          <p:nvPr/>
        </p:nvSpPr>
        <p:spPr bwMode="gray">
          <a:xfrm rot="16200000">
            <a:off x="8125619" y="4575969"/>
            <a:ext cx="1800225" cy="236537"/>
          </a:xfrm>
          <a:prstGeom prst="rect">
            <a:avLst/>
          </a:prstGeom>
        </p:spPr>
        <p:txBody>
          <a:bodyPr lIns="0" tIns="0"/>
          <a:lstStyle>
            <a:lvl1pPr marL="0" indent="0" algn="l" defTabSz="914400" rtl="0" eaLnBrk="1" latinLnBrk="0" hangingPunct="1">
              <a:spcBef>
                <a:spcPts val="1800"/>
              </a:spcBef>
              <a:buFont typeface="Arial" panose="020B0604020202020204" pitchFamily="34" charset="0"/>
              <a:buNone/>
              <a:defRPr sz="1400" i="0" kern="1200">
                <a:solidFill>
                  <a:schemeClr val="bg1"/>
                </a:solidFill>
                <a:latin typeface="+mn-lt"/>
                <a:ea typeface="+mn-ea"/>
                <a:cs typeface="+mn-cs"/>
              </a:defRPr>
            </a:lvl1pPr>
            <a:lvl2pPr marL="228600" indent="-228600" algn="l" defTabSz="914400" rtl="0" eaLnBrk="1" latinLnBrk="0" hangingPunct="1">
              <a:spcBef>
                <a:spcPts val="12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spcBef>
                <a:spcPts val="8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914400" indent="-2286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defRPr/>
            </a:pPr>
            <a:r>
              <a:rPr lang="en-US" sz="800" dirty="0" smtClean="0">
                <a:solidFill>
                  <a:schemeClr val="bg1">
                    <a:lumMod val="50000"/>
                  </a:schemeClr>
                </a:solidFill>
              </a:rPr>
              <a:t>RUOMA160749</a:t>
            </a:r>
            <a:r>
              <a:rPr lang="ru-RU" sz="800" dirty="0" smtClean="0">
                <a:solidFill>
                  <a:schemeClr val="bg1">
                    <a:lumMod val="50000"/>
                  </a:schemeClr>
                </a:solidFill>
              </a:rPr>
              <a:t> от 01.06.2016</a:t>
            </a:r>
            <a:endParaRPr lang="ru-RU" sz="800" dirty="0">
              <a:solidFill>
                <a:schemeClr val="bg1">
                  <a:lumMod val="50000"/>
                </a:schemeClr>
              </a:solidFill>
            </a:endParaRPr>
          </a:p>
        </p:txBody>
      </p:sp>
      <p:sp>
        <p:nvSpPr>
          <p:cNvPr id="40964" name="Rectangle 4"/>
          <p:cNvSpPr>
            <a:spLocks noChangeArrowheads="1"/>
          </p:cNvSpPr>
          <p:nvPr/>
        </p:nvSpPr>
        <p:spPr bwMode="auto">
          <a:xfrm>
            <a:off x="2627313" y="1989138"/>
            <a:ext cx="4248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6000">
                <a:solidFill>
                  <a:schemeClr val="bg1"/>
                </a:solidFill>
                <a:latin typeface="Verdana" pitchFamily="34" charset="0"/>
              </a:rPr>
              <a:t>17,5 млн.</a:t>
            </a:r>
          </a:p>
        </p:txBody>
      </p:sp>
      <p:sp>
        <p:nvSpPr>
          <p:cNvPr id="40965" name="Rectangle 6"/>
          <p:cNvSpPr>
            <a:spLocks noChangeArrowheads="1"/>
          </p:cNvSpPr>
          <p:nvPr/>
        </p:nvSpPr>
        <p:spPr bwMode="auto">
          <a:xfrm>
            <a:off x="450850" y="6421438"/>
            <a:ext cx="77771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a:solidFill>
                  <a:schemeClr val="bg1"/>
                </a:solidFill>
              </a:rPr>
              <a:t>http://www.who.int/cardiovascular_diseases/ru/</a:t>
            </a:r>
            <a:endParaRPr lang="ru-RU" sz="800">
              <a:solidFill>
                <a:schemeClr val="bg1"/>
              </a:solidFill>
            </a:endParaRPr>
          </a:p>
        </p:txBody>
      </p:sp>
      <p:sp>
        <p:nvSpPr>
          <p:cNvPr id="40966" name="Rectangle 8"/>
          <p:cNvSpPr>
            <a:spLocks noChangeArrowheads="1"/>
          </p:cNvSpPr>
          <p:nvPr/>
        </p:nvSpPr>
        <p:spPr bwMode="auto">
          <a:xfrm>
            <a:off x="3756025" y="3549650"/>
            <a:ext cx="1992313"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6000">
                <a:solidFill>
                  <a:schemeClr val="bg1"/>
                </a:solidFill>
                <a:latin typeface="Verdana" pitchFamily="34" charset="0"/>
              </a:rPr>
              <a:t>80%</a:t>
            </a:r>
          </a:p>
        </p:txBody>
      </p:sp>
      <p:pic>
        <p:nvPicPr>
          <p:cNvPr id="409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74763"/>
            <a:ext cx="8443913" cy="4548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8" name="Rectangle 1"/>
          <p:cNvSpPr>
            <a:spLocks noChangeArrowheads="1"/>
          </p:cNvSpPr>
          <p:nvPr/>
        </p:nvSpPr>
        <p:spPr bwMode="auto">
          <a:xfrm>
            <a:off x="179388" y="6313488"/>
            <a:ext cx="6696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a:latin typeface="Verdana" pitchFamily="34" charset="0"/>
              </a:rPr>
              <a:t>file:///C:/Users/100036672/Downloads/9789244564370_rus.pdf</a:t>
            </a:r>
            <a:endParaRPr lang="ru-RU" sz="800">
              <a:latin typeface="Verdana" pitchFamily="34" charset="0"/>
            </a:endParaRPr>
          </a:p>
        </p:txBody>
      </p:sp>
      <p:pic>
        <p:nvPicPr>
          <p:cNvPr id="409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88" y="1274763"/>
            <a:ext cx="8112125" cy="467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4286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Электрокардиография</a:t>
            </a:r>
            <a:endParaRPr lang="ru-RU" dirty="0"/>
          </a:p>
        </p:txBody>
      </p:sp>
      <p:sp>
        <p:nvSpPr>
          <p:cNvPr id="3" name="Объект 2"/>
          <p:cNvSpPr>
            <a:spLocks noGrp="1"/>
          </p:cNvSpPr>
          <p:nvPr>
            <p:ph sz="half" idx="2"/>
          </p:nvPr>
        </p:nvSpPr>
        <p:spPr/>
        <p:txBody>
          <a:bodyPr/>
          <a:lstStyle/>
          <a:p>
            <a:endParaRPr lang="ru-RU" dirty="0"/>
          </a:p>
        </p:txBody>
      </p:sp>
      <p:sp>
        <p:nvSpPr>
          <p:cNvPr id="4" name="Объект 3"/>
          <p:cNvSpPr>
            <a:spLocks noGrp="1"/>
          </p:cNvSpPr>
          <p:nvPr>
            <p:ph sz="half" idx="3"/>
          </p:nvPr>
        </p:nvSpPr>
        <p:spPr/>
        <p:txBody>
          <a:bodyPr/>
          <a:lstStyle/>
          <a:p>
            <a:endParaRPr lang="ru-RU"/>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215" y="1701876"/>
            <a:ext cx="6539022" cy="4359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25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22694" y="1833114"/>
            <a:ext cx="7467600" cy="3701008"/>
          </a:xfrm>
        </p:spPr>
        <p:txBody>
          <a:bodyPr>
            <a:norm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pPr marL="0" indent="0">
              <a:buNone/>
            </a:pPr>
            <a:endParaRPr lang="ru-RU" dirty="0" smtClean="0"/>
          </a:p>
        </p:txBody>
      </p:sp>
      <p:sp>
        <p:nvSpPr>
          <p:cNvPr id="2" name="Заголовок 1"/>
          <p:cNvSpPr>
            <a:spLocks noGrp="1"/>
          </p:cNvSpPr>
          <p:nvPr>
            <p:ph type="title"/>
          </p:nvPr>
        </p:nvSpPr>
        <p:spPr/>
        <p:txBody>
          <a:bodyPr>
            <a:normAutofit fontScale="90000"/>
          </a:bodyPr>
          <a:lstStyle/>
          <a:p>
            <a:r>
              <a:rPr lang="ru-RU" dirty="0" smtClean="0"/>
              <a:t>Зачем нужна первичная профилактика</a:t>
            </a:r>
            <a:r>
              <a:rPr lang="en-US" dirty="0" smtClean="0"/>
              <a:t>?</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2126" y="2656742"/>
            <a:ext cx="27908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86560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8650" y="2751827"/>
            <a:ext cx="7886700" cy="3425136"/>
          </a:xfrm>
        </p:spPr>
        <p:txBody>
          <a:bodyPr/>
          <a:lstStyle/>
          <a:p>
            <a:r>
              <a:rPr lang="ru-RU" dirty="0" smtClean="0"/>
              <a:t>Немедикаментозное лечение (модификация образа жизни)</a:t>
            </a:r>
          </a:p>
          <a:p>
            <a:r>
              <a:rPr lang="ru-RU" dirty="0" smtClean="0"/>
              <a:t>Медикаментозное лечение (</a:t>
            </a:r>
            <a:r>
              <a:rPr lang="ru-RU" dirty="0" err="1" smtClean="0"/>
              <a:t>гиполипидемическая</a:t>
            </a:r>
            <a:r>
              <a:rPr lang="ru-RU" dirty="0" smtClean="0"/>
              <a:t> терапия)</a:t>
            </a:r>
          </a:p>
          <a:p>
            <a:r>
              <a:rPr lang="ru-RU" dirty="0" smtClean="0"/>
              <a:t>Экстракорпоральные методы лечения (при семейной </a:t>
            </a:r>
            <a:r>
              <a:rPr lang="ru-RU" dirty="0" err="1" smtClean="0"/>
              <a:t>гиперхолестеринемии</a:t>
            </a:r>
            <a:r>
              <a:rPr lang="ru-RU" dirty="0" smtClean="0"/>
              <a:t>)</a:t>
            </a:r>
            <a:endParaRPr lang="ru-RU" dirty="0"/>
          </a:p>
        </p:txBody>
      </p:sp>
      <p:sp>
        <p:nvSpPr>
          <p:cNvPr id="2" name="Заголовок 1"/>
          <p:cNvSpPr>
            <a:spLocks noGrp="1"/>
          </p:cNvSpPr>
          <p:nvPr>
            <p:ph type="title"/>
          </p:nvPr>
        </p:nvSpPr>
        <p:spPr>
          <a:xfrm>
            <a:off x="628650" y="822326"/>
            <a:ext cx="7886700" cy="1325563"/>
          </a:xfrm>
        </p:spPr>
        <p:txBody>
          <a:bodyPr>
            <a:noAutofit/>
          </a:bodyPr>
          <a:lstStyle/>
          <a:p>
            <a:r>
              <a:rPr lang="ru-RU" sz="2800" dirty="0" smtClean="0"/>
              <a:t>Цель профилактики и лечения атеросклероза — снижение сердечно-сосудистой и общей смертности</a:t>
            </a:r>
            <a:endParaRPr lang="ru-RU" sz="2800" dirty="0"/>
          </a:p>
        </p:txBody>
      </p:sp>
    </p:spTree>
    <p:extLst>
      <p:ext uri="{BB962C8B-B14F-4D97-AF65-F5344CB8AC3E}">
        <p14:creationId xmlns:p14="http://schemas.microsoft.com/office/powerpoint/2010/main" val="24486430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874713" y="50800"/>
            <a:ext cx="7772400" cy="1143000"/>
          </a:xfrm>
        </p:spPr>
        <p:txBody>
          <a:bodyPr>
            <a:normAutofit/>
          </a:bodyPr>
          <a:lstStyle/>
          <a:p>
            <a:pPr>
              <a:defRPr/>
            </a:pPr>
            <a:r>
              <a:rPr lang="ru-RU" sz="2400" dirty="0" smtClean="0">
                <a:latin typeface="Verdana" pitchFamily="34" charset="0"/>
              </a:rPr>
              <a:t>Северо-Карельский проект</a:t>
            </a:r>
            <a:r>
              <a:rPr lang="ru-RU" sz="2400" dirty="0" smtClean="0">
                <a:solidFill>
                  <a:srgbClr val="CCECFF"/>
                </a:solidFill>
                <a:latin typeface="Verdana" pitchFamily="34" charset="0"/>
              </a:rPr>
              <a:t/>
            </a:r>
            <a:br>
              <a:rPr lang="ru-RU" sz="2400" dirty="0" smtClean="0">
                <a:solidFill>
                  <a:srgbClr val="CCECFF"/>
                </a:solidFill>
                <a:latin typeface="Verdana" pitchFamily="34" charset="0"/>
              </a:rPr>
            </a:br>
            <a:endParaRPr lang="ru-RU" sz="2400" dirty="0" smtClean="0">
              <a:solidFill>
                <a:srgbClr val="CCECFF"/>
              </a:solidFill>
              <a:latin typeface="Verdana" pitchFamily="34" charset="0"/>
            </a:endParaRPr>
          </a:p>
        </p:txBody>
      </p:sp>
      <p:graphicFrame>
        <p:nvGraphicFramePr>
          <p:cNvPr id="108547" name="Group 3"/>
          <p:cNvGraphicFramePr>
            <a:graphicFrameLocks noGrp="1"/>
          </p:cNvGraphicFramePr>
          <p:nvPr>
            <p:ph type="tbl" idx="4294967295"/>
            <p:extLst>
              <p:ext uri="{D42A27DB-BD31-4B8C-83A1-F6EECF244321}">
                <p14:modId xmlns:p14="http://schemas.microsoft.com/office/powerpoint/2010/main" val="4239257466"/>
              </p:ext>
            </p:extLst>
          </p:nvPr>
        </p:nvGraphicFramePr>
        <p:xfrm>
          <a:off x="0" y="1066800"/>
          <a:ext cx="7772400" cy="3444875"/>
        </p:xfrm>
        <a:graphic>
          <a:graphicData uri="http://schemas.openxmlformats.org/drawingml/2006/table">
            <a:tbl>
              <a:tblPr/>
              <a:tblGrid>
                <a:gridCol w="3671888"/>
                <a:gridCol w="4100512"/>
              </a:tblGrid>
              <a:tr h="3444875">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ru-RU" sz="2800" b="0" i="0" u="none" strike="noStrike" cap="none" normalizeH="0" baseline="0" dirty="0" smtClean="0">
                          <a:ln>
                            <a:noFill/>
                          </a:ln>
                          <a:solidFill>
                            <a:schemeClr val="tx1"/>
                          </a:solidFill>
                          <a:effectLst/>
                          <a:latin typeface="Verdana" pitchFamily="34" charset="0"/>
                        </a:rPr>
                        <a:t>           </a:t>
                      </a:r>
                    </a:p>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ru-RU" sz="2800" b="0" i="0" u="none" strike="noStrike" cap="none" normalizeH="0" baseline="0" dirty="0" smtClean="0">
                          <a:ln>
                            <a:noFill/>
                          </a:ln>
                          <a:solidFill>
                            <a:schemeClr val="tx1"/>
                          </a:solidFill>
                          <a:effectLst/>
                          <a:latin typeface="Verdana" pitchFamily="34" charset="0"/>
                        </a:rPr>
                        <a:t>ХС-275 </a:t>
                      </a:r>
                      <a:r>
                        <a:rPr kumimoji="0" lang="ru-RU" sz="2400" b="0" i="0" u="none" strike="noStrike" cap="none" normalizeH="0" baseline="0" dirty="0" smtClean="0">
                          <a:ln>
                            <a:noFill/>
                          </a:ln>
                          <a:solidFill>
                            <a:schemeClr val="tx1"/>
                          </a:solidFill>
                          <a:effectLst/>
                          <a:latin typeface="Verdana" pitchFamily="34" charset="0"/>
                        </a:rPr>
                        <a:t>мг</a:t>
                      </a:r>
                      <a:r>
                        <a:rPr kumimoji="0" lang="en-US" sz="2400" b="0" i="0" u="none" strike="noStrike" cap="none" normalizeH="0" baseline="0" dirty="0" smtClean="0">
                          <a:ln>
                            <a:noFill/>
                          </a:ln>
                          <a:solidFill>
                            <a:schemeClr val="tx1"/>
                          </a:solidFill>
                          <a:effectLst/>
                          <a:latin typeface="Verdana" pitchFamily="34" charset="0"/>
                        </a:rPr>
                        <a:t>/</a:t>
                      </a:r>
                      <a:r>
                        <a:rPr kumimoji="0" lang="ru-RU" sz="2400" b="0" i="0" u="none" strike="noStrike" cap="none" normalizeH="0" baseline="0" dirty="0" smtClean="0">
                          <a:ln>
                            <a:noFill/>
                          </a:ln>
                          <a:solidFill>
                            <a:schemeClr val="tx1"/>
                          </a:solidFill>
                          <a:effectLst/>
                          <a:latin typeface="Verdana" pitchFamily="34" charset="0"/>
                        </a:rPr>
                        <a:t>дл</a:t>
                      </a:r>
                      <a:r>
                        <a:rPr kumimoji="0" lang="ru-RU" sz="2800" b="0" i="0" u="none" strike="noStrike" cap="none" normalizeH="0" baseline="0" dirty="0" smtClean="0">
                          <a:ln>
                            <a:noFill/>
                          </a:ln>
                          <a:solidFill>
                            <a:schemeClr val="tx1"/>
                          </a:solidFill>
                          <a:effectLst/>
                          <a:latin typeface="Verdana" pitchFamily="34" charset="0"/>
                        </a:rPr>
                        <a:t> </a:t>
                      </a:r>
                    </a:p>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ru-RU" sz="2800" b="0" i="0" u="none" strike="noStrike" cap="none" normalizeH="0" baseline="0" dirty="0" smtClean="0">
                          <a:ln>
                            <a:noFill/>
                          </a:ln>
                          <a:solidFill>
                            <a:schemeClr val="tx1"/>
                          </a:solidFill>
                          <a:effectLst/>
                          <a:latin typeface="Verdana" pitchFamily="34" charset="0"/>
                        </a:rPr>
                        <a:t>    </a:t>
                      </a:r>
                      <a:r>
                        <a:rPr kumimoji="0" lang="ru-RU" sz="2400" b="0" i="0" u="none" strike="noStrike" cap="none" normalizeH="0" baseline="0" dirty="0" smtClean="0">
                          <a:ln>
                            <a:noFill/>
                          </a:ln>
                          <a:solidFill>
                            <a:schemeClr val="tx1"/>
                          </a:solidFill>
                          <a:effectLst/>
                          <a:latin typeface="Verdana" pitchFamily="34" charset="0"/>
                        </a:rPr>
                        <a:t>(7,1 </a:t>
                      </a:r>
                      <a:r>
                        <a:rPr kumimoji="0" lang="ru-RU" sz="2400" b="0" i="0" u="none" strike="noStrike" cap="none" normalizeH="0" baseline="0" dirty="0" err="1" smtClean="0">
                          <a:ln>
                            <a:noFill/>
                          </a:ln>
                          <a:solidFill>
                            <a:schemeClr val="tx1"/>
                          </a:solidFill>
                          <a:effectLst/>
                          <a:latin typeface="Verdana" pitchFamily="34" charset="0"/>
                        </a:rPr>
                        <a:t>ммоль</a:t>
                      </a:r>
                      <a:r>
                        <a:rPr kumimoji="0" lang="en-US" sz="2400" b="0" i="0" u="none" strike="noStrike" cap="none" normalizeH="0" baseline="0" dirty="0" smtClean="0">
                          <a:ln>
                            <a:noFill/>
                          </a:ln>
                          <a:solidFill>
                            <a:schemeClr val="tx1"/>
                          </a:solidFill>
                          <a:effectLst/>
                          <a:latin typeface="Verdana" pitchFamily="34" charset="0"/>
                        </a:rPr>
                        <a:t>/</a:t>
                      </a:r>
                      <a:r>
                        <a:rPr kumimoji="0" lang="ru-RU" sz="2400" b="0" i="0" u="none" strike="noStrike" cap="none" normalizeH="0" baseline="0" dirty="0" smtClean="0">
                          <a:ln>
                            <a:noFill/>
                          </a:ln>
                          <a:solidFill>
                            <a:schemeClr val="tx1"/>
                          </a:solidFill>
                          <a:effectLst/>
                          <a:latin typeface="Verdana" pitchFamily="34" charset="0"/>
                        </a:rPr>
                        <a:t>л)</a:t>
                      </a:r>
                    </a:p>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ru-RU" sz="2400" b="0" i="0" u="none" strike="noStrike" cap="none" normalizeH="0" baseline="0" dirty="0" smtClean="0">
                          <a:ln>
                            <a:noFill/>
                          </a:ln>
                          <a:solidFill>
                            <a:schemeClr val="tx1"/>
                          </a:solidFill>
                          <a:effectLst/>
                          <a:latin typeface="Verdana" pitchFamily="34" charset="0"/>
                        </a:rPr>
                        <a:t>АД-147</a:t>
                      </a:r>
                      <a:r>
                        <a:rPr kumimoji="0" lang="en-US" sz="2400" b="0" i="0" u="none" strike="noStrike" cap="none" normalizeH="0" baseline="0" dirty="0" smtClean="0">
                          <a:ln>
                            <a:noFill/>
                          </a:ln>
                          <a:solidFill>
                            <a:schemeClr val="tx1"/>
                          </a:solidFill>
                          <a:effectLst/>
                          <a:latin typeface="Verdana" pitchFamily="34" charset="0"/>
                        </a:rPr>
                        <a:t>/</a:t>
                      </a:r>
                      <a:r>
                        <a:rPr kumimoji="0" lang="ru-RU" sz="2400" b="0" i="0" u="none" strike="noStrike" cap="none" normalizeH="0" baseline="0" dirty="0" smtClean="0">
                          <a:ln>
                            <a:noFill/>
                          </a:ln>
                          <a:solidFill>
                            <a:schemeClr val="tx1"/>
                          </a:solidFill>
                          <a:effectLst/>
                          <a:latin typeface="Verdana" pitchFamily="34" charset="0"/>
                        </a:rPr>
                        <a:t>92мм </a:t>
                      </a:r>
                      <a:r>
                        <a:rPr kumimoji="0" lang="ru-RU" sz="2400" b="0" i="0" u="none" strike="noStrike" cap="none" normalizeH="0" baseline="0" dirty="0" err="1" smtClean="0">
                          <a:ln>
                            <a:noFill/>
                          </a:ln>
                          <a:solidFill>
                            <a:schemeClr val="tx1"/>
                          </a:solidFill>
                          <a:effectLst/>
                          <a:latin typeface="Verdana" pitchFamily="34" charset="0"/>
                        </a:rPr>
                        <a:t>рт.ст</a:t>
                      </a:r>
                      <a:r>
                        <a:rPr kumimoji="0" lang="ru-RU" sz="2400" b="0" i="0" u="none" strike="noStrike" cap="none" normalizeH="0" baseline="0" dirty="0" smtClean="0">
                          <a:ln>
                            <a:noFill/>
                          </a:ln>
                          <a:solidFill>
                            <a:schemeClr val="tx1"/>
                          </a:solidFill>
                          <a:effectLst/>
                          <a:latin typeface="Verdana" pitchFamily="34" charset="0"/>
                        </a:rPr>
                        <a:t>.</a:t>
                      </a:r>
                    </a:p>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endParaRPr kumimoji="0" lang="ru-RU" sz="2800" b="0" i="0" u="none" strike="noStrike" cap="none" normalizeH="0" baseline="0" dirty="0" smtClean="0">
                        <a:ln>
                          <a:noFill/>
                        </a:ln>
                        <a:solidFill>
                          <a:schemeClr val="tx1"/>
                        </a:solidFill>
                        <a:effectLst/>
                        <a:latin typeface="Verdana" pitchFamily="34" charset="0"/>
                      </a:endParaRPr>
                    </a:p>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ru-RU" sz="2800" b="0" i="0" u="none" strike="noStrike" cap="none" normalizeH="0" baseline="0" dirty="0" smtClean="0">
                          <a:ln>
                            <a:noFill/>
                          </a:ln>
                          <a:solidFill>
                            <a:schemeClr val="tx1"/>
                          </a:solidFill>
                          <a:effectLst/>
                          <a:latin typeface="Verdana" pitchFamily="34" charset="0"/>
                        </a:rPr>
                        <a:t>Курение- 52%          </a:t>
                      </a:r>
                    </a:p>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endParaRPr kumimoji="0" lang="ru-RU" sz="2400" b="0" i="0" u="none" strike="noStrike" cap="none" normalizeH="0" baseline="0" dirty="0" smtClean="0">
                        <a:ln>
                          <a:noFill/>
                        </a:ln>
                        <a:solidFill>
                          <a:schemeClr val="tx1"/>
                        </a:solidFill>
                        <a:effectLst/>
                        <a:latin typeface="Verdana" pitchFamily="34" charset="0"/>
                      </a:endParaRPr>
                    </a:p>
                  </a:txBody>
                  <a:tcPr marT="45728" marB="45728" horzOverflow="overflow">
                    <a:lnL cap="flat">
                      <a:noFill/>
                    </a:lnL>
                    <a:lnR>
                      <a:noFill/>
                    </a:lnR>
                    <a:lnT cap="flat">
                      <a:noFill/>
                    </a:lnT>
                    <a:lnB cap="flat">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ru-RU" sz="2800" b="0" i="0" u="none" strike="noStrike" cap="none" normalizeH="0" baseline="0" dirty="0" smtClean="0">
                          <a:ln>
                            <a:noFill/>
                          </a:ln>
                          <a:solidFill>
                            <a:schemeClr val="tx1"/>
                          </a:solidFill>
                          <a:effectLst/>
                          <a:latin typeface="Verdana" pitchFamily="34" charset="0"/>
                        </a:rPr>
                        <a:t>           </a:t>
                      </a:r>
                    </a:p>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ru-RU" sz="2800" b="0" i="0" u="none" strike="noStrike" cap="none" normalizeH="0" baseline="0" dirty="0" smtClean="0">
                          <a:ln>
                            <a:noFill/>
                          </a:ln>
                          <a:solidFill>
                            <a:schemeClr val="tx1"/>
                          </a:solidFill>
                          <a:effectLst/>
                          <a:latin typeface="Verdana" pitchFamily="34" charset="0"/>
                        </a:rPr>
                        <a:t>         224</a:t>
                      </a:r>
                      <a:r>
                        <a:rPr kumimoji="0" lang="ru-RU" sz="2400" b="0" i="0" u="none" strike="noStrike" cap="none" normalizeH="0" baseline="0" dirty="0" smtClean="0">
                          <a:ln>
                            <a:noFill/>
                          </a:ln>
                          <a:solidFill>
                            <a:schemeClr val="tx1"/>
                          </a:solidFill>
                          <a:effectLst/>
                          <a:latin typeface="Verdana" pitchFamily="34" charset="0"/>
                        </a:rPr>
                        <a:t>мг</a:t>
                      </a:r>
                      <a:r>
                        <a:rPr kumimoji="0" lang="en-US" sz="2400" b="0" i="0" u="none" strike="noStrike" cap="none" normalizeH="0" baseline="0" dirty="0" smtClean="0">
                          <a:ln>
                            <a:noFill/>
                          </a:ln>
                          <a:solidFill>
                            <a:schemeClr val="tx1"/>
                          </a:solidFill>
                          <a:effectLst/>
                          <a:latin typeface="Verdana" pitchFamily="34" charset="0"/>
                        </a:rPr>
                        <a:t>/</a:t>
                      </a:r>
                      <a:r>
                        <a:rPr kumimoji="0" lang="ru-RU" sz="2400" b="0" i="0" u="none" strike="noStrike" cap="none" normalizeH="0" baseline="0" dirty="0" smtClean="0">
                          <a:ln>
                            <a:noFill/>
                          </a:ln>
                          <a:solidFill>
                            <a:schemeClr val="tx1"/>
                          </a:solidFill>
                          <a:effectLst/>
                          <a:latin typeface="Verdana" pitchFamily="34" charset="0"/>
                        </a:rPr>
                        <a:t>дл</a:t>
                      </a:r>
                      <a:r>
                        <a:rPr kumimoji="0" lang="ru-RU" sz="2800" b="0" i="0" u="none" strike="noStrike" cap="none" normalizeH="0" baseline="0" dirty="0" smtClean="0">
                          <a:ln>
                            <a:noFill/>
                          </a:ln>
                          <a:solidFill>
                            <a:schemeClr val="tx1"/>
                          </a:solidFill>
                          <a:effectLst/>
                          <a:latin typeface="Verdana" pitchFamily="34" charset="0"/>
                        </a:rPr>
                        <a:t> </a:t>
                      </a:r>
                    </a:p>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ru-RU" sz="2400" b="0" i="0" u="none" strike="noStrike" cap="none" normalizeH="0" baseline="0" dirty="0" smtClean="0">
                          <a:ln>
                            <a:noFill/>
                          </a:ln>
                          <a:solidFill>
                            <a:schemeClr val="tx1"/>
                          </a:solidFill>
                          <a:effectLst/>
                          <a:latin typeface="Verdana" pitchFamily="34" charset="0"/>
                        </a:rPr>
                        <a:t>           (5,8 ммоль</a:t>
                      </a:r>
                      <a:r>
                        <a:rPr kumimoji="0" lang="en-US" sz="2400" b="0" i="0" u="none" strike="noStrike" cap="none" normalizeH="0" baseline="0" dirty="0" smtClean="0">
                          <a:ln>
                            <a:noFill/>
                          </a:ln>
                          <a:solidFill>
                            <a:schemeClr val="tx1"/>
                          </a:solidFill>
                          <a:effectLst/>
                          <a:latin typeface="Verdana" pitchFamily="34" charset="0"/>
                        </a:rPr>
                        <a:t>/</a:t>
                      </a:r>
                      <a:r>
                        <a:rPr kumimoji="0" lang="ru-RU" sz="2400" b="0" i="0" u="none" strike="noStrike" cap="none" normalizeH="0" baseline="0" dirty="0" smtClean="0">
                          <a:ln>
                            <a:noFill/>
                          </a:ln>
                          <a:solidFill>
                            <a:schemeClr val="tx1"/>
                          </a:solidFill>
                          <a:effectLst/>
                          <a:latin typeface="Verdana" pitchFamily="34" charset="0"/>
                        </a:rPr>
                        <a:t>л)</a:t>
                      </a:r>
                    </a:p>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ru-RU" sz="2800" b="0" i="0" u="none" strike="noStrike" cap="none" normalizeH="0" baseline="0" dirty="0" smtClean="0">
                          <a:ln>
                            <a:noFill/>
                          </a:ln>
                          <a:solidFill>
                            <a:schemeClr val="tx1"/>
                          </a:solidFill>
                          <a:effectLst/>
                          <a:latin typeface="Verdana" pitchFamily="34" charset="0"/>
                        </a:rPr>
                        <a:t>         </a:t>
                      </a:r>
                      <a:r>
                        <a:rPr kumimoji="0" lang="ru-RU" sz="2400" b="0" i="0" u="none" strike="noStrike" cap="none" normalizeH="0" baseline="0" dirty="0" smtClean="0">
                          <a:ln>
                            <a:noFill/>
                          </a:ln>
                          <a:solidFill>
                            <a:schemeClr val="tx1"/>
                          </a:solidFill>
                          <a:effectLst/>
                          <a:latin typeface="Verdana" pitchFamily="34" charset="0"/>
                        </a:rPr>
                        <a:t>143</a:t>
                      </a:r>
                      <a:r>
                        <a:rPr kumimoji="0" lang="en-US" sz="2400" b="0" i="0" u="none" strike="noStrike" cap="none" normalizeH="0" baseline="0" dirty="0" smtClean="0">
                          <a:ln>
                            <a:noFill/>
                          </a:ln>
                          <a:solidFill>
                            <a:schemeClr val="tx1"/>
                          </a:solidFill>
                          <a:effectLst/>
                          <a:latin typeface="Verdana" pitchFamily="34" charset="0"/>
                        </a:rPr>
                        <a:t>/</a:t>
                      </a:r>
                      <a:r>
                        <a:rPr kumimoji="0" lang="ru-RU" sz="2400" b="0" i="0" u="none" strike="noStrike" cap="none" normalizeH="0" baseline="0" dirty="0" smtClean="0">
                          <a:ln>
                            <a:noFill/>
                          </a:ln>
                          <a:solidFill>
                            <a:schemeClr val="tx1"/>
                          </a:solidFill>
                          <a:effectLst/>
                          <a:latin typeface="Verdana" pitchFamily="34" charset="0"/>
                        </a:rPr>
                        <a:t>84</a:t>
                      </a:r>
                      <a:r>
                        <a:rPr kumimoji="0" lang="ru-RU" sz="2800" b="0" i="0" u="none" strike="noStrike" cap="none" normalizeH="0" baseline="0" dirty="0" smtClean="0">
                          <a:ln>
                            <a:noFill/>
                          </a:ln>
                          <a:solidFill>
                            <a:schemeClr val="tx1"/>
                          </a:solidFill>
                          <a:effectLst/>
                          <a:latin typeface="Verdana" pitchFamily="34" charset="0"/>
                        </a:rPr>
                        <a:t> </a:t>
                      </a:r>
                      <a:r>
                        <a:rPr kumimoji="0" lang="ru-RU" sz="2400" b="0" i="0" u="none" strike="noStrike" cap="none" normalizeH="0" baseline="0" dirty="0" smtClean="0">
                          <a:ln>
                            <a:noFill/>
                          </a:ln>
                          <a:solidFill>
                            <a:schemeClr val="tx1"/>
                          </a:solidFill>
                          <a:effectLst/>
                          <a:latin typeface="Verdana" pitchFamily="34" charset="0"/>
                        </a:rPr>
                        <a:t>мм </a:t>
                      </a:r>
                      <a:r>
                        <a:rPr kumimoji="0" lang="ru-RU" sz="2400" b="0" i="0" u="none" strike="noStrike" cap="none" normalizeH="0" baseline="0" dirty="0" err="1" smtClean="0">
                          <a:ln>
                            <a:noFill/>
                          </a:ln>
                          <a:solidFill>
                            <a:schemeClr val="tx1"/>
                          </a:solidFill>
                          <a:effectLst/>
                          <a:latin typeface="Verdana" pitchFamily="34" charset="0"/>
                        </a:rPr>
                        <a:t>рт.ст</a:t>
                      </a:r>
                      <a:r>
                        <a:rPr kumimoji="0" lang="ru-RU" sz="2400" b="0" i="0" u="none" strike="noStrike" cap="none" normalizeH="0" baseline="0" dirty="0" smtClean="0">
                          <a:ln>
                            <a:noFill/>
                          </a:ln>
                          <a:solidFill>
                            <a:schemeClr val="tx1"/>
                          </a:solidFill>
                          <a:effectLst/>
                          <a:latin typeface="Verdana" pitchFamily="34" charset="0"/>
                        </a:rPr>
                        <a:t>.</a:t>
                      </a:r>
                    </a:p>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endParaRPr kumimoji="0" lang="ru-RU" sz="2800" b="0" i="0" u="none" strike="noStrike" cap="none" normalizeH="0" baseline="0" dirty="0" smtClean="0">
                        <a:ln>
                          <a:noFill/>
                        </a:ln>
                        <a:solidFill>
                          <a:schemeClr val="tx1"/>
                        </a:solidFill>
                        <a:effectLst/>
                        <a:latin typeface="Verdana" pitchFamily="34" charset="0"/>
                      </a:endParaRPr>
                    </a:p>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itchFamily="2" charset="2"/>
                        <a:buNone/>
                        <a:tabLst/>
                      </a:pPr>
                      <a:r>
                        <a:rPr kumimoji="0" lang="ru-RU" sz="2800" b="0" i="0" u="none" strike="noStrike" cap="none" normalizeH="0" baseline="0" dirty="0" smtClean="0">
                          <a:ln>
                            <a:noFill/>
                          </a:ln>
                          <a:solidFill>
                            <a:schemeClr val="tx1"/>
                          </a:solidFill>
                          <a:effectLst/>
                          <a:latin typeface="Verdana" pitchFamily="34" charset="0"/>
                        </a:rPr>
                        <a:t>          32%</a:t>
                      </a:r>
                    </a:p>
                  </a:txBody>
                  <a:tcPr marT="45728" marB="45728" horzOverflow="overflow">
                    <a:lnL>
                      <a:noFill/>
                    </a:lnL>
                    <a:lnR cap="flat">
                      <a:noFill/>
                    </a:lnR>
                    <a:lnT cap="flat">
                      <a:noFill/>
                    </a:lnT>
                    <a:lnB cap="flat">
                      <a:noFill/>
                    </a:lnB>
                    <a:lnTlToBr>
                      <a:noFill/>
                    </a:lnTlToBr>
                    <a:lnBlToTr>
                      <a:noFill/>
                    </a:lnBlToTr>
                    <a:solidFill>
                      <a:schemeClr val="bg1"/>
                    </a:solidFill>
                  </a:tcPr>
                </a:tc>
              </a:tr>
            </a:tbl>
          </a:graphicData>
        </a:graphic>
      </p:graphicFrame>
      <p:sp>
        <p:nvSpPr>
          <p:cNvPr id="81927" name="AutoShape 13"/>
          <p:cNvSpPr>
            <a:spLocks noChangeArrowheads="1"/>
          </p:cNvSpPr>
          <p:nvPr/>
        </p:nvSpPr>
        <p:spPr bwMode="auto">
          <a:xfrm>
            <a:off x="4267200" y="1981200"/>
            <a:ext cx="609600" cy="76200"/>
          </a:xfrm>
          <a:prstGeom prst="rightArrow">
            <a:avLst>
              <a:gd name="adj1" fmla="val 50000"/>
              <a:gd name="adj2" fmla="val 200000"/>
            </a:avLst>
          </a:prstGeom>
          <a:solidFill>
            <a:schemeClr val="tx1"/>
          </a:solidFill>
          <a:ln w="9525">
            <a:solidFill>
              <a:schemeClr val="tx1"/>
            </a:solidFill>
            <a:miter lim="800000"/>
            <a:headEnd/>
            <a:tailEnd/>
          </a:ln>
        </p:spPr>
        <p:txBody>
          <a:bodyPr wrap="none" anchor="ctr"/>
          <a:lstStyle/>
          <a:p>
            <a:pPr algn="ctr" eaLnBrk="0" hangingPunct="0"/>
            <a:endParaRPr lang="ru-RU">
              <a:solidFill>
                <a:prstClr val="black"/>
              </a:solidFill>
            </a:endParaRPr>
          </a:p>
        </p:txBody>
      </p:sp>
      <p:sp>
        <p:nvSpPr>
          <p:cNvPr id="81928" name="AutoShape 14"/>
          <p:cNvSpPr>
            <a:spLocks noChangeArrowheads="1"/>
          </p:cNvSpPr>
          <p:nvPr/>
        </p:nvSpPr>
        <p:spPr bwMode="auto">
          <a:xfrm>
            <a:off x="4267200" y="2819400"/>
            <a:ext cx="609600" cy="76200"/>
          </a:xfrm>
          <a:prstGeom prst="rightArrow">
            <a:avLst>
              <a:gd name="adj1" fmla="val 50000"/>
              <a:gd name="adj2" fmla="val 200000"/>
            </a:avLst>
          </a:prstGeom>
          <a:solidFill>
            <a:schemeClr val="tx1"/>
          </a:solidFill>
          <a:ln w="9525">
            <a:solidFill>
              <a:schemeClr val="tx1"/>
            </a:solidFill>
            <a:miter lim="800000"/>
            <a:headEnd/>
            <a:tailEnd/>
          </a:ln>
        </p:spPr>
        <p:txBody>
          <a:bodyPr wrap="none" anchor="ctr"/>
          <a:lstStyle/>
          <a:p>
            <a:pPr algn="ctr" eaLnBrk="0" hangingPunct="0"/>
            <a:endParaRPr lang="ru-RU">
              <a:solidFill>
                <a:prstClr val="black"/>
              </a:solidFill>
            </a:endParaRPr>
          </a:p>
        </p:txBody>
      </p:sp>
      <p:sp>
        <p:nvSpPr>
          <p:cNvPr id="81929" name="AutoShape 15"/>
          <p:cNvSpPr>
            <a:spLocks noChangeArrowheads="1"/>
          </p:cNvSpPr>
          <p:nvPr/>
        </p:nvSpPr>
        <p:spPr bwMode="auto">
          <a:xfrm>
            <a:off x="4267200" y="3810000"/>
            <a:ext cx="609600" cy="76200"/>
          </a:xfrm>
          <a:prstGeom prst="rightArrow">
            <a:avLst>
              <a:gd name="adj1" fmla="val 50000"/>
              <a:gd name="adj2" fmla="val 200000"/>
            </a:avLst>
          </a:prstGeom>
          <a:solidFill>
            <a:schemeClr val="tx1"/>
          </a:solidFill>
          <a:ln w="9525">
            <a:solidFill>
              <a:schemeClr val="tx1"/>
            </a:solidFill>
            <a:miter lim="800000"/>
            <a:headEnd/>
            <a:tailEnd/>
          </a:ln>
        </p:spPr>
        <p:txBody>
          <a:bodyPr wrap="none" anchor="ctr"/>
          <a:lstStyle/>
          <a:p>
            <a:pPr algn="ctr" eaLnBrk="0" hangingPunct="0"/>
            <a:endParaRPr lang="ru-RU">
              <a:solidFill>
                <a:prstClr val="black"/>
              </a:solidFill>
            </a:endParaRPr>
          </a:p>
        </p:txBody>
      </p:sp>
      <p:sp>
        <p:nvSpPr>
          <p:cNvPr id="81932" name="Rectangle 9"/>
          <p:cNvSpPr>
            <a:spLocks noChangeArrowheads="1"/>
          </p:cNvSpPr>
          <p:nvPr/>
        </p:nvSpPr>
        <p:spPr bwMode="auto">
          <a:xfrm>
            <a:off x="188913" y="6165304"/>
            <a:ext cx="9144000" cy="646331"/>
          </a:xfrm>
          <a:prstGeom prst="rect">
            <a:avLst/>
          </a:prstGeom>
          <a:noFill/>
          <a:ln w="9525">
            <a:noFill/>
            <a:miter lim="800000"/>
            <a:headEnd/>
            <a:tailEnd/>
          </a:ln>
        </p:spPr>
        <p:txBody>
          <a:bodyPr>
            <a:spAutoFit/>
          </a:bodyPr>
          <a:lstStyle/>
          <a:p>
            <a:r>
              <a:rPr lang="en-US" dirty="0" smtClean="0">
                <a:solidFill>
                  <a:prstClr val="black"/>
                </a:solidFill>
              </a:rPr>
              <a:t>ACOG</a:t>
            </a:r>
            <a:r>
              <a:rPr lang="en-US" dirty="0">
                <a:solidFill>
                  <a:prstClr val="black"/>
                </a:solidFill>
              </a:rPr>
              <a:t>. Management of Dyslipidemia. Clinical Updates in Women’s Health Care. Vol. 2, No. 1, Winter 2003 </a:t>
            </a:r>
          </a:p>
        </p:txBody>
      </p:sp>
      <p:sp>
        <p:nvSpPr>
          <p:cNvPr id="11" name="Скругленный прямоугольник 10"/>
          <p:cNvSpPr/>
          <p:nvPr/>
        </p:nvSpPr>
        <p:spPr>
          <a:xfrm>
            <a:off x="246743" y="4368800"/>
            <a:ext cx="8519886" cy="1770743"/>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ru-RU" sz="2800" dirty="0" smtClean="0">
                <a:solidFill>
                  <a:prstClr val="black"/>
                </a:solidFill>
                <a:latin typeface="Verdana" pitchFamily="34" charset="0"/>
              </a:rPr>
              <a:t>Результат: Снижение смертности от ИБС на 73% в Северной Карелии, на 65% в Финляндии! </a:t>
            </a:r>
            <a:endParaRPr lang="ru-RU" sz="2800" dirty="0">
              <a:solidFill>
                <a:prstClr val="black"/>
              </a:solidFill>
            </a:endParaRPr>
          </a:p>
        </p:txBody>
      </p:sp>
      <p:sp>
        <p:nvSpPr>
          <p:cNvPr id="12" name="Скругленный прямоугольник 11"/>
          <p:cNvSpPr/>
          <p:nvPr/>
        </p:nvSpPr>
        <p:spPr>
          <a:xfrm>
            <a:off x="5733144" y="812800"/>
            <a:ext cx="1582057" cy="653143"/>
          </a:xfrm>
          <a:prstGeom prst="roundRect">
            <a:avLst/>
          </a:prstGeom>
          <a:solidFill>
            <a:schemeClr val="accent1">
              <a:lumMod val="60000"/>
              <a:lumOff val="4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prstClr val="white"/>
                </a:solidFill>
              </a:rPr>
              <a:t>1995</a:t>
            </a:r>
            <a:endParaRPr lang="ru-RU" sz="2800" dirty="0">
              <a:solidFill>
                <a:prstClr val="white"/>
              </a:solidFill>
            </a:endParaRPr>
          </a:p>
        </p:txBody>
      </p:sp>
      <p:sp>
        <p:nvSpPr>
          <p:cNvPr id="13" name="Скругленный прямоугольник 12"/>
          <p:cNvSpPr/>
          <p:nvPr/>
        </p:nvSpPr>
        <p:spPr>
          <a:xfrm>
            <a:off x="1509486" y="841828"/>
            <a:ext cx="1582057" cy="653143"/>
          </a:xfrm>
          <a:prstGeom prst="roundRect">
            <a:avLst/>
          </a:prstGeom>
          <a:solidFill>
            <a:schemeClr val="accent1">
              <a:lumMod val="60000"/>
              <a:lumOff val="4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prstClr val="white"/>
                </a:solidFill>
              </a:rPr>
              <a:t>1972</a:t>
            </a:r>
            <a:endParaRPr lang="ru-RU" sz="2800" dirty="0">
              <a:solidFill>
                <a:prstClr val="white"/>
              </a:solidFill>
            </a:endParaRPr>
          </a:p>
        </p:txBody>
      </p:sp>
    </p:spTree>
    <p:extLst>
      <p:ext uri="{BB962C8B-B14F-4D97-AF65-F5344CB8AC3E}">
        <p14:creationId xmlns:p14="http://schemas.microsoft.com/office/powerpoint/2010/main" val="3320745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endParaRPr lang="ru-RU"/>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028" y="217967"/>
            <a:ext cx="8151628" cy="611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463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631754" y="2674938"/>
            <a:ext cx="5888430" cy="3451225"/>
          </a:xfrm>
          <a:prstGeom prst="rect">
            <a:avLst/>
          </a:prstGeom>
        </p:spPr>
      </p:pic>
      <p:sp>
        <p:nvSpPr>
          <p:cNvPr id="2" name="Заголовок 1"/>
          <p:cNvSpPr>
            <a:spLocks noGrp="1"/>
          </p:cNvSpPr>
          <p:nvPr>
            <p:ph type="title"/>
          </p:nvPr>
        </p:nvSpPr>
        <p:spPr/>
        <p:txBody>
          <a:bodyPr>
            <a:normAutofit fontScale="90000"/>
          </a:bodyPr>
          <a:lstStyle/>
          <a:p>
            <a:r>
              <a:rPr lang="ru-RU" dirty="0" smtClean="0"/>
              <a:t>Когда начинать медикаментозное лечение</a:t>
            </a:r>
            <a:endParaRPr lang="ru-RU" dirty="0"/>
          </a:p>
        </p:txBody>
      </p:sp>
      <p:sp>
        <p:nvSpPr>
          <p:cNvPr id="6" name="Прямоугольник 5"/>
          <p:cNvSpPr/>
          <p:nvPr/>
        </p:nvSpPr>
        <p:spPr>
          <a:xfrm>
            <a:off x="1634490" y="6396335"/>
            <a:ext cx="6777990" cy="461665"/>
          </a:xfrm>
          <a:prstGeom prst="rect">
            <a:avLst/>
          </a:prstGeom>
        </p:spPr>
        <p:txBody>
          <a:bodyPr wrap="square">
            <a:spAutoFit/>
          </a:bodyPr>
          <a:lstStyle/>
          <a:p>
            <a:pPr algn="r"/>
            <a:r>
              <a:rPr lang="en-US" sz="1200" dirty="0" smtClean="0"/>
              <a:t>2016 ESC/EAS Guidelines for the Management</a:t>
            </a:r>
            <a:r>
              <a:rPr lang="ru-RU" sz="1200" dirty="0" smtClean="0"/>
              <a:t> </a:t>
            </a:r>
            <a:r>
              <a:rPr lang="en-US" sz="1200" dirty="0" smtClean="0"/>
              <a:t>of </a:t>
            </a:r>
            <a:r>
              <a:rPr lang="en-US" sz="1200" dirty="0" err="1" smtClean="0"/>
              <a:t>Dyslipidaemias</a:t>
            </a:r>
            <a:endParaRPr lang="en-US" sz="1200" dirty="0" smtClean="0"/>
          </a:p>
          <a:p>
            <a:pPr algn="r"/>
            <a:r>
              <a:rPr lang="en-US" sz="1200" dirty="0" smtClean="0"/>
              <a:t>European Heart Journal doi:10.1093/</a:t>
            </a:r>
            <a:r>
              <a:rPr lang="en-US" sz="1200" dirty="0" err="1" smtClean="0"/>
              <a:t>eurheartj</a:t>
            </a:r>
            <a:r>
              <a:rPr lang="en-US" sz="1200" dirty="0" smtClean="0"/>
              <a:t>/ehw272</a:t>
            </a:r>
            <a:endParaRPr lang="ru-RU" sz="1200" dirty="0" smtClean="0"/>
          </a:p>
        </p:txBody>
      </p:sp>
    </p:spTree>
    <p:extLst>
      <p:ext uri="{BB962C8B-B14F-4D97-AF65-F5344CB8AC3E}">
        <p14:creationId xmlns:p14="http://schemas.microsoft.com/office/powerpoint/2010/main" val="1423130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77863" y="19034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har char="•"/>
              <a:tabLst>
                <a:tab pos="2874963" algn="ctr"/>
                <a:tab pos="4837113" algn="ctr"/>
                <a:tab pos="6811963" algn="ctr"/>
              </a:tabLst>
              <a:defRPr sz="3200">
                <a:solidFill>
                  <a:schemeClr val="tx1"/>
                </a:solidFill>
                <a:latin typeface="Times New Roman" panose="02020603050405020304" pitchFamily="18" charset="0"/>
              </a:defRPr>
            </a:lvl1pPr>
            <a:lvl2pPr marL="742950" indent="-285750">
              <a:spcBef>
                <a:spcPct val="20000"/>
              </a:spcBef>
              <a:buChar char="–"/>
              <a:tabLst>
                <a:tab pos="2874963" algn="ctr"/>
                <a:tab pos="4837113" algn="ctr"/>
                <a:tab pos="6811963" algn="ctr"/>
              </a:tabLst>
              <a:defRPr sz="2800">
                <a:solidFill>
                  <a:schemeClr val="tx1"/>
                </a:solidFill>
                <a:latin typeface="Times New Roman" panose="02020603050405020304" pitchFamily="18" charset="0"/>
              </a:defRPr>
            </a:lvl2pPr>
            <a:lvl3pPr marL="1143000" indent="-228600">
              <a:spcBef>
                <a:spcPct val="20000"/>
              </a:spcBef>
              <a:buChar char="•"/>
              <a:tabLst>
                <a:tab pos="2874963" algn="ctr"/>
                <a:tab pos="4837113" algn="ctr"/>
                <a:tab pos="6811963" algn="ctr"/>
              </a:tabLst>
              <a:defRPr sz="2400">
                <a:solidFill>
                  <a:schemeClr val="tx1"/>
                </a:solidFill>
                <a:latin typeface="Times New Roman" panose="02020603050405020304" pitchFamily="18" charset="0"/>
              </a:defRPr>
            </a:lvl3pPr>
            <a:lvl4pPr marL="1600200" indent="-228600">
              <a:spcBef>
                <a:spcPct val="20000"/>
              </a:spcBef>
              <a:buChar char="–"/>
              <a:tabLst>
                <a:tab pos="2874963" algn="ctr"/>
                <a:tab pos="4837113" algn="ctr"/>
                <a:tab pos="6811963" algn="ctr"/>
              </a:tabLst>
              <a:defRPr sz="2000">
                <a:solidFill>
                  <a:schemeClr val="tx1"/>
                </a:solidFill>
                <a:latin typeface="Times New Roman" panose="02020603050405020304" pitchFamily="18" charset="0"/>
              </a:defRPr>
            </a:lvl4pPr>
            <a:lvl5pPr marL="2057400" indent="-228600">
              <a:spcBef>
                <a:spcPct val="20000"/>
              </a:spcBef>
              <a:buChar char="»"/>
              <a:tabLst>
                <a:tab pos="2874963" algn="ctr"/>
                <a:tab pos="4837113" algn="ctr"/>
                <a:tab pos="6811963" algn="ctr"/>
              </a:tabLst>
              <a:defRPr sz="2000">
                <a:solidFill>
                  <a:schemeClr val="tx1"/>
                </a:solidFill>
                <a:latin typeface="Times New Roman" panose="02020603050405020304" pitchFamily="18" charset="0"/>
              </a:defRPr>
            </a:lvl5pPr>
            <a:lvl6pPr marL="2514600" indent="-228600" fontAlgn="base">
              <a:spcBef>
                <a:spcPct val="20000"/>
              </a:spcBef>
              <a:spcAft>
                <a:spcPct val="0"/>
              </a:spcAft>
              <a:buChar char="»"/>
              <a:tabLst>
                <a:tab pos="2874963" algn="ctr"/>
                <a:tab pos="4837113" algn="ctr"/>
                <a:tab pos="6811963" algn="ctr"/>
              </a:tabLst>
              <a:defRPr sz="2000">
                <a:solidFill>
                  <a:schemeClr val="tx1"/>
                </a:solidFill>
                <a:latin typeface="Times New Roman" panose="02020603050405020304" pitchFamily="18" charset="0"/>
              </a:defRPr>
            </a:lvl6pPr>
            <a:lvl7pPr marL="2971800" indent="-228600" fontAlgn="base">
              <a:spcBef>
                <a:spcPct val="20000"/>
              </a:spcBef>
              <a:spcAft>
                <a:spcPct val="0"/>
              </a:spcAft>
              <a:buChar char="»"/>
              <a:tabLst>
                <a:tab pos="2874963" algn="ctr"/>
                <a:tab pos="4837113" algn="ctr"/>
                <a:tab pos="6811963" algn="ctr"/>
              </a:tabLst>
              <a:defRPr sz="2000">
                <a:solidFill>
                  <a:schemeClr val="tx1"/>
                </a:solidFill>
                <a:latin typeface="Times New Roman" panose="02020603050405020304" pitchFamily="18" charset="0"/>
              </a:defRPr>
            </a:lvl7pPr>
            <a:lvl8pPr marL="3429000" indent="-228600" fontAlgn="base">
              <a:spcBef>
                <a:spcPct val="20000"/>
              </a:spcBef>
              <a:spcAft>
                <a:spcPct val="0"/>
              </a:spcAft>
              <a:buChar char="»"/>
              <a:tabLst>
                <a:tab pos="2874963" algn="ctr"/>
                <a:tab pos="4837113" algn="ctr"/>
                <a:tab pos="6811963" algn="ctr"/>
              </a:tabLst>
              <a:defRPr sz="2000">
                <a:solidFill>
                  <a:schemeClr val="tx1"/>
                </a:solidFill>
                <a:latin typeface="Times New Roman" panose="02020603050405020304" pitchFamily="18" charset="0"/>
              </a:defRPr>
            </a:lvl8pPr>
            <a:lvl9pPr marL="3886200" indent="-228600" fontAlgn="base">
              <a:spcBef>
                <a:spcPct val="20000"/>
              </a:spcBef>
              <a:spcAft>
                <a:spcPct val="0"/>
              </a:spcAft>
              <a:buChar char="»"/>
              <a:tabLst>
                <a:tab pos="2874963" algn="ctr"/>
                <a:tab pos="4837113" algn="ctr"/>
                <a:tab pos="6811963" algn="ctr"/>
              </a:tabLst>
              <a:defRPr sz="2000">
                <a:solidFill>
                  <a:schemeClr val="tx1"/>
                </a:solidFill>
                <a:latin typeface="Times New Roman" panose="02020603050405020304" pitchFamily="18" charset="0"/>
              </a:defRPr>
            </a:lvl9pPr>
          </a:lstStyle>
          <a:p>
            <a:pPr>
              <a:spcBef>
                <a:spcPct val="0"/>
              </a:spcBef>
              <a:spcAft>
                <a:spcPct val="75000"/>
              </a:spcAft>
              <a:buFontTx/>
              <a:buNone/>
            </a:pPr>
            <a:r>
              <a:rPr lang="ru-RU" altLang="ru-RU" sz="2000" dirty="0"/>
              <a:t>Класс препаратов</a:t>
            </a:r>
            <a:r>
              <a:rPr lang="en-US" altLang="ru-RU" sz="2000" dirty="0"/>
              <a:t>	</a:t>
            </a:r>
            <a:r>
              <a:rPr lang="ru-RU" altLang="ru-RU" sz="2000" dirty="0" err="1"/>
              <a:t>хс</a:t>
            </a:r>
            <a:r>
              <a:rPr lang="ru-RU" altLang="ru-RU" sz="2000" dirty="0"/>
              <a:t>-ЛНП</a:t>
            </a:r>
            <a:r>
              <a:rPr lang="en-US" altLang="ru-RU" sz="2000" dirty="0"/>
              <a:t>	</a:t>
            </a:r>
            <a:r>
              <a:rPr lang="ru-RU" altLang="ru-RU" sz="2000" dirty="0" err="1"/>
              <a:t>хс</a:t>
            </a:r>
            <a:r>
              <a:rPr lang="ru-RU" altLang="ru-RU" sz="2000" dirty="0"/>
              <a:t>-ЛВП</a:t>
            </a:r>
            <a:r>
              <a:rPr lang="en-US" altLang="ru-RU" sz="2000" dirty="0"/>
              <a:t>	</a:t>
            </a:r>
            <a:r>
              <a:rPr lang="ru-RU" altLang="ru-RU" sz="2000" dirty="0"/>
              <a:t>Триглицериды</a:t>
            </a:r>
            <a:r>
              <a:rPr lang="en-US" altLang="ru-RU" sz="2000" dirty="0"/>
              <a:t>   </a:t>
            </a:r>
          </a:p>
          <a:p>
            <a:pPr>
              <a:lnSpc>
                <a:spcPct val="145000"/>
              </a:lnSpc>
              <a:spcBef>
                <a:spcPct val="0"/>
              </a:spcBef>
              <a:spcAft>
                <a:spcPct val="25000"/>
              </a:spcAft>
              <a:buFontTx/>
              <a:buNone/>
            </a:pPr>
            <a:r>
              <a:rPr lang="ru-RU" altLang="ru-RU" sz="2000" b="1" dirty="0"/>
              <a:t>Статины</a:t>
            </a:r>
            <a:r>
              <a:rPr lang="en-US" altLang="ru-RU" sz="2000" b="1" dirty="0"/>
              <a:t>*	    </a:t>
            </a:r>
            <a:r>
              <a:rPr lang="ru-RU" altLang="ru-RU" sz="2000" b="1" dirty="0" smtClean="0"/>
              <a:t>  </a:t>
            </a:r>
            <a:r>
              <a:rPr lang="en-US" altLang="ru-RU" sz="2000" b="1" dirty="0" smtClean="0">
                <a:cs typeface="Times New Roman" panose="02020603050405020304" pitchFamily="18" charset="0"/>
              </a:rPr>
              <a:t>↓</a:t>
            </a:r>
            <a:r>
              <a:rPr lang="en-US" altLang="ru-RU" sz="2000" b="1" dirty="0"/>
              <a:t>18</a:t>
            </a:r>
            <a:r>
              <a:rPr lang="ru-RU" altLang="ru-RU" sz="2000" b="1" dirty="0"/>
              <a:t>—</a:t>
            </a:r>
            <a:r>
              <a:rPr lang="en-US" altLang="ru-RU" sz="2000" b="1" dirty="0"/>
              <a:t>60%***	  </a:t>
            </a:r>
            <a:r>
              <a:rPr lang="en-US" altLang="ru-RU" sz="2000" b="1" dirty="0">
                <a:cs typeface="Times New Roman" panose="02020603050405020304" pitchFamily="18" charset="0"/>
              </a:rPr>
              <a:t>↑</a:t>
            </a:r>
            <a:r>
              <a:rPr lang="ru-RU" altLang="ru-RU" sz="2000" b="1" dirty="0">
                <a:cs typeface="Times New Roman" panose="02020603050405020304" pitchFamily="18" charset="0"/>
              </a:rPr>
              <a:t> </a:t>
            </a:r>
            <a:r>
              <a:rPr lang="en-US" altLang="ru-RU" sz="2000" b="1" dirty="0">
                <a:sym typeface="Symbol" panose="05050102010706020507" pitchFamily="18" charset="2"/>
              </a:rPr>
              <a:t>5</a:t>
            </a:r>
            <a:r>
              <a:rPr lang="ru-RU" altLang="ru-RU" sz="2000" b="1" dirty="0">
                <a:sym typeface="Symbol" panose="05050102010706020507" pitchFamily="18" charset="2"/>
              </a:rPr>
              <a:t>—</a:t>
            </a:r>
            <a:r>
              <a:rPr lang="en-US" altLang="ru-RU" sz="2000" b="1" dirty="0"/>
              <a:t>15%	 </a:t>
            </a:r>
            <a:r>
              <a:rPr lang="en-US" altLang="ru-RU" sz="2000" b="1" dirty="0">
                <a:cs typeface="Times New Roman" panose="02020603050405020304" pitchFamily="18" charset="0"/>
              </a:rPr>
              <a:t>↓</a:t>
            </a:r>
            <a:r>
              <a:rPr lang="en-US" altLang="ru-RU" sz="2000" b="1" dirty="0"/>
              <a:t> 7</a:t>
            </a:r>
            <a:r>
              <a:rPr lang="ru-RU" altLang="ru-RU" sz="2000" b="1" dirty="0"/>
              <a:t>—</a:t>
            </a:r>
            <a:r>
              <a:rPr lang="en-US" altLang="ru-RU" sz="2000" b="1" dirty="0"/>
              <a:t>37%***</a:t>
            </a:r>
          </a:p>
          <a:p>
            <a:pPr>
              <a:lnSpc>
                <a:spcPct val="145000"/>
              </a:lnSpc>
              <a:spcBef>
                <a:spcPct val="0"/>
              </a:spcBef>
              <a:spcAft>
                <a:spcPct val="25000"/>
              </a:spcAft>
              <a:buFontTx/>
              <a:buNone/>
            </a:pPr>
            <a:r>
              <a:rPr lang="ru-RU" altLang="ru-RU" sz="2000" b="1" dirty="0" err="1"/>
              <a:t>Секвестранты</a:t>
            </a:r>
            <a:r>
              <a:rPr lang="en-US" altLang="ru-RU" sz="2000" b="1" dirty="0"/>
              <a:t>	</a:t>
            </a:r>
            <a:r>
              <a:rPr lang="en-US" altLang="ru-RU" sz="2000" b="1" dirty="0" smtClean="0">
                <a:cs typeface="Times New Roman" panose="02020603050405020304" pitchFamily="18" charset="0"/>
              </a:rPr>
              <a:t>↓</a:t>
            </a:r>
            <a:r>
              <a:rPr lang="en-US" altLang="ru-RU" sz="2000" b="1" dirty="0" smtClean="0"/>
              <a:t>15</a:t>
            </a:r>
            <a:r>
              <a:rPr lang="ru-RU" altLang="ru-RU" sz="2000" b="1" dirty="0"/>
              <a:t>—</a:t>
            </a:r>
            <a:r>
              <a:rPr lang="en-US" altLang="ru-RU" sz="2000" b="1" dirty="0"/>
              <a:t>30%   	</a:t>
            </a:r>
            <a:r>
              <a:rPr lang="en-US" altLang="ru-RU" sz="2000" b="1" dirty="0" smtClean="0">
                <a:cs typeface="Times New Roman" panose="02020603050405020304" pitchFamily="18" charset="0"/>
              </a:rPr>
              <a:t>↑</a:t>
            </a:r>
            <a:r>
              <a:rPr lang="ru-RU" altLang="ru-RU" sz="2000" b="1" dirty="0" smtClean="0">
                <a:cs typeface="Times New Roman" panose="02020603050405020304" pitchFamily="18" charset="0"/>
              </a:rPr>
              <a:t> </a:t>
            </a:r>
            <a:r>
              <a:rPr lang="en-US" altLang="ru-RU" sz="2000" b="1" dirty="0"/>
              <a:t>3</a:t>
            </a:r>
            <a:r>
              <a:rPr lang="ru-RU" altLang="ru-RU" sz="2000" b="1" dirty="0"/>
              <a:t>—</a:t>
            </a:r>
            <a:r>
              <a:rPr lang="en-US" altLang="ru-RU" sz="2000" b="1" dirty="0"/>
              <a:t>5%	</a:t>
            </a:r>
            <a:r>
              <a:rPr lang="ru-RU" altLang="ru-RU" sz="2000" b="1" dirty="0"/>
              <a:t>Без изменений</a:t>
            </a:r>
            <a:r>
              <a:rPr lang="en-US" altLang="ru-RU" sz="2000" b="1" dirty="0"/>
              <a:t/>
            </a:r>
            <a:br>
              <a:rPr lang="en-US" altLang="ru-RU" sz="2000" b="1" dirty="0"/>
            </a:br>
            <a:r>
              <a:rPr lang="ru-RU" altLang="ru-RU" sz="2000" b="1" dirty="0"/>
              <a:t>желчных кислот</a:t>
            </a:r>
            <a:r>
              <a:rPr lang="en-US" altLang="ru-RU" sz="2000" b="1" dirty="0"/>
              <a:t>			</a:t>
            </a:r>
            <a:r>
              <a:rPr lang="ru-RU" altLang="ru-RU" sz="2000" b="1" dirty="0"/>
              <a:t>или повышение</a:t>
            </a:r>
            <a:endParaRPr lang="en-US" altLang="ru-RU" sz="2000" b="1" dirty="0"/>
          </a:p>
          <a:p>
            <a:pPr>
              <a:lnSpc>
                <a:spcPct val="145000"/>
              </a:lnSpc>
              <a:spcBef>
                <a:spcPct val="0"/>
              </a:spcBef>
              <a:spcAft>
                <a:spcPct val="25000"/>
              </a:spcAft>
              <a:buFontTx/>
              <a:buNone/>
            </a:pPr>
            <a:r>
              <a:rPr lang="ru-RU" altLang="ru-RU" sz="2000" b="1" dirty="0"/>
              <a:t>Никотиновая к-та</a:t>
            </a:r>
            <a:r>
              <a:rPr lang="en-US" altLang="ru-RU" sz="2000" b="1" dirty="0"/>
              <a:t>	</a:t>
            </a:r>
            <a:r>
              <a:rPr lang="en-US" altLang="ru-RU" sz="2000" b="1" dirty="0" smtClean="0">
                <a:cs typeface="Times New Roman" panose="02020603050405020304" pitchFamily="18" charset="0"/>
              </a:rPr>
              <a:t>↓</a:t>
            </a:r>
            <a:r>
              <a:rPr lang="en-US" altLang="ru-RU" sz="2000" b="1" dirty="0" smtClean="0"/>
              <a:t> </a:t>
            </a:r>
            <a:r>
              <a:rPr lang="en-US" altLang="ru-RU" sz="2000" b="1" dirty="0"/>
              <a:t>5</a:t>
            </a:r>
            <a:r>
              <a:rPr lang="ru-RU" altLang="ru-RU" sz="2000" b="1" dirty="0"/>
              <a:t>—</a:t>
            </a:r>
            <a:r>
              <a:rPr lang="en-US" altLang="ru-RU" sz="2000" b="1" dirty="0"/>
              <a:t>25%	</a:t>
            </a:r>
            <a:r>
              <a:rPr lang="en-US" altLang="ru-RU" sz="2000" b="1" dirty="0">
                <a:sym typeface="Symbol" panose="05050102010706020507" pitchFamily="18" charset="2"/>
              </a:rPr>
              <a:t> </a:t>
            </a:r>
            <a:r>
              <a:rPr lang="ru-RU" altLang="ru-RU" sz="2000" b="1" dirty="0" smtClean="0">
                <a:sym typeface="Symbol" panose="05050102010706020507" pitchFamily="18" charset="2"/>
              </a:rPr>
              <a:t>   </a:t>
            </a:r>
            <a:r>
              <a:rPr lang="en-US" altLang="ru-RU" sz="2000" b="1" dirty="0" smtClean="0">
                <a:cs typeface="Times New Roman" panose="02020603050405020304" pitchFamily="18" charset="0"/>
              </a:rPr>
              <a:t>↑</a:t>
            </a:r>
            <a:r>
              <a:rPr lang="ru-RU" altLang="ru-RU" sz="2000" b="1" dirty="0" smtClean="0">
                <a:cs typeface="Times New Roman" panose="02020603050405020304" pitchFamily="18" charset="0"/>
              </a:rPr>
              <a:t> </a:t>
            </a:r>
            <a:r>
              <a:rPr lang="en-US" altLang="ru-RU" sz="2000" b="1" dirty="0"/>
              <a:t>15</a:t>
            </a:r>
            <a:r>
              <a:rPr lang="ru-RU" altLang="ru-RU" sz="2000" b="1" dirty="0"/>
              <a:t>—</a:t>
            </a:r>
            <a:r>
              <a:rPr lang="en-US" altLang="ru-RU" sz="2000" b="1" dirty="0"/>
              <a:t>35%	</a:t>
            </a:r>
            <a:r>
              <a:rPr lang="en-US" altLang="ru-RU" sz="2000" b="1" dirty="0" smtClean="0">
                <a:cs typeface="Times New Roman" panose="02020603050405020304" pitchFamily="18" charset="0"/>
              </a:rPr>
              <a:t>↓</a:t>
            </a:r>
            <a:r>
              <a:rPr lang="en-US" altLang="ru-RU" sz="2000" b="1" dirty="0" smtClean="0"/>
              <a:t> </a:t>
            </a:r>
            <a:r>
              <a:rPr lang="en-US" altLang="ru-RU" sz="2000" b="1" dirty="0"/>
              <a:t>20</a:t>
            </a:r>
            <a:r>
              <a:rPr lang="ru-RU" altLang="ru-RU" sz="2000" b="1" dirty="0"/>
              <a:t>—</a:t>
            </a:r>
            <a:r>
              <a:rPr lang="en-US" altLang="ru-RU" sz="2000" b="1" dirty="0"/>
              <a:t>50%</a:t>
            </a:r>
          </a:p>
          <a:p>
            <a:pPr>
              <a:lnSpc>
                <a:spcPct val="145000"/>
              </a:lnSpc>
              <a:spcBef>
                <a:spcPct val="0"/>
              </a:spcBef>
              <a:spcAft>
                <a:spcPct val="25000"/>
              </a:spcAft>
              <a:buFontTx/>
              <a:buNone/>
            </a:pPr>
            <a:r>
              <a:rPr lang="ru-RU" altLang="ru-RU" sz="2000" b="1" dirty="0" err="1"/>
              <a:t>Фибраты</a:t>
            </a:r>
            <a:r>
              <a:rPr lang="en-US" altLang="ru-RU" sz="2000" b="1" dirty="0"/>
              <a:t>	</a:t>
            </a:r>
            <a:r>
              <a:rPr lang="ru-RU" altLang="ru-RU" sz="2000" b="1" dirty="0" smtClean="0"/>
              <a:t>  </a:t>
            </a:r>
            <a:r>
              <a:rPr lang="en-US" altLang="ru-RU" sz="2000" b="1" dirty="0" smtClean="0"/>
              <a:t> </a:t>
            </a:r>
            <a:r>
              <a:rPr lang="ru-RU" altLang="ru-RU" sz="2000" b="1" dirty="0" smtClean="0"/>
              <a:t> </a:t>
            </a:r>
            <a:r>
              <a:rPr lang="en-US" altLang="ru-RU" sz="2000" b="1" dirty="0" smtClean="0">
                <a:cs typeface="Times New Roman" panose="02020603050405020304" pitchFamily="18" charset="0"/>
              </a:rPr>
              <a:t>↓</a:t>
            </a:r>
            <a:r>
              <a:rPr lang="en-US" altLang="ru-RU" sz="2000" b="1" dirty="0" smtClean="0"/>
              <a:t> </a:t>
            </a:r>
            <a:r>
              <a:rPr lang="en-US" altLang="ru-RU" sz="2000" b="1" dirty="0"/>
              <a:t>5</a:t>
            </a:r>
            <a:r>
              <a:rPr lang="ru-RU" altLang="ru-RU" sz="2000" b="1" dirty="0"/>
              <a:t>—</a:t>
            </a:r>
            <a:r>
              <a:rPr lang="en-US" altLang="ru-RU" sz="2000" b="1" dirty="0"/>
              <a:t>20%**	</a:t>
            </a:r>
            <a:r>
              <a:rPr lang="en-US" altLang="ru-RU" sz="2000" b="1" dirty="0">
                <a:sym typeface="Symbol" panose="05050102010706020507" pitchFamily="18" charset="2"/>
              </a:rPr>
              <a:t> </a:t>
            </a:r>
            <a:r>
              <a:rPr lang="ru-RU" altLang="ru-RU" sz="2000" b="1" dirty="0" smtClean="0">
                <a:sym typeface="Symbol" panose="05050102010706020507" pitchFamily="18" charset="2"/>
              </a:rPr>
              <a:t>   </a:t>
            </a:r>
            <a:r>
              <a:rPr lang="en-US" altLang="ru-RU" sz="2000" b="1" dirty="0" smtClean="0">
                <a:cs typeface="Times New Roman" panose="02020603050405020304" pitchFamily="18" charset="0"/>
              </a:rPr>
              <a:t>↑</a:t>
            </a:r>
            <a:r>
              <a:rPr lang="ru-RU" altLang="ru-RU" sz="2000" b="1" dirty="0" smtClean="0">
                <a:cs typeface="Times New Roman" panose="02020603050405020304" pitchFamily="18" charset="0"/>
              </a:rPr>
              <a:t> </a:t>
            </a:r>
            <a:r>
              <a:rPr lang="en-US" altLang="ru-RU" sz="2000" b="1" dirty="0">
                <a:sym typeface="Symbol" panose="05050102010706020507" pitchFamily="18" charset="2"/>
              </a:rPr>
              <a:t>10</a:t>
            </a:r>
            <a:r>
              <a:rPr lang="ru-RU" altLang="ru-RU" sz="2000" b="1" dirty="0">
                <a:sym typeface="Symbol" panose="05050102010706020507" pitchFamily="18" charset="2"/>
              </a:rPr>
              <a:t>—</a:t>
            </a:r>
            <a:r>
              <a:rPr lang="en-US" altLang="ru-RU" sz="2000" b="1" dirty="0"/>
              <a:t>20%	</a:t>
            </a:r>
            <a:r>
              <a:rPr lang="en-US" altLang="ru-RU" sz="2000" b="1" dirty="0" smtClean="0">
                <a:cs typeface="Times New Roman" panose="02020603050405020304" pitchFamily="18" charset="0"/>
              </a:rPr>
              <a:t>↓</a:t>
            </a:r>
            <a:r>
              <a:rPr lang="en-US" altLang="ru-RU" sz="2000" b="1" dirty="0" smtClean="0"/>
              <a:t> </a:t>
            </a:r>
            <a:r>
              <a:rPr lang="en-US" altLang="ru-RU" sz="2000" b="1" dirty="0"/>
              <a:t>20</a:t>
            </a:r>
            <a:r>
              <a:rPr lang="ru-RU" altLang="ru-RU" sz="2000" b="1" dirty="0"/>
              <a:t>—</a:t>
            </a:r>
            <a:r>
              <a:rPr lang="en-US" altLang="ru-RU" sz="2000" b="1" dirty="0"/>
              <a:t>50%</a:t>
            </a:r>
            <a:endParaRPr lang="en-GB" altLang="ru-RU" sz="2000" b="1" dirty="0"/>
          </a:p>
        </p:txBody>
      </p:sp>
      <p:sp>
        <p:nvSpPr>
          <p:cNvPr id="21508" name="Rectangle 4"/>
          <p:cNvSpPr>
            <a:spLocks noGrp="1" noChangeArrowheads="1"/>
          </p:cNvSpPr>
          <p:nvPr>
            <p:ph type="title"/>
          </p:nvPr>
        </p:nvSpPr>
        <p:spPr>
          <a:xfrm>
            <a:off x="685800" y="404813"/>
            <a:ext cx="7772400" cy="1143000"/>
          </a:xfrm>
        </p:spPr>
        <p:txBody>
          <a:bodyPr>
            <a:normAutofit fontScale="90000"/>
          </a:bodyPr>
          <a:lstStyle/>
          <a:p>
            <a:r>
              <a:rPr lang="ru-RU" altLang="ru-RU" sz="4300" dirty="0"/>
              <a:t>Эффективность разных классов </a:t>
            </a:r>
            <a:r>
              <a:rPr lang="ru-RU" altLang="ru-RU" sz="4300" dirty="0" err="1"/>
              <a:t>липидснижающих</a:t>
            </a:r>
            <a:r>
              <a:rPr lang="ru-RU" altLang="ru-RU" sz="4300" dirty="0"/>
              <a:t> препаратов</a:t>
            </a:r>
            <a:endParaRPr lang="en-GB" altLang="ru-RU" sz="4300" dirty="0"/>
          </a:p>
        </p:txBody>
      </p:sp>
      <p:sp>
        <p:nvSpPr>
          <p:cNvPr id="21509" name="Text Box 5"/>
          <p:cNvSpPr txBox="1">
            <a:spLocks noChangeArrowheads="1"/>
          </p:cNvSpPr>
          <p:nvPr/>
        </p:nvSpPr>
        <p:spPr bwMode="auto">
          <a:xfrm>
            <a:off x="585788" y="5338763"/>
            <a:ext cx="745966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eaLnBrk="0" hangingPunct="0">
              <a:spcBef>
                <a:spcPct val="50000"/>
              </a:spcBef>
            </a:pPr>
            <a:r>
              <a:rPr lang="en-US" altLang="ru-RU" sz="1200"/>
              <a:t>*Lovastatin (20 to 80 mg), pravastatin (20 to 40 mg), simvastatin (20 to 80 mg), fluvastatin (20 to 80 mg), atorvastatin (10 to 80 mg), and rosuvastatin (10 to 40 mg).</a:t>
            </a:r>
          </a:p>
          <a:p>
            <a:pPr eaLnBrk="0" hangingPunct="0">
              <a:spcBef>
                <a:spcPct val="50000"/>
              </a:spcBef>
            </a:pPr>
            <a:r>
              <a:rPr lang="en-US" altLang="ru-RU" sz="1200"/>
              <a:t>**May be increased in patients with high triglycerides.</a:t>
            </a:r>
          </a:p>
          <a:p>
            <a:pPr eaLnBrk="0" hangingPunct="0">
              <a:spcBef>
                <a:spcPct val="50000"/>
              </a:spcBef>
            </a:pPr>
            <a:r>
              <a:rPr lang="en-US" altLang="ru-RU" sz="1200"/>
              <a:t>***Up to 60% reduction in LDL-C, and 37% reduction in triglycerides, as indicated in the atorvastatin PI.</a:t>
            </a:r>
          </a:p>
        </p:txBody>
      </p:sp>
      <p:sp>
        <p:nvSpPr>
          <p:cNvPr id="21510" name="Text Box 6"/>
          <p:cNvSpPr txBox="1">
            <a:spLocks noChangeArrowheads="1"/>
          </p:cNvSpPr>
          <p:nvPr/>
        </p:nvSpPr>
        <p:spPr bwMode="invGray">
          <a:xfrm>
            <a:off x="457200" y="5486400"/>
            <a:ext cx="3810000" cy="30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p>
            <a:pPr algn="r" eaLnBrk="0" hangingPunct="0">
              <a:spcBef>
                <a:spcPct val="50000"/>
              </a:spcBef>
            </a:pPr>
            <a:endParaRPr lang="en-GB" altLang="ru-RU" sz="1400"/>
          </a:p>
        </p:txBody>
      </p:sp>
      <p:sp>
        <p:nvSpPr>
          <p:cNvPr id="21511" name="Line 7"/>
          <p:cNvSpPr>
            <a:spLocks noChangeShapeType="1"/>
          </p:cNvSpPr>
          <p:nvPr/>
        </p:nvSpPr>
        <p:spPr bwMode="auto">
          <a:xfrm>
            <a:off x="571500" y="5205413"/>
            <a:ext cx="7802563"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1512" name="Line 8"/>
          <p:cNvSpPr>
            <a:spLocks noChangeShapeType="1"/>
          </p:cNvSpPr>
          <p:nvPr/>
        </p:nvSpPr>
        <p:spPr bwMode="auto">
          <a:xfrm>
            <a:off x="549275" y="2378075"/>
            <a:ext cx="7802563"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1513" name="Text Box 9"/>
          <p:cNvSpPr txBox="1">
            <a:spLocks noChangeArrowheads="1"/>
          </p:cNvSpPr>
          <p:nvPr/>
        </p:nvSpPr>
        <p:spPr bwMode="auto">
          <a:xfrm>
            <a:off x="266700" y="6426200"/>
            <a:ext cx="5664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GB" altLang="ru-RU" sz="1200"/>
              <a:t>Adapted from NCEP Expert Panel. </a:t>
            </a:r>
            <a:r>
              <a:rPr lang="en-GB" altLang="ru-RU" sz="1200" i="1"/>
              <a:t>JAMA</a:t>
            </a:r>
            <a:r>
              <a:rPr lang="en-GB" altLang="ru-RU" sz="1200"/>
              <a:t>. 2001;285:2486-2497.</a:t>
            </a:r>
            <a:endParaRPr lang="en-GB" altLang="ru-RU" sz="2400">
              <a:latin typeface="Times" panose="02020603050405020304" pitchFamily="18" charset="0"/>
            </a:endParaRPr>
          </a:p>
        </p:txBody>
      </p:sp>
    </p:spTree>
    <p:extLst>
      <p:ext uri="{BB962C8B-B14F-4D97-AF65-F5344CB8AC3E}">
        <p14:creationId xmlns:p14="http://schemas.microsoft.com/office/powerpoint/2010/main" val="2254434345"/>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ounded Rectangle 88"/>
          <p:cNvSpPr/>
          <p:nvPr/>
        </p:nvSpPr>
        <p:spPr>
          <a:xfrm>
            <a:off x="1088279" y="2018581"/>
            <a:ext cx="6723366" cy="3713257"/>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8" name="Line 17"/>
          <p:cNvSpPr>
            <a:spLocks noChangeShapeType="1"/>
          </p:cNvSpPr>
          <p:nvPr/>
        </p:nvSpPr>
        <p:spPr bwMode="auto">
          <a:xfrm flipV="1">
            <a:off x="2591991" y="4401931"/>
            <a:ext cx="4548188" cy="542925"/>
          </a:xfrm>
          <a:prstGeom prst="line">
            <a:avLst/>
          </a:prstGeom>
          <a:noFill/>
          <a:ln w="27051">
            <a:solidFill>
              <a:srgbClr val="F7E400"/>
            </a:solidFill>
            <a:round/>
            <a:headEnd/>
            <a:tailEnd/>
          </a:ln>
        </p:spPr>
        <p:txBody>
          <a:bodyPr/>
          <a:lstStyle/>
          <a:p>
            <a:endParaRPr lang="ru-RU" sz="1350"/>
          </a:p>
        </p:txBody>
      </p:sp>
      <p:sp>
        <p:nvSpPr>
          <p:cNvPr id="3" name="Rectangle 2"/>
          <p:cNvSpPr>
            <a:spLocks noChangeArrowheads="1"/>
          </p:cNvSpPr>
          <p:nvPr/>
        </p:nvSpPr>
        <p:spPr bwMode="auto">
          <a:xfrm>
            <a:off x="3209926" y="5498310"/>
            <a:ext cx="2895023" cy="196208"/>
          </a:xfrm>
          <a:prstGeom prst="rect">
            <a:avLst/>
          </a:prstGeom>
          <a:noFill/>
          <a:ln w="9525">
            <a:noFill/>
            <a:miter lim="800000"/>
            <a:headEnd/>
            <a:tailEnd/>
          </a:ln>
        </p:spPr>
        <p:txBody>
          <a:bodyPr wrap="none" lIns="0" tIns="0" rIns="0" bIns="0">
            <a:spAutoFit/>
          </a:bodyPr>
          <a:lstStyle/>
          <a:p>
            <a:pPr defTabSz="571500" eaLnBrk="0" hangingPunct="0"/>
            <a:r>
              <a:rPr lang="ru-RU" sz="1275" b="1" dirty="0"/>
              <a:t>Уровень ХС ЛПНП, мг/дл (</a:t>
            </a:r>
            <a:r>
              <a:rPr lang="ru-RU" sz="1275" b="1" dirty="0" err="1"/>
              <a:t>ммоль</a:t>
            </a:r>
            <a:r>
              <a:rPr lang="ru-RU" sz="1275" b="1" dirty="0"/>
              <a:t>/л)</a:t>
            </a:r>
            <a:endParaRPr lang="en-GB" sz="1275" b="1" dirty="0"/>
          </a:p>
        </p:txBody>
      </p:sp>
      <p:sp>
        <p:nvSpPr>
          <p:cNvPr id="4" name="Text Box 3"/>
          <p:cNvSpPr txBox="1">
            <a:spLocks noChangeArrowheads="1"/>
          </p:cNvSpPr>
          <p:nvPr/>
        </p:nvSpPr>
        <p:spPr bwMode="auto">
          <a:xfrm>
            <a:off x="3209926" y="6237118"/>
            <a:ext cx="5643563" cy="318547"/>
          </a:xfrm>
          <a:prstGeom prst="rect">
            <a:avLst/>
          </a:prstGeom>
          <a:noFill/>
          <a:ln w="9525">
            <a:noFill/>
            <a:miter lim="800000"/>
            <a:headEnd/>
            <a:tailEnd/>
          </a:ln>
        </p:spPr>
        <p:txBody>
          <a:bodyPr lIns="68576" tIns="34289" rIns="68576" bIns="34289">
            <a:spAutoFit/>
          </a:bodyPr>
          <a:lstStyle/>
          <a:p>
            <a:pPr marL="341710" indent="-341710" algn="r" eaLnBrk="0" hangingPunct="0">
              <a:lnSpc>
                <a:spcPct val="90000"/>
              </a:lnSpc>
            </a:pPr>
            <a:r>
              <a:rPr lang="en-GB" sz="900" dirty="0" err="1"/>
              <a:t>Rosensen</a:t>
            </a:r>
            <a:r>
              <a:rPr lang="en-GB" sz="900" dirty="0"/>
              <a:t> RS. Exp </a:t>
            </a:r>
            <a:r>
              <a:rPr lang="en-GB" sz="900" dirty="0" err="1"/>
              <a:t>Opin</a:t>
            </a:r>
            <a:r>
              <a:rPr lang="en-GB" sz="900" dirty="0"/>
              <a:t> </a:t>
            </a:r>
            <a:r>
              <a:rPr lang="en-GB" sz="900" dirty="0" err="1"/>
              <a:t>Emerg</a:t>
            </a:r>
            <a:r>
              <a:rPr lang="en-GB" sz="900" dirty="0"/>
              <a:t> Drugs 2004;9(2):269–279</a:t>
            </a:r>
            <a:r>
              <a:rPr lang="ru-RU" sz="900" dirty="0"/>
              <a:t> </a:t>
            </a:r>
            <a:endParaRPr lang="en-US" sz="900" dirty="0"/>
          </a:p>
          <a:p>
            <a:pPr marL="341710" indent="-341710" algn="r" eaLnBrk="0" hangingPunct="0">
              <a:lnSpc>
                <a:spcPct val="90000"/>
              </a:lnSpc>
            </a:pPr>
            <a:r>
              <a:rPr lang="en-GB" sz="900" dirty="0" err="1"/>
              <a:t>LaRosa</a:t>
            </a:r>
            <a:r>
              <a:rPr lang="en-GB" sz="900" dirty="0"/>
              <a:t> JC et al. N </a:t>
            </a:r>
            <a:r>
              <a:rPr lang="en-GB" sz="900" dirty="0" err="1"/>
              <a:t>Engl</a:t>
            </a:r>
            <a:r>
              <a:rPr lang="en-GB" sz="900" dirty="0"/>
              <a:t> J Med 2005;352:1425–1435</a:t>
            </a:r>
          </a:p>
        </p:txBody>
      </p:sp>
      <p:sp>
        <p:nvSpPr>
          <p:cNvPr id="6" name="Rectangle 5"/>
          <p:cNvSpPr>
            <a:spLocks noChangeArrowheads="1"/>
          </p:cNvSpPr>
          <p:nvPr/>
        </p:nvSpPr>
        <p:spPr bwMode="auto">
          <a:xfrm>
            <a:off x="6013848" y="4501944"/>
            <a:ext cx="72628" cy="64294"/>
          </a:xfrm>
          <a:prstGeom prst="rect">
            <a:avLst/>
          </a:prstGeom>
          <a:solidFill>
            <a:srgbClr val="F7E400"/>
          </a:solidFill>
          <a:ln w="9525">
            <a:solidFill>
              <a:srgbClr val="F7E400"/>
            </a:solidFill>
            <a:miter lim="800000"/>
            <a:headEnd/>
            <a:tailEnd/>
          </a:ln>
        </p:spPr>
        <p:txBody>
          <a:bodyPr/>
          <a:lstStyle/>
          <a:p>
            <a:endParaRPr lang="ru-RU" sz="1350"/>
          </a:p>
        </p:txBody>
      </p:sp>
      <p:sp>
        <p:nvSpPr>
          <p:cNvPr id="7" name="Line 6"/>
          <p:cNvSpPr>
            <a:spLocks noChangeShapeType="1"/>
          </p:cNvSpPr>
          <p:nvPr/>
        </p:nvSpPr>
        <p:spPr bwMode="auto">
          <a:xfrm>
            <a:off x="1975247" y="2813638"/>
            <a:ext cx="27384" cy="2381"/>
          </a:xfrm>
          <a:prstGeom prst="line">
            <a:avLst/>
          </a:prstGeom>
          <a:noFill/>
          <a:ln w="12700">
            <a:solidFill>
              <a:srgbClr val="FFFFFF"/>
            </a:solidFill>
            <a:round/>
            <a:headEnd/>
            <a:tailEnd/>
          </a:ln>
        </p:spPr>
        <p:txBody>
          <a:bodyPr/>
          <a:lstStyle/>
          <a:p>
            <a:endParaRPr lang="ru-RU" sz="1350"/>
          </a:p>
        </p:txBody>
      </p:sp>
      <p:sp>
        <p:nvSpPr>
          <p:cNvPr id="8" name="Line 7"/>
          <p:cNvSpPr>
            <a:spLocks noChangeShapeType="1"/>
          </p:cNvSpPr>
          <p:nvPr/>
        </p:nvSpPr>
        <p:spPr bwMode="auto">
          <a:xfrm>
            <a:off x="1975247" y="2356438"/>
            <a:ext cx="27384" cy="2381"/>
          </a:xfrm>
          <a:prstGeom prst="line">
            <a:avLst/>
          </a:prstGeom>
          <a:noFill/>
          <a:ln w="12700">
            <a:solidFill>
              <a:srgbClr val="FFFFFF"/>
            </a:solidFill>
            <a:round/>
            <a:headEnd/>
            <a:tailEnd/>
          </a:ln>
        </p:spPr>
        <p:txBody>
          <a:bodyPr/>
          <a:lstStyle/>
          <a:p>
            <a:endParaRPr lang="ru-RU" sz="1350"/>
          </a:p>
        </p:txBody>
      </p:sp>
      <p:sp>
        <p:nvSpPr>
          <p:cNvPr id="9" name="Line 8"/>
          <p:cNvSpPr>
            <a:spLocks noChangeShapeType="1"/>
          </p:cNvSpPr>
          <p:nvPr/>
        </p:nvSpPr>
        <p:spPr bwMode="auto">
          <a:xfrm flipV="1">
            <a:off x="2002633" y="5132974"/>
            <a:ext cx="5347097" cy="0"/>
          </a:xfrm>
          <a:prstGeom prst="line">
            <a:avLst/>
          </a:prstGeom>
          <a:noFill/>
          <a:ln w="12700">
            <a:solidFill>
              <a:srgbClr val="FFFFFF"/>
            </a:solidFill>
            <a:round/>
            <a:headEnd/>
            <a:tailEnd/>
          </a:ln>
        </p:spPr>
        <p:txBody>
          <a:bodyPr/>
          <a:lstStyle/>
          <a:p>
            <a:endParaRPr lang="ru-RU" sz="1350"/>
          </a:p>
        </p:txBody>
      </p:sp>
      <p:sp>
        <p:nvSpPr>
          <p:cNvPr id="10" name="Line 9"/>
          <p:cNvSpPr>
            <a:spLocks noChangeShapeType="1"/>
          </p:cNvSpPr>
          <p:nvPr/>
        </p:nvSpPr>
        <p:spPr bwMode="auto">
          <a:xfrm flipV="1">
            <a:off x="2675336" y="5116306"/>
            <a:ext cx="2381" cy="28575"/>
          </a:xfrm>
          <a:prstGeom prst="line">
            <a:avLst/>
          </a:prstGeom>
          <a:noFill/>
          <a:ln w="19050">
            <a:solidFill>
              <a:srgbClr val="FFFFFF"/>
            </a:solidFill>
            <a:round/>
            <a:headEnd/>
            <a:tailEnd/>
          </a:ln>
        </p:spPr>
        <p:txBody>
          <a:bodyPr/>
          <a:lstStyle/>
          <a:p>
            <a:endParaRPr lang="ru-RU" sz="1350"/>
          </a:p>
        </p:txBody>
      </p:sp>
      <p:sp>
        <p:nvSpPr>
          <p:cNvPr id="11" name="Line 10"/>
          <p:cNvSpPr>
            <a:spLocks noChangeShapeType="1"/>
          </p:cNvSpPr>
          <p:nvPr/>
        </p:nvSpPr>
        <p:spPr bwMode="auto">
          <a:xfrm flipV="1">
            <a:off x="3357563" y="5116306"/>
            <a:ext cx="0" cy="28575"/>
          </a:xfrm>
          <a:prstGeom prst="line">
            <a:avLst/>
          </a:prstGeom>
          <a:noFill/>
          <a:ln w="19050">
            <a:solidFill>
              <a:srgbClr val="FFFFFF"/>
            </a:solidFill>
            <a:round/>
            <a:headEnd/>
            <a:tailEnd/>
          </a:ln>
        </p:spPr>
        <p:txBody>
          <a:bodyPr/>
          <a:lstStyle/>
          <a:p>
            <a:endParaRPr lang="ru-RU" sz="1350"/>
          </a:p>
        </p:txBody>
      </p:sp>
      <p:sp>
        <p:nvSpPr>
          <p:cNvPr id="12" name="Line 11"/>
          <p:cNvSpPr>
            <a:spLocks noChangeShapeType="1"/>
          </p:cNvSpPr>
          <p:nvPr/>
        </p:nvSpPr>
        <p:spPr bwMode="auto">
          <a:xfrm flipV="1">
            <a:off x="4031456" y="5116306"/>
            <a:ext cx="0" cy="28575"/>
          </a:xfrm>
          <a:prstGeom prst="line">
            <a:avLst/>
          </a:prstGeom>
          <a:noFill/>
          <a:ln w="19050">
            <a:solidFill>
              <a:srgbClr val="FFFFFF"/>
            </a:solidFill>
            <a:round/>
            <a:headEnd/>
            <a:tailEnd/>
          </a:ln>
        </p:spPr>
        <p:txBody>
          <a:bodyPr/>
          <a:lstStyle/>
          <a:p>
            <a:endParaRPr lang="ru-RU" sz="1350"/>
          </a:p>
        </p:txBody>
      </p:sp>
      <p:sp>
        <p:nvSpPr>
          <p:cNvPr id="13" name="Line 12"/>
          <p:cNvSpPr>
            <a:spLocks noChangeShapeType="1"/>
          </p:cNvSpPr>
          <p:nvPr/>
        </p:nvSpPr>
        <p:spPr bwMode="auto">
          <a:xfrm flipV="1">
            <a:off x="4711305" y="5116306"/>
            <a:ext cx="2381" cy="28575"/>
          </a:xfrm>
          <a:prstGeom prst="line">
            <a:avLst/>
          </a:prstGeom>
          <a:noFill/>
          <a:ln w="19050">
            <a:solidFill>
              <a:srgbClr val="FFFFFF"/>
            </a:solidFill>
            <a:round/>
            <a:headEnd/>
            <a:tailEnd/>
          </a:ln>
        </p:spPr>
        <p:txBody>
          <a:bodyPr/>
          <a:lstStyle/>
          <a:p>
            <a:endParaRPr lang="ru-RU" sz="1350"/>
          </a:p>
        </p:txBody>
      </p:sp>
      <p:sp>
        <p:nvSpPr>
          <p:cNvPr id="14" name="Line 13"/>
          <p:cNvSpPr>
            <a:spLocks noChangeShapeType="1"/>
          </p:cNvSpPr>
          <p:nvPr/>
        </p:nvSpPr>
        <p:spPr bwMode="auto">
          <a:xfrm flipV="1">
            <a:off x="5386389" y="5116306"/>
            <a:ext cx="2381" cy="28575"/>
          </a:xfrm>
          <a:prstGeom prst="line">
            <a:avLst/>
          </a:prstGeom>
          <a:noFill/>
          <a:ln w="19050">
            <a:solidFill>
              <a:srgbClr val="FFFFFF"/>
            </a:solidFill>
            <a:round/>
            <a:headEnd/>
            <a:tailEnd/>
          </a:ln>
        </p:spPr>
        <p:txBody>
          <a:bodyPr/>
          <a:lstStyle/>
          <a:p>
            <a:endParaRPr lang="ru-RU" sz="1350"/>
          </a:p>
        </p:txBody>
      </p:sp>
      <p:sp>
        <p:nvSpPr>
          <p:cNvPr id="15" name="Line 14"/>
          <p:cNvSpPr>
            <a:spLocks noChangeShapeType="1"/>
          </p:cNvSpPr>
          <p:nvPr/>
        </p:nvSpPr>
        <p:spPr bwMode="auto">
          <a:xfrm flipV="1">
            <a:off x="6068616" y="5116306"/>
            <a:ext cx="0" cy="28575"/>
          </a:xfrm>
          <a:prstGeom prst="line">
            <a:avLst/>
          </a:prstGeom>
          <a:noFill/>
          <a:ln w="19050">
            <a:solidFill>
              <a:srgbClr val="FFFFFF"/>
            </a:solidFill>
            <a:round/>
            <a:headEnd/>
            <a:tailEnd/>
          </a:ln>
        </p:spPr>
        <p:txBody>
          <a:bodyPr/>
          <a:lstStyle/>
          <a:p>
            <a:endParaRPr lang="ru-RU" sz="1350"/>
          </a:p>
        </p:txBody>
      </p:sp>
      <p:sp>
        <p:nvSpPr>
          <p:cNvPr id="16" name="Line 15"/>
          <p:cNvSpPr>
            <a:spLocks noChangeShapeType="1"/>
          </p:cNvSpPr>
          <p:nvPr/>
        </p:nvSpPr>
        <p:spPr bwMode="auto">
          <a:xfrm flipV="1">
            <a:off x="6742511" y="5116306"/>
            <a:ext cx="1190" cy="28575"/>
          </a:xfrm>
          <a:prstGeom prst="line">
            <a:avLst/>
          </a:prstGeom>
          <a:noFill/>
          <a:ln w="19050">
            <a:solidFill>
              <a:srgbClr val="FFFFFF"/>
            </a:solidFill>
            <a:round/>
            <a:headEnd/>
            <a:tailEnd/>
          </a:ln>
        </p:spPr>
        <p:txBody>
          <a:bodyPr/>
          <a:lstStyle/>
          <a:p>
            <a:endParaRPr lang="ru-RU" sz="1350"/>
          </a:p>
        </p:txBody>
      </p:sp>
      <p:sp>
        <p:nvSpPr>
          <p:cNvPr id="17" name="Oval 16"/>
          <p:cNvSpPr>
            <a:spLocks noChangeArrowheads="1"/>
          </p:cNvSpPr>
          <p:nvPr/>
        </p:nvSpPr>
        <p:spPr bwMode="auto">
          <a:xfrm>
            <a:off x="5274469" y="3768518"/>
            <a:ext cx="61913" cy="66675"/>
          </a:xfrm>
          <a:prstGeom prst="ellipse">
            <a:avLst/>
          </a:prstGeom>
          <a:solidFill>
            <a:srgbClr val="00A5E0"/>
          </a:solidFill>
          <a:ln w="9525">
            <a:solidFill>
              <a:srgbClr val="00A5E0"/>
            </a:solidFill>
            <a:round/>
            <a:headEnd/>
            <a:tailEnd/>
          </a:ln>
        </p:spPr>
        <p:txBody>
          <a:bodyPr/>
          <a:lstStyle/>
          <a:p>
            <a:endParaRPr lang="ru-RU" sz="1350"/>
          </a:p>
        </p:txBody>
      </p:sp>
      <p:sp>
        <p:nvSpPr>
          <p:cNvPr id="19" name="Line 18"/>
          <p:cNvSpPr>
            <a:spLocks noChangeShapeType="1"/>
          </p:cNvSpPr>
          <p:nvPr/>
        </p:nvSpPr>
        <p:spPr bwMode="auto">
          <a:xfrm flipV="1">
            <a:off x="2591990" y="2744581"/>
            <a:ext cx="4444605" cy="1923873"/>
          </a:xfrm>
          <a:prstGeom prst="line">
            <a:avLst/>
          </a:prstGeom>
          <a:noFill/>
          <a:ln w="27051">
            <a:solidFill>
              <a:srgbClr val="00A5E0"/>
            </a:solidFill>
            <a:round/>
            <a:headEnd/>
            <a:tailEnd/>
          </a:ln>
        </p:spPr>
        <p:txBody>
          <a:bodyPr/>
          <a:lstStyle/>
          <a:p>
            <a:endParaRPr lang="ru-RU" sz="1350"/>
          </a:p>
        </p:txBody>
      </p:sp>
      <p:sp>
        <p:nvSpPr>
          <p:cNvPr id="20" name="Rectangle 19"/>
          <p:cNvSpPr>
            <a:spLocks noChangeArrowheads="1"/>
          </p:cNvSpPr>
          <p:nvPr/>
        </p:nvSpPr>
        <p:spPr bwMode="auto">
          <a:xfrm>
            <a:off x="5709048" y="4228100"/>
            <a:ext cx="1200650" cy="138499"/>
          </a:xfrm>
          <a:prstGeom prst="rect">
            <a:avLst/>
          </a:prstGeom>
          <a:noFill/>
          <a:ln w="9525">
            <a:noFill/>
            <a:miter lim="800000"/>
            <a:headEnd/>
            <a:tailEnd/>
          </a:ln>
        </p:spPr>
        <p:txBody>
          <a:bodyPr wrap="none" lIns="0" tIns="0" rIns="0" bIns="0">
            <a:spAutoFit/>
          </a:bodyPr>
          <a:lstStyle/>
          <a:p>
            <a:pPr defTabSz="571500" eaLnBrk="0" hangingPunct="0"/>
            <a:r>
              <a:rPr lang="en-GB" sz="900" b="1">
                <a:solidFill>
                  <a:srgbClr val="FFFFFF"/>
                </a:solidFill>
              </a:rPr>
              <a:t>WOSCOPS – </a:t>
            </a:r>
            <a:r>
              <a:rPr lang="ru-RU" sz="900" b="1">
                <a:solidFill>
                  <a:srgbClr val="FFFFFF"/>
                </a:solidFill>
              </a:rPr>
              <a:t>плацебо</a:t>
            </a:r>
            <a:endParaRPr lang="en-GB" sz="900" b="1">
              <a:solidFill>
                <a:srgbClr val="FFFFFF"/>
              </a:solidFill>
            </a:endParaRPr>
          </a:p>
        </p:txBody>
      </p:sp>
      <p:sp>
        <p:nvSpPr>
          <p:cNvPr id="21" name="Rectangle 20"/>
          <p:cNvSpPr>
            <a:spLocks noChangeArrowheads="1"/>
          </p:cNvSpPr>
          <p:nvPr/>
        </p:nvSpPr>
        <p:spPr bwMode="auto">
          <a:xfrm>
            <a:off x="4521995" y="4409075"/>
            <a:ext cx="1061188" cy="138499"/>
          </a:xfrm>
          <a:prstGeom prst="rect">
            <a:avLst/>
          </a:prstGeom>
          <a:noFill/>
          <a:ln w="9525">
            <a:noFill/>
            <a:miter lim="800000"/>
            <a:headEnd/>
            <a:tailEnd/>
          </a:ln>
        </p:spPr>
        <p:txBody>
          <a:bodyPr wrap="none" lIns="0" tIns="0" rIns="0" bIns="0">
            <a:spAutoFit/>
          </a:bodyPr>
          <a:lstStyle/>
          <a:p>
            <a:pPr defTabSz="571500" eaLnBrk="0" hangingPunct="0"/>
            <a:r>
              <a:rPr lang="en-GB" sz="900" b="1" dirty="0">
                <a:solidFill>
                  <a:srgbClr val="FFFFFF"/>
                </a:solidFill>
              </a:rPr>
              <a:t>AFCAPS - </a:t>
            </a:r>
            <a:r>
              <a:rPr lang="ru-RU" sz="900" b="1" dirty="0">
                <a:solidFill>
                  <a:srgbClr val="FFFFFF"/>
                </a:solidFill>
              </a:rPr>
              <a:t>плацебо</a:t>
            </a:r>
            <a:endParaRPr lang="en-GB" sz="900" b="1" dirty="0">
              <a:solidFill>
                <a:srgbClr val="FFFFFF"/>
              </a:solidFill>
            </a:endParaRPr>
          </a:p>
        </p:txBody>
      </p:sp>
      <p:sp>
        <p:nvSpPr>
          <p:cNvPr id="22" name="Rectangle 21"/>
          <p:cNvSpPr>
            <a:spLocks noChangeArrowheads="1"/>
          </p:cNvSpPr>
          <p:nvPr/>
        </p:nvSpPr>
        <p:spPr bwMode="auto">
          <a:xfrm>
            <a:off x="4989910" y="4742450"/>
            <a:ext cx="1000274" cy="138499"/>
          </a:xfrm>
          <a:prstGeom prst="rect">
            <a:avLst/>
          </a:prstGeom>
          <a:noFill/>
          <a:ln w="9525">
            <a:noFill/>
            <a:miter lim="800000"/>
            <a:headEnd/>
            <a:tailEnd/>
          </a:ln>
        </p:spPr>
        <p:txBody>
          <a:bodyPr wrap="none" lIns="0" tIns="0" rIns="0" bIns="0">
            <a:spAutoFit/>
          </a:bodyPr>
          <a:lstStyle/>
          <a:p>
            <a:pPr defTabSz="571500" eaLnBrk="0" hangingPunct="0"/>
            <a:r>
              <a:rPr lang="en-GB" sz="900" b="1">
                <a:solidFill>
                  <a:srgbClr val="FFFFFF"/>
                </a:solidFill>
              </a:rPr>
              <a:t>ASCOT - </a:t>
            </a:r>
            <a:r>
              <a:rPr lang="ru-RU" sz="900" b="1">
                <a:solidFill>
                  <a:srgbClr val="FFFFFF"/>
                </a:solidFill>
              </a:rPr>
              <a:t>плацебо</a:t>
            </a:r>
            <a:endParaRPr lang="en-GB" sz="900" b="1">
              <a:solidFill>
                <a:srgbClr val="FFFFFF"/>
              </a:solidFill>
            </a:endParaRPr>
          </a:p>
        </p:txBody>
      </p:sp>
      <p:sp>
        <p:nvSpPr>
          <p:cNvPr id="23" name="Rectangle 22"/>
          <p:cNvSpPr>
            <a:spLocks noChangeArrowheads="1"/>
          </p:cNvSpPr>
          <p:nvPr/>
        </p:nvSpPr>
        <p:spPr bwMode="auto">
          <a:xfrm>
            <a:off x="3257551" y="4561475"/>
            <a:ext cx="1470422" cy="138499"/>
          </a:xfrm>
          <a:prstGeom prst="rect">
            <a:avLst/>
          </a:prstGeom>
          <a:noFill/>
          <a:ln w="9525">
            <a:noFill/>
            <a:miter lim="800000"/>
            <a:headEnd/>
            <a:tailEnd/>
          </a:ln>
        </p:spPr>
        <p:txBody>
          <a:bodyPr lIns="0" tIns="0" rIns="0" bIns="0">
            <a:spAutoFit/>
          </a:bodyPr>
          <a:lstStyle/>
          <a:p>
            <a:pPr algn="ctr" defTabSz="571500" eaLnBrk="0" hangingPunct="0"/>
            <a:r>
              <a:rPr lang="en-GB" sz="900" b="1">
                <a:solidFill>
                  <a:srgbClr val="FFFFFF"/>
                </a:solidFill>
              </a:rPr>
              <a:t>AFCAPS - Rx</a:t>
            </a:r>
            <a:endParaRPr lang="en-GB" b="1">
              <a:latin typeface="Times New Roman" pitchFamily="18" charset="0"/>
            </a:endParaRPr>
          </a:p>
        </p:txBody>
      </p:sp>
      <p:sp>
        <p:nvSpPr>
          <p:cNvPr id="24" name="Rectangle 23"/>
          <p:cNvSpPr>
            <a:spLocks noChangeArrowheads="1"/>
          </p:cNvSpPr>
          <p:nvPr/>
        </p:nvSpPr>
        <p:spPr bwMode="auto">
          <a:xfrm>
            <a:off x="5986464" y="4597194"/>
            <a:ext cx="812723" cy="138499"/>
          </a:xfrm>
          <a:prstGeom prst="rect">
            <a:avLst/>
          </a:prstGeom>
          <a:noFill/>
          <a:ln w="9525">
            <a:noFill/>
            <a:miter lim="800000"/>
            <a:headEnd/>
            <a:tailEnd/>
          </a:ln>
        </p:spPr>
        <p:txBody>
          <a:bodyPr wrap="none" lIns="0" tIns="0" rIns="0" bIns="0">
            <a:spAutoFit/>
          </a:bodyPr>
          <a:lstStyle/>
          <a:p>
            <a:pPr defTabSz="571500" eaLnBrk="0" hangingPunct="0"/>
            <a:r>
              <a:rPr lang="en-GB" sz="900" b="1">
                <a:solidFill>
                  <a:srgbClr val="FFFFFF"/>
                </a:solidFill>
              </a:rPr>
              <a:t>WOSCOPS - Rx</a:t>
            </a:r>
            <a:endParaRPr lang="en-GB" b="1">
              <a:latin typeface="Times New Roman" pitchFamily="18" charset="0"/>
            </a:endParaRPr>
          </a:p>
        </p:txBody>
      </p:sp>
      <p:sp>
        <p:nvSpPr>
          <p:cNvPr id="25" name="Rectangle 24"/>
          <p:cNvSpPr>
            <a:spLocks noChangeArrowheads="1"/>
          </p:cNvSpPr>
          <p:nvPr/>
        </p:nvSpPr>
        <p:spPr bwMode="auto">
          <a:xfrm>
            <a:off x="3804048" y="4944856"/>
            <a:ext cx="621965" cy="138499"/>
          </a:xfrm>
          <a:prstGeom prst="rect">
            <a:avLst/>
          </a:prstGeom>
          <a:noFill/>
          <a:ln w="9525">
            <a:noFill/>
            <a:miter lim="800000"/>
            <a:headEnd/>
            <a:tailEnd/>
          </a:ln>
        </p:spPr>
        <p:txBody>
          <a:bodyPr wrap="none" lIns="0" tIns="0" rIns="0" bIns="0">
            <a:spAutoFit/>
          </a:bodyPr>
          <a:lstStyle/>
          <a:p>
            <a:pPr defTabSz="571500" eaLnBrk="0" hangingPunct="0"/>
            <a:r>
              <a:rPr lang="en-GB" sz="900" b="1">
                <a:solidFill>
                  <a:srgbClr val="FFFFFF"/>
                </a:solidFill>
              </a:rPr>
              <a:t>ASCOT - Rx</a:t>
            </a:r>
            <a:endParaRPr lang="en-GB" b="1">
              <a:latin typeface="Times New Roman" pitchFamily="18" charset="0"/>
            </a:endParaRPr>
          </a:p>
        </p:txBody>
      </p:sp>
      <p:sp>
        <p:nvSpPr>
          <p:cNvPr id="26" name="Rectangle 25"/>
          <p:cNvSpPr>
            <a:spLocks noChangeArrowheads="1"/>
          </p:cNvSpPr>
          <p:nvPr/>
        </p:nvSpPr>
        <p:spPr bwMode="auto">
          <a:xfrm>
            <a:off x="4572000" y="3151775"/>
            <a:ext cx="367088" cy="138499"/>
          </a:xfrm>
          <a:prstGeom prst="rect">
            <a:avLst/>
          </a:prstGeom>
          <a:noFill/>
          <a:ln w="9525">
            <a:noFill/>
            <a:miter lim="800000"/>
            <a:headEnd/>
            <a:tailEnd/>
          </a:ln>
        </p:spPr>
        <p:txBody>
          <a:bodyPr wrap="none" lIns="0" tIns="0" rIns="0" bIns="0">
            <a:spAutoFit/>
          </a:bodyPr>
          <a:lstStyle/>
          <a:p>
            <a:pPr defTabSz="571500" eaLnBrk="0" hangingPunct="0"/>
            <a:r>
              <a:rPr lang="en-GB" sz="900" b="1">
                <a:solidFill>
                  <a:srgbClr val="FFFFFF"/>
                </a:solidFill>
              </a:rPr>
              <a:t>4S - Rx</a:t>
            </a:r>
            <a:endParaRPr lang="en-GB" b="1">
              <a:latin typeface="Times New Roman" pitchFamily="18" charset="0"/>
            </a:endParaRPr>
          </a:p>
        </p:txBody>
      </p:sp>
      <p:sp>
        <p:nvSpPr>
          <p:cNvPr id="27" name="Rectangle 26"/>
          <p:cNvSpPr>
            <a:spLocks noChangeArrowheads="1"/>
          </p:cNvSpPr>
          <p:nvPr/>
        </p:nvSpPr>
        <p:spPr bwMode="auto">
          <a:xfrm>
            <a:off x="4997054" y="3963781"/>
            <a:ext cx="823944" cy="138499"/>
          </a:xfrm>
          <a:prstGeom prst="rect">
            <a:avLst/>
          </a:prstGeom>
          <a:noFill/>
          <a:ln w="9525">
            <a:noFill/>
            <a:miter lim="800000"/>
            <a:headEnd/>
            <a:tailEnd/>
          </a:ln>
        </p:spPr>
        <p:txBody>
          <a:bodyPr wrap="none" lIns="0" tIns="0" rIns="0" bIns="0">
            <a:spAutoFit/>
          </a:bodyPr>
          <a:lstStyle/>
          <a:p>
            <a:pPr defTabSz="571500" eaLnBrk="0" hangingPunct="0"/>
            <a:r>
              <a:rPr lang="en-GB" sz="900" b="1">
                <a:solidFill>
                  <a:srgbClr val="FFFFFF"/>
                </a:solidFill>
              </a:rPr>
              <a:t>HPS - </a:t>
            </a:r>
            <a:r>
              <a:rPr lang="ru-RU" sz="900" b="1">
                <a:solidFill>
                  <a:srgbClr val="FFFFFF"/>
                </a:solidFill>
              </a:rPr>
              <a:t>плацебо</a:t>
            </a:r>
            <a:endParaRPr lang="en-GB" sz="900" b="1">
              <a:solidFill>
                <a:srgbClr val="FFFFFF"/>
              </a:solidFill>
            </a:endParaRPr>
          </a:p>
        </p:txBody>
      </p:sp>
      <p:sp>
        <p:nvSpPr>
          <p:cNvPr id="28" name="Rectangle 27"/>
          <p:cNvSpPr>
            <a:spLocks noChangeArrowheads="1"/>
          </p:cNvSpPr>
          <p:nvPr/>
        </p:nvSpPr>
        <p:spPr bwMode="auto">
          <a:xfrm>
            <a:off x="3559970" y="3816144"/>
            <a:ext cx="503343" cy="138499"/>
          </a:xfrm>
          <a:prstGeom prst="rect">
            <a:avLst/>
          </a:prstGeom>
          <a:noFill/>
          <a:ln w="9525">
            <a:noFill/>
            <a:miter lim="800000"/>
            <a:headEnd/>
            <a:tailEnd/>
          </a:ln>
        </p:spPr>
        <p:txBody>
          <a:bodyPr wrap="none" lIns="0" tIns="0" rIns="0" bIns="0">
            <a:spAutoFit/>
          </a:bodyPr>
          <a:lstStyle/>
          <a:p>
            <a:pPr defTabSz="571500" eaLnBrk="0" hangingPunct="0"/>
            <a:r>
              <a:rPr lang="en-GB" sz="900" b="1">
                <a:solidFill>
                  <a:srgbClr val="FFFFFF"/>
                </a:solidFill>
              </a:rPr>
              <a:t>LIPID - Rx</a:t>
            </a:r>
            <a:endParaRPr lang="en-GB" b="1">
              <a:latin typeface="Times New Roman" pitchFamily="18" charset="0"/>
            </a:endParaRPr>
          </a:p>
        </p:txBody>
      </p:sp>
      <p:sp>
        <p:nvSpPr>
          <p:cNvPr id="29" name="Rectangle 28"/>
          <p:cNvSpPr>
            <a:spLocks noChangeArrowheads="1"/>
          </p:cNvSpPr>
          <p:nvPr/>
        </p:nvSpPr>
        <p:spPr bwMode="auto">
          <a:xfrm>
            <a:off x="6721080" y="2335006"/>
            <a:ext cx="745397" cy="138499"/>
          </a:xfrm>
          <a:prstGeom prst="rect">
            <a:avLst/>
          </a:prstGeom>
          <a:noFill/>
          <a:ln w="9525">
            <a:noFill/>
            <a:miter lim="800000"/>
            <a:headEnd/>
            <a:tailEnd/>
          </a:ln>
        </p:spPr>
        <p:txBody>
          <a:bodyPr wrap="none" lIns="0" tIns="0" rIns="0" bIns="0">
            <a:spAutoFit/>
          </a:bodyPr>
          <a:lstStyle/>
          <a:p>
            <a:pPr defTabSz="571500" eaLnBrk="0" hangingPunct="0"/>
            <a:r>
              <a:rPr lang="en-GB" sz="900" b="1" dirty="0">
                <a:solidFill>
                  <a:srgbClr val="FFFFFF"/>
                </a:solidFill>
              </a:rPr>
              <a:t>4S - </a:t>
            </a:r>
            <a:r>
              <a:rPr lang="ru-RU" sz="900" b="1" dirty="0">
                <a:solidFill>
                  <a:srgbClr val="FFFFFF"/>
                </a:solidFill>
              </a:rPr>
              <a:t>плацебо</a:t>
            </a:r>
            <a:endParaRPr lang="en-GB" b="1" dirty="0">
              <a:latin typeface="Times New Roman" pitchFamily="18" charset="0"/>
            </a:endParaRPr>
          </a:p>
        </p:txBody>
      </p:sp>
      <p:sp>
        <p:nvSpPr>
          <p:cNvPr id="30" name="Rectangle 29"/>
          <p:cNvSpPr>
            <a:spLocks noChangeArrowheads="1"/>
          </p:cNvSpPr>
          <p:nvPr/>
        </p:nvSpPr>
        <p:spPr bwMode="auto">
          <a:xfrm>
            <a:off x="3213498" y="3961400"/>
            <a:ext cx="545021" cy="138499"/>
          </a:xfrm>
          <a:prstGeom prst="rect">
            <a:avLst/>
          </a:prstGeom>
          <a:noFill/>
          <a:ln w="9525">
            <a:noFill/>
            <a:miter lim="800000"/>
            <a:headEnd/>
            <a:tailEnd/>
          </a:ln>
        </p:spPr>
        <p:txBody>
          <a:bodyPr wrap="none" lIns="0" tIns="0" rIns="0" bIns="0">
            <a:spAutoFit/>
          </a:bodyPr>
          <a:lstStyle/>
          <a:p>
            <a:pPr defTabSz="571500" eaLnBrk="0" hangingPunct="0"/>
            <a:r>
              <a:rPr lang="en-GB" sz="900" b="1" dirty="0">
                <a:solidFill>
                  <a:srgbClr val="FFFFFF"/>
                </a:solidFill>
              </a:rPr>
              <a:t>CARE - Rx</a:t>
            </a:r>
            <a:endParaRPr lang="en-GB" b="1" dirty="0">
              <a:latin typeface="Times New Roman" pitchFamily="18" charset="0"/>
            </a:endParaRPr>
          </a:p>
        </p:txBody>
      </p:sp>
      <p:sp>
        <p:nvSpPr>
          <p:cNvPr id="31" name="Rectangle 30"/>
          <p:cNvSpPr>
            <a:spLocks noChangeArrowheads="1"/>
          </p:cNvSpPr>
          <p:nvPr/>
        </p:nvSpPr>
        <p:spPr bwMode="auto">
          <a:xfrm>
            <a:off x="5838826" y="3573256"/>
            <a:ext cx="881652" cy="138499"/>
          </a:xfrm>
          <a:prstGeom prst="rect">
            <a:avLst/>
          </a:prstGeom>
          <a:noFill/>
          <a:ln w="9525">
            <a:noFill/>
            <a:miter lim="800000"/>
            <a:headEnd/>
            <a:tailEnd/>
          </a:ln>
        </p:spPr>
        <p:txBody>
          <a:bodyPr wrap="none" lIns="0" tIns="0" rIns="0" bIns="0">
            <a:spAutoFit/>
          </a:bodyPr>
          <a:lstStyle/>
          <a:p>
            <a:pPr defTabSz="571500" eaLnBrk="0" hangingPunct="0"/>
            <a:r>
              <a:rPr lang="en-GB" sz="900" b="1">
                <a:solidFill>
                  <a:srgbClr val="FFFFFF"/>
                </a:solidFill>
              </a:rPr>
              <a:t>LIPID - </a:t>
            </a:r>
            <a:r>
              <a:rPr lang="ru-RU" sz="900" b="1">
                <a:solidFill>
                  <a:srgbClr val="FFFFFF"/>
                </a:solidFill>
              </a:rPr>
              <a:t>плацебо</a:t>
            </a:r>
            <a:endParaRPr lang="en-GB" sz="900" b="1">
              <a:solidFill>
                <a:srgbClr val="FFFFFF"/>
              </a:solidFill>
            </a:endParaRPr>
          </a:p>
        </p:txBody>
      </p:sp>
      <p:sp>
        <p:nvSpPr>
          <p:cNvPr id="32" name="Rectangle 31"/>
          <p:cNvSpPr>
            <a:spLocks noChangeArrowheads="1"/>
          </p:cNvSpPr>
          <p:nvPr/>
        </p:nvSpPr>
        <p:spPr bwMode="auto">
          <a:xfrm>
            <a:off x="5364957" y="3768519"/>
            <a:ext cx="923330" cy="138499"/>
          </a:xfrm>
          <a:prstGeom prst="rect">
            <a:avLst/>
          </a:prstGeom>
          <a:noFill/>
          <a:ln w="9525">
            <a:noFill/>
            <a:miter lim="800000"/>
            <a:headEnd/>
            <a:tailEnd/>
          </a:ln>
        </p:spPr>
        <p:txBody>
          <a:bodyPr wrap="none" lIns="0" tIns="0" rIns="0" bIns="0">
            <a:spAutoFit/>
          </a:bodyPr>
          <a:lstStyle/>
          <a:p>
            <a:pPr defTabSz="571500" eaLnBrk="0" hangingPunct="0"/>
            <a:r>
              <a:rPr lang="en-GB" sz="900" b="1">
                <a:solidFill>
                  <a:srgbClr val="FFFFFF"/>
                </a:solidFill>
              </a:rPr>
              <a:t>CARE - </a:t>
            </a:r>
            <a:r>
              <a:rPr lang="ru-RU" sz="900" b="1">
                <a:solidFill>
                  <a:srgbClr val="FFFFFF"/>
                </a:solidFill>
              </a:rPr>
              <a:t>плацебо</a:t>
            </a:r>
            <a:endParaRPr lang="en-GB" sz="900" b="1">
              <a:solidFill>
                <a:srgbClr val="FFFFFF"/>
              </a:solidFill>
            </a:endParaRPr>
          </a:p>
        </p:txBody>
      </p:sp>
      <p:sp>
        <p:nvSpPr>
          <p:cNvPr id="33" name="Rectangle 32"/>
          <p:cNvSpPr>
            <a:spLocks noChangeArrowheads="1"/>
          </p:cNvSpPr>
          <p:nvPr/>
        </p:nvSpPr>
        <p:spPr bwMode="auto">
          <a:xfrm>
            <a:off x="3293270" y="4380500"/>
            <a:ext cx="445635" cy="138499"/>
          </a:xfrm>
          <a:prstGeom prst="rect">
            <a:avLst/>
          </a:prstGeom>
          <a:noFill/>
          <a:ln w="9525">
            <a:noFill/>
            <a:miter lim="800000"/>
            <a:headEnd/>
            <a:tailEnd/>
          </a:ln>
        </p:spPr>
        <p:txBody>
          <a:bodyPr wrap="none" lIns="0" tIns="0" rIns="0" bIns="0">
            <a:spAutoFit/>
          </a:bodyPr>
          <a:lstStyle/>
          <a:p>
            <a:pPr defTabSz="571500" eaLnBrk="0" hangingPunct="0"/>
            <a:r>
              <a:rPr lang="en-GB" sz="900" b="1">
                <a:solidFill>
                  <a:srgbClr val="FFFFFF"/>
                </a:solidFill>
              </a:rPr>
              <a:t>HPS - Rx</a:t>
            </a:r>
            <a:endParaRPr lang="en-GB" b="1">
              <a:latin typeface="Times New Roman" pitchFamily="18" charset="0"/>
            </a:endParaRPr>
          </a:p>
        </p:txBody>
      </p:sp>
      <p:sp>
        <p:nvSpPr>
          <p:cNvPr id="34" name="Rectangle 33"/>
          <p:cNvSpPr>
            <a:spLocks noChangeArrowheads="1"/>
          </p:cNvSpPr>
          <p:nvPr/>
        </p:nvSpPr>
        <p:spPr bwMode="auto">
          <a:xfrm>
            <a:off x="1852613" y="4975813"/>
            <a:ext cx="70532" cy="150041"/>
          </a:xfrm>
          <a:prstGeom prst="rect">
            <a:avLst/>
          </a:prstGeom>
          <a:noFill/>
          <a:ln w="9525">
            <a:noFill/>
            <a:miter lim="800000"/>
            <a:headEnd/>
            <a:tailEnd/>
          </a:ln>
        </p:spPr>
        <p:txBody>
          <a:bodyPr wrap="none" lIns="0" tIns="0" rIns="0" bIns="0">
            <a:spAutoFit/>
          </a:bodyPr>
          <a:lstStyle/>
          <a:p>
            <a:pPr defTabSz="571500" eaLnBrk="0" hangingPunct="0"/>
            <a:r>
              <a:rPr lang="en-GB" sz="975" b="1">
                <a:solidFill>
                  <a:srgbClr val="FFFFFF"/>
                </a:solidFill>
              </a:rPr>
              <a:t>0</a:t>
            </a:r>
            <a:endParaRPr lang="en-GB" sz="975" b="1">
              <a:latin typeface="Times New Roman" pitchFamily="18" charset="0"/>
            </a:endParaRPr>
          </a:p>
        </p:txBody>
      </p:sp>
      <p:sp>
        <p:nvSpPr>
          <p:cNvPr id="35" name="Rectangle 34"/>
          <p:cNvSpPr>
            <a:spLocks noChangeArrowheads="1"/>
          </p:cNvSpPr>
          <p:nvPr/>
        </p:nvSpPr>
        <p:spPr bwMode="auto">
          <a:xfrm>
            <a:off x="1852613" y="4537663"/>
            <a:ext cx="70532" cy="150041"/>
          </a:xfrm>
          <a:prstGeom prst="rect">
            <a:avLst/>
          </a:prstGeom>
          <a:noFill/>
          <a:ln w="9525">
            <a:noFill/>
            <a:miter lim="800000"/>
            <a:headEnd/>
            <a:tailEnd/>
          </a:ln>
        </p:spPr>
        <p:txBody>
          <a:bodyPr wrap="none" lIns="0" tIns="0" rIns="0" bIns="0">
            <a:spAutoFit/>
          </a:bodyPr>
          <a:lstStyle/>
          <a:p>
            <a:pPr defTabSz="571500" eaLnBrk="0" hangingPunct="0"/>
            <a:r>
              <a:rPr lang="en-GB" sz="975" b="1">
                <a:solidFill>
                  <a:srgbClr val="FFFFFF"/>
                </a:solidFill>
              </a:rPr>
              <a:t>5</a:t>
            </a:r>
            <a:endParaRPr lang="en-GB" sz="975" b="1">
              <a:latin typeface="Times New Roman" pitchFamily="18" charset="0"/>
            </a:endParaRPr>
          </a:p>
        </p:txBody>
      </p:sp>
      <p:sp>
        <p:nvSpPr>
          <p:cNvPr id="36" name="Rectangle 35"/>
          <p:cNvSpPr>
            <a:spLocks noChangeArrowheads="1"/>
          </p:cNvSpPr>
          <p:nvPr/>
        </p:nvSpPr>
        <p:spPr bwMode="auto">
          <a:xfrm>
            <a:off x="1746647" y="4097132"/>
            <a:ext cx="141064" cy="150041"/>
          </a:xfrm>
          <a:prstGeom prst="rect">
            <a:avLst/>
          </a:prstGeom>
          <a:noFill/>
          <a:ln w="9525">
            <a:noFill/>
            <a:miter lim="800000"/>
            <a:headEnd/>
            <a:tailEnd/>
          </a:ln>
        </p:spPr>
        <p:txBody>
          <a:bodyPr wrap="none" lIns="0" tIns="0" rIns="0" bIns="0">
            <a:spAutoFit/>
          </a:bodyPr>
          <a:lstStyle/>
          <a:p>
            <a:pPr defTabSz="571500" eaLnBrk="0" hangingPunct="0"/>
            <a:r>
              <a:rPr lang="en-GB" sz="975" b="1">
                <a:solidFill>
                  <a:srgbClr val="FFFFFF"/>
                </a:solidFill>
              </a:rPr>
              <a:t>10</a:t>
            </a:r>
            <a:endParaRPr lang="en-GB" sz="975" b="1">
              <a:latin typeface="Times New Roman" pitchFamily="18" charset="0"/>
            </a:endParaRPr>
          </a:p>
        </p:txBody>
      </p:sp>
      <p:sp>
        <p:nvSpPr>
          <p:cNvPr id="37" name="Rectangle 36"/>
          <p:cNvSpPr>
            <a:spLocks noChangeArrowheads="1"/>
          </p:cNvSpPr>
          <p:nvPr/>
        </p:nvSpPr>
        <p:spPr bwMode="auto">
          <a:xfrm>
            <a:off x="1746647" y="3608975"/>
            <a:ext cx="141064" cy="150041"/>
          </a:xfrm>
          <a:prstGeom prst="rect">
            <a:avLst/>
          </a:prstGeom>
          <a:noFill/>
          <a:ln w="9525">
            <a:noFill/>
            <a:miter lim="800000"/>
            <a:headEnd/>
            <a:tailEnd/>
          </a:ln>
        </p:spPr>
        <p:txBody>
          <a:bodyPr wrap="none" lIns="0" tIns="0" rIns="0" bIns="0">
            <a:spAutoFit/>
          </a:bodyPr>
          <a:lstStyle/>
          <a:p>
            <a:pPr defTabSz="571500" eaLnBrk="0" hangingPunct="0"/>
            <a:r>
              <a:rPr lang="en-GB" sz="975" b="1">
                <a:solidFill>
                  <a:srgbClr val="FFFFFF"/>
                </a:solidFill>
              </a:rPr>
              <a:t>15</a:t>
            </a:r>
            <a:endParaRPr lang="en-GB" sz="975" b="1">
              <a:latin typeface="Times New Roman" pitchFamily="18" charset="0"/>
            </a:endParaRPr>
          </a:p>
        </p:txBody>
      </p:sp>
      <p:sp>
        <p:nvSpPr>
          <p:cNvPr id="38" name="Rectangle 37"/>
          <p:cNvSpPr>
            <a:spLocks noChangeArrowheads="1"/>
          </p:cNvSpPr>
          <p:nvPr/>
        </p:nvSpPr>
        <p:spPr bwMode="auto">
          <a:xfrm>
            <a:off x="1746647" y="3173207"/>
            <a:ext cx="141064" cy="150041"/>
          </a:xfrm>
          <a:prstGeom prst="rect">
            <a:avLst/>
          </a:prstGeom>
          <a:noFill/>
          <a:ln w="9525">
            <a:noFill/>
            <a:miter lim="800000"/>
            <a:headEnd/>
            <a:tailEnd/>
          </a:ln>
        </p:spPr>
        <p:txBody>
          <a:bodyPr wrap="none" lIns="0" tIns="0" rIns="0" bIns="0">
            <a:spAutoFit/>
          </a:bodyPr>
          <a:lstStyle/>
          <a:p>
            <a:pPr defTabSz="571500" eaLnBrk="0" hangingPunct="0"/>
            <a:r>
              <a:rPr lang="en-GB" sz="975" b="1">
                <a:solidFill>
                  <a:srgbClr val="FFFFFF"/>
                </a:solidFill>
              </a:rPr>
              <a:t>20</a:t>
            </a:r>
            <a:endParaRPr lang="en-GB" sz="975" b="1">
              <a:latin typeface="Times New Roman" pitchFamily="18" charset="0"/>
            </a:endParaRPr>
          </a:p>
        </p:txBody>
      </p:sp>
      <p:sp>
        <p:nvSpPr>
          <p:cNvPr id="39" name="Rectangle 38"/>
          <p:cNvSpPr>
            <a:spLocks noChangeArrowheads="1"/>
          </p:cNvSpPr>
          <p:nvPr/>
        </p:nvSpPr>
        <p:spPr bwMode="auto">
          <a:xfrm>
            <a:off x="1746647" y="2685050"/>
            <a:ext cx="141064" cy="150041"/>
          </a:xfrm>
          <a:prstGeom prst="rect">
            <a:avLst/>
          </a:prstGeom>
          <a:noFill/>
          <a:ln w="9525">
            <a:noFill/>
            <a:miter lim="800000"/>
            <a:headEnd/>
            <a:tailEnd/>
          </a:ln>
        </p:spPr>
        <p:txBody>
          <a:bodyPr wrap="none" lIns="0" tIns="0" rIns="0" bIns="0">
            <a:spAutoFit/>
          </a:bodyPr>
          <a:lstStyle/>
          <a:p>
            <a:pPr defTabSz="571500" eaLnBrk="0" hangingPunct="0"/>
            <a:r>
              <a:rPr lang="en-GB" sz="975" b="1">
                <a:solidFill>
                  <a:srgbClr val="FFFFFF"/>
                </a:solidFill>
              </a:rPr>
              <a:t>25</a:t>
            </a:r>
            <a:endParaRPr lang="en-GB" sz="975" b="1">
              <a:latin typeface="Times New Roman" pitchFamily="18" charset="0"/>
            </a:endParaRPr>
          </a:p>
        </p:txBody>
      </p:sp>
      <p:sp>
        <p:nvSpPr>
          <p:cNvPr id="40" name="Rectangle 39"/>
          <p:cNvSpPr>
            <a:spLocks noChangeArrowheads="1"/>
          </p:cNvSpPr>
          <p:nvPr/>
        </p:nvSpPr>
        <p:spPr bwMode="auto">
          <a:xfrm>
            <a:off x="1746647" y="2242138"/>
            <a:ext cx="141064" cy="150041"/>
          </a:xfrm>
          <a:prstGeom prst="rect">
            <a:avLst/>
          </a:prstGeom>
          <a:noFill/>
          <a:ln w="9525">
            <a:noFill/>
            <a:miter lim="800000"/>
            <a:headEnd/>
            <a:tailEnd/>
          </a:ln>
        </p:spPr>
        <p:txBody>
          <a:bodyPr wrap="none" lIns="0" tIns="0" rIns="0" bIns="0">
            <a:spAutoFit/>
          </a:bodyPr>
          <a:lstStyle/>
          <a:p>
            <a:pPr defTabSz="571500" eaLnBrk="0" hangingPunct="0"/>
            <a:r>
              <a:rPr lang="en-GB" sz="975" b="1">
                <a:solidFill>
                  <a:srgbClr val="FFFFFF"/>
                </a:solidFill>
              </a:rPr>
              <a:t>30</a:t>
            </a:r>
            <a:endParaRPr lang="en-GB" sz="975" b="1">
              <a:latin typeface="Times New Roman" pitchFamily="18" charset="0"/>
            </a:endParaRPr>
          </a:p>
        </p:txBody>
      </p:sp>
      <p:sp>
        <p:nvSpPr>
          <p:cNvPr id="41" name="Rectangle 40"/>
          <p:cNvSpPr>
            <a:spLocks noChangeArrowheads="1"/>
          </p:cNvSpPr>
          <p:nvPr/>
        </p:nvSpPr>
        <p:spPr bwMode="auto">
          <a:xfrm>
            <a:off x="1902620" y="5199649"/>
            <a:ext cx="450056" cy="300082"/>
          </a:xfrm>
          <a:prstGeom prst="rect">
            <a:avLst/>
          </a:prstGeom>
          <a:noFill/>
          <a:ln w="9525">
            <a:noFill/>
            <a:miter lim="800000"/>
            <a:headEnd/>
            <a:tailEnd/>
          </a:ln>
        </p:spPr>
        <p:txBody>
          <a:bodyPr lIns="0" tIns="0" rIns="0" bIns="0">
            <a:spAutoFit/>
          </a:bodyPr>
          <a:lstStyle/>
          <a:p>
            <a:pPr algn="ctr" defTabSz="571500" eaLnBrk="0" hangingPunct="0"/>
            <a:r>
              <a:rPr lang="en-GB" sz="975" b="1">
                <a:solidFill>
                  <a:srgbClr val="FFFFFF"/>
                </a:solidFill>
              </a:rPr>
              <a:t>40</a:t>
            </a:r>
          </a:p>
          <a:p>
            <a:pPr algn="ctr" defTabSz="571500" eaLnBrk="0" hangingPunct="0"/>
            <a:r>
              <a:rPr lang="en-GB" sz="975" b="1">
                <a:solidFill>
                  <a:srgbClr val="FFFFFF"/>
                </a:solidFill>
              </a:rPr>
              <a:t>(1.0)</a:t>
            </a:r>
            <a:endParaRPr lang="en-GB" sz="975" b="1">
              <a:latin typeface="Times New Roman" pitchFamily="18" charset="0"/>
            </a:endParaRPr>
          </a:p>
        </p:txBody>
      </p:sp>
      <p:sp>
        <p:nvSpPr>
          <p:cNvPr id="42" name="Rectangle 41"/>
          <p:cNvSpPr>
            <a:spLocks noChangeArrowheads="1"/>
          </p:cNvSpPr>
          <p:nvPr/>
        </p:nvSpPr>
        <p:spPr bwMode="auto">
          <a:xfrm>
            <a:off x="2540270" y="5199649"/>
            <a:ext cx="272512" cy="300082"/>
          </a:xfrm>
          <a:prstGeom prst="rect">
            <a:avLst/>
          </a:prstGeom>
          <a:noFill/>
          <a:ln w="9525">
            <a:noFill/>
            <a:miter lim="800000"/>
            <a:headEnd/>
            <a:tailEnd/>
          </a:ln>
        </p:spPr>
        <p:txBody>
          <a:bodyPr wrap="none" lIns="0" tIns="0" rIns="0" bIns="0">
            <a:spAutoFit/>
          </a:bodyPr>
          <a:lstStyle/>
          <a:p>
            <a:pPr algn="ctr" defTabSz="571500" eaLnBrk="0" hangingPunct="0"/>
            <a:r>
              <a:rPr lang="en-GB" sz="975" b="1">
                <a:solidFill>
                  <a:srgbClr val="FFFFFF"/>
                </a:solidFill>
              </a:rPr>
              <a:t>60</a:t>
            </a:r>
          </a:p>
          <a:p>
            <a:pPr algn="ctr" defTabSz="571500" eaLnBrk="0" hangingPunct="0"/>
            <a:r>
              <a:rPr lang="en-GB" sz="975" b="1">
                <a:solidFill>
                  <a:srgbClr val="FFFFFF"/>
                </a:solidFill>
              </a:rPr>
              <a:t>(1.6)</a:t>
            </a:r>
            <a:endParaRPr lang="en-GB" sz="975" b="1">
              <a:latin typeface="Times New Roman" pitchFamily="18" charset="0"/>
            </a:endParaRPr>
          </a:p>
        </p:txBody>
      </p:sp>
      <p:sp>
        <p:nvSpPr>
          <p:cNvPr id="43" name="Rectangle 42"/>
          <p:cNvSpPr>
            <a:spLocks noChangeArrowheads="1"/>
          </p:cNvSpPr>
          <p:nvPr/>
        </p:nvSpPr>
        <p:spPr bwMode="auto">
          <a:xfrm>
            <a:off x="3220712" y="5199649"/>
            <a:ext cx="272512" cy="300082"/>
          </a:xfrm>
          <a:prstGeom prst="rect">
            <a:avLst/>
          </a:prstGeom>
          <a:noFill/>
          <a:ln w="9525">
            <a:noFill/>
            <a:miter lim="800000"/>
            <a:headEnd/>
            <a:tailEnd/>
          </a:ln>
        </p:spPr>
        <p:txBody>
          <a:bodyPr wrap="none" lIns="0" tIns="0" rIns="0" bIns="0">
            <a:spAutoFit/>
          </a:bodyPr>
          <a:lstStyle/>
          <a:p>
            <a:pPr algn="ctr" defTabSz="571500" eaLnBrk="0" hangingPunct="0"/>
            <a:r>
              <a:rPr lang="en-GB" sz="975" b="1">
                <a:solidFill>
                  <a:srgbClr val="FFFFFF"/>
                </a:solidFill>
              </a:rPr>
              <a:t>80</a:t>
            </a:r>
          </a:p>
          <a:p>
            <a:pPr algn="ctr" defTabSz="571500" eaLnBrk="0" hangingPunct="0"/>
            <a:r>
              <a:rPr lang="en-GB" sz="975" b="1">
                <a:solidFill>
                  <a:srgbClr val="FFFFFF"/>
                </a:solidFill>
              </a:rPr>
              <a:t>(2.1)</a:t>
            </a:r>
            <a:endParaRPr lang="en-GB" sz="975" b="1">
              <a:latin typeface="Times New Roman" pitchFamily="18" charset="0"/>
            </a:endParaRPr>
          </a:p>
        </p:txBody>
      </p:sp>
      <p:sp>
        <p:nvSpPr>
          <p:cNvPr id="44" name="Rectangle 43"/>
          <p:cNvSpPr>
            <a:spLocks noChangeArrowheads="1"/>
          </p:cNvSpPr>
          <p:nvPr/>
        </p:nvSpPr>
        <p:spPr bwMode="auto">
          <a:xfrm>
            <a:off x="3894011" y="5199649"/>
            <a:ext cx="272512" cy="300082"/>
          </a:xfrm>
          <a:prstGeom prst="rect">
            <a:avLst/>
          </a:prstGeom>
          <a:noFill/>
          <a:ln w="9525">
            <a:noFill/>
            <a:miter lim="800000"/>
            <a:headEnd/>
            <a:tailEnd/>
          </a:ln>
        </p:spPr>
        <p:txBody>
          <a:bodyPr wrap="none" lIns="0" tIns="0" rIns="0" bIns="0">
            <a:spAutoFit/>
          </a:bodyPr>
          <a:lstStyle/>
          <a:p>
            <a:pPr algn="ctr" defTabSz="571500" eaLnBrk="0" hangingPunct="0"/>
            <a:r>
              <a:rPr lang="en-GB" sz="975" b="1">
                <a:solidFill>
                  <a:srgbClr val="FFFFFF"/>
                </a:solidFill>
              </a:rPr>
              <a:t>100</a:t>
            </a:r>
          </a:p>
          <a:p>
            <a:pPr algn="ctr" defTabSz="571500" eaLnBrk="0" hangingPunct="0"/>
            <a:r>
              <a:rPr lang="en-GB" sz="975" b="1">
                <a:solidFill>
                  <a:srgbClr val="FFFFFF"/>
                </a:solidFill>
              </a:rPr>
              <a:t>(2.6)</a:t>
            </a:r>
            <a:endParaRPr lang="en-GB" sz="975" b="1">
              <a:latin typeface="Times New Roman" pitchFamily="18" charset="0"/>
            </a:endParaRPr>
          </a:p>
        </p:txBody>
      </p:sp>
      <p:sp>
        <p:nvSpPr>
          <p:cNvPr id="45" name="Rectangle 44"/>
          <p:cNvSpPr>
            <a:spLocks noChangeArrowheads="1"/>
          </p:cNvSpPr>
          <p:nvPr/>
        </p:nvSpPr>
        <p:spPr bwMode="auto">
          <a:xfrm>
            <a:off x="4574453" y="5199649"/>
            <a:ext cx="272512" cy="300082"/>
          </a:xfrm>
          <a:prstGeom prst="rect">
            <a:avLst/>
          </a:prstGeom>
          <a:noFill/>
          <a:ln w="9525">
            <a:noFill/>
            <a:miter lim="800000"/>
            <a:headEnd/>
            <a:tailEnd/>
          </a:ln>
        </p:spPr>
        <p:txBody>
          <a:bodyPr wrap="none" lIns="0" tIns="0" rIns="0" bIns="0">
            <a:spAutoFit/>
          </a:bodyPr>
          <a:lstStyle/>
          <a:p>
            <a:pPr algn="ctr" defTabSz="571500" eaLnBrk="0" hangingPunct="0"/>
            <a:r>
              <a:rPr lang="en-GB" sz="975" b="1">
                <a:solidFill>
                  <a:srgbClr val="FFFFFF"/>
                </a:solidFill>
              </a:rPr>
              <a:t>120</a:t>
            </a:r>
          </a:p>
          <a:p>
            <a:pPr algn="ctr" defTabSz="571500" eaLnBrk="0" hangingPunct="0"/>
            <a:r>
              <a:rPr lang="en-GB" sz="975" b="1">
                <a:solidFill>
                  <a:srgbClr val="FFFFFF"/>
                </a:solidFill>
              </a:rPr>
              <a:t>(3.1)</a:t>
            </a:r>
            <a:endParaRPr lang="en-GB" sz="975" b="1">
              <a:latin typeface="Times New Roman" pitchFamily="18" charset="0"/>
            </a:endParaRPr>
          </a:p>
        </p:txBody>
      </p:sp>
      <p:sp>
        <p:nvSpPr>
          <p:cNvPr id="46" name="Rectangle 45"/>
          <p:cNvSpPr>
            <a:spLocks noChangeArrowheads="1"/>
          </p:cNvSpPr>
          <p:nvPr/>
        </p:nvSpPr>
        <p:spPr bwMode="auto">
          <a:xfrm>
            <a:off x="5249537" y="5199649"/>
            <a:ext cx="272512" cy="300082"/>
          </a:xfrm>
          <a:prstGeom prst="rect">
            <a:avLst/>
          </a:prstGeom>
          <a:noFill/>
          <a:ln w="9525">
            <a:noFill/>
            <a:miter lim="800000"/>
            <a:headEnd/>
            <a:tailEnd/>
          </a:ln>
        </p:spPr>
        <p:txBody>
          <a:bodyPr wrap="none" lIns="0" tIns="0" rIns="0" bIns="0">
            <a:spAutoFit/>
          </a:bodyPr>
          <a:lstStyle/>
          <a:p>
            <a:pPr algn="ctr" defTabSz="571500" eaLnBrk="0" hangingPunct="0"/>
            <a:r>
              <a:rPr lang="en-GB" sz="975" b="1">
                <a:solidFill>
                  <a:srgbClr val="FFFFFF"/>
                </a:solidFill>
              </a:rPr>
              <a:t>140</a:t>
            </a:r>
          </a:p>
          <a:p>
            <a:pPr algn="ctr" defTabSz="571500" eaLnBrk="0" hangingPunct="0"/>
            <a:r>
              <a:rPr lang="en-GB" sz="975" b="1">
                <a:solidFill>
                  <a:srgbClr val="FFFFFF"/>
                </a:solidFill>
              </a:rPr>
              <a:t>(3.6)</a:t>
            </a:r>
            <a:endParaRPr lang="en-GB" sz="975" b="1">
              <a:latin typeface="Times New Roman" pitchFamily="18" charset="0"/>
            </a:endParaRPr>
          </a:p>
        </p:txBody>
      </p:sp>
      <p:sp>
        <p:nvSpPr>
          <p:cNvPr id="47" name="Rectangle 46"/>
          <p:cNvSpPr>
            <a:spLocks noChangeArrowheads="1"/>
          </p:cNvSpPr>
          <p:nvPr/>
        </p:nvSpPr>
        <p:spPr bwMode="auto">
          <a:xfrm>
            <a:off x="5931765" y="5199649"/>
            <a:ext cx="272512" cy="300082"/>
          </a:xfrm>
          <a:prstGeom prst="rect">
            <a:avLst/>
          </a:prstGeom>
          <a:noFill/>
          <a:ln w="9525">
            <a:noFill/>
            <a:miter lim="800000"/>
            <a:headEnd/>
            <a:tailEnd/>
          </a:ln>
        </p:spPr>
        <p:txBody>
          <a:bodyPr wrap="none" lIns="0" tIns="0" rIns="0" bIns="0">
            <a:spAutoFit/>
          </a:bodyPr>
          <a:lstStyle/>
          <a:p>
            <a:pPr algn="ctr" defTabSz="571500" eaLnBrk="0" hangingPunct="0"/>
            <a:r>
              <a:rPr lang="en-GB" sz="975" b="1">
                <a:solidFill>
                  <a:srgbClr val="FFFFFF"/>
                </a:solidFill>
              </a:rPr>
              <a:t>160</a:t>
            </a:r>
          </a:p>
          <a:p>
            <a:pPr algn="ctr" defTabSz="571500" eaLnBrk="0" hangingPunct="0"/>
            <a:r>
              <a:rPr lang="en-GB" sz="975" b="1">
                <a:solidFill>
                  <a:srgbClr val="FFFFFF"/>
                </a:solidFill>
              </a:rPr>
              <a:t>(4.1)</a:t>
            </a:r>
            <a:endParaRPr lang="en-GB" sz="975" b="1">
              <a:latin typeface="Times New Roman" pitchFamily="18" charset="0"/>
            </a:endParaRPr>
          </a:p>
        </p:txBody>
      </p:sp>
      <p:sp>
        <p:nvSpPr>
          <p:cNvPr id="48" name="Rectangle 47"/>
          <p:cNvSpPr>
            <a:spLocks noChangeArrowheads="1"/>
          </p:cNvSpPr>
          <p:nvPr/>
        </p:nvSpPr>
        <p:spPr bwMode="auto">
          <a:xfrm>
            <a:off x="6603278" y="5199649"/>
            <a:ext cx="272512" cy="300082"/>
          </a:xfrm>
          <a:prstGeom prst="rect">
            <a:avLst/>
          </a:prstGeom>
          <a:noFill/>
          <a:ln w="9525">
            <a:noFill/>
            <a:miter lim="800000"/>
            <a:headEnd/>
            <a:tailEnd/>
          </a:ln>
        </p:spPr>
        <p:txBody>
          <a:bodyPr wrap="none" lIns="0" tIns="0" rIns="0" bIns="0">
            <a:spAutoFit/>
          </a:bodyPr>
          <a:lstStyle/>
          <a:p>
            <a:pPr algn="ctr" defTabSz="571500" eaLnBrk="0" hangingPunct="0"/>
            <a:r>
              <a:rPr lang="en-GB" sz="975" b="1">
                <a:solidFill>
                  <a:srgbClr val="FFFFFF"/>
                </a:solidFill>
              </a:rPr>
              <a:t>180</a:t>
            </a:r>
          </a:p>
          <a:p>
            <a:pPr algn="ctr" defTabSz="571500" eaLnBrk="0" hangingPunct="0"/>
            <a:r>
              <a:rPr lang="en-GB" sz="975" b="1">
                <a:solidFill>
                  <a:srgbClr val="FFFFFF"/>
                </a:solidFill>
              </a:rPr>
              <a:t>(4.7)</a:t>
            </a:r>
            <a:endParaRPr lang="en-GB" sz="975" b="1">
              <a:latin typeface="Times New Roman" pitchFamily="18" charset="0"/>
            </a:endParaRPr>
          </a:p>
        </p:txBody>
      </p:sp>
      <p:sp>
        <p:nvSpPr>
          <p:cNvPr id="49" name="Oval 48"/>
          <p:cNvSpPr>
            <a:spLocks noChangeArrowheads="1"/>
          </p:cNvSpPr>
          <p:nvPr/>
        </p:nvSpPr>
        <p:spPr bwMode="auto">
          <a:xfrm>
            <a:off x="4727972" y="3280363"/>
            <a:ext cx="79772" cy="73819"/>
          </a:xfrm>
          <a:prstGeom prst="ellipse">
            <a:avLst/>
          </a:prstGeom>
          <a:solidFill>
            <a:srgbClr val="00A5E0"/>
          </a:solidFill>
          <a:ln w="9525">
            <a:solidFill>
              <a:srgbClr val="00A5E0"/>
            </a:solidFill>
            <a:round/>
            <a:headEnd/>
            <a:tailEnd/>
          </a:ln>
        </p:spPr>
        <p:txBody>
          <a:bodyPr/>
          <a:lstStyle/>
          <a:p>
            <a:endParaRPr lang="ru-RU" sz="1350"/>
          </a:p>
        </p:txBody>
      </p:sp>
      <p:sp>
        <p:nvSpPr>
          <p:cNvPr id="50" name="Oval 49"/>
          <p:cNvSpPr>
            <a:spLocks noChangeArrowheads="1"/>
          </p:cNvSpPr>
          <p:nvPr/>
        </p:nvSpPr>
        <p:spPr bwMode="auto">
          <a:xfrm>
            <a:off x="2684861" y="4354307"/>
            <a:ext cx="78581" cy="73819"/>
          </a:xfrm>
          <a:prstGeom prst="ellipse">
            <a:avLst/>
          </a:prstGeom>
          <a:solidFill>
            <a:srgbClr val="00A5E0"/>
          </a:solidFill>
          <a:ln w="9525">
            <a:solidFill>
              <a:srgbClr val="00A5E0"/>
            </a:solidFill>
            <a:round/>
            <a:headEnd/>
            <a:tailEnd/>
          </a:ln>
        </p:spPr>
        <p:txBody>
          <a:bodyPr/>
          <a:lstStyle/>
          <a:p>
            <a:endParaRPr lang="ru-RU" sz="1350"/>
          </a:p>
        </p:txBody>
      </p:sp>
      <p:sp>
        <p:nvSpPr>
          <p:cNvPr id="51" name="Oval 50"/>
          <p:cNvSpPr>
            <a:spLocks noChangeArrowheads="1"/>
          </p:cNvSpPr>
          <p:nvPr/>
        </p:nvSpPr>
        <p:spPr bwMode="auto">
          <a:xfrm>
            <a:off x="5724526" y="3620881"/>
            <a:ext cx="79772" cy="76200"/>
          </a:xfrm>
          <a:prstGeom prst="ellipse">
            <a:avLst/>
          </a:prstGeom>
          <a:solidFill>
            <a:srgbClr val="00A5E0"/>
          </a:solidFill>
          <a:ln w="9525">
            <a:solidFill>
              <a:srgbClr val="00A5E0"/>
            </a:solidFill>
            <a:round/>
            <a:headEnd/>
            <a:tailEnd/>
          </a:ln>
        </p:spPr>
        <p:txBody>
          <a:bodyPr/>
          <a:lstStyle/>
          <a:p>
            <a:endParaRPr lang="ru-RU" sz="1350"/>
          </a:p>
        </p:txBody>
      </p:sp>
      <p:sp>
        <p:nvSpPr>
          <p:cNvPr id="52" name="Oval 51"/>
          <p:cNvSpPr>
            <a:spLocks noChangeArrowheads="1"/>
          </p:cNvSpPr>
          <p:nvPr/>
        </p:nvSpPr>
        <p:spPr bwMode="auto">
          <a:xfrm>
            <a:off x="4886325" y="3909012"/>
            <a:ext cx="91679" cy="71438"/>
          </a:xfrm>
          <a:prstGeom prst="ellipse">
            <a:avLst/>
          </a:prstGeom>
          <a:solidFill>
            <a:srgbClr val="00A5E0"/>
          </a:solidFill>
          <a:ln w="9525">
            <a:solidFill>
              <a:srgbClr val="00A5E0"/>
            </a:solidFill>
            <a:round/>
            <a:headEnd/>
            <a:tailEnd/>
          </a:ln>
        </p:spPr>
        <p:txBody>
          <a:bodyPr/>
          <a:lstStyle/>
          <a:p>
            <a:endParaRPr lang="ru-RU" sz="1350"/>
          </a:p>
        </p:txBody>
      </p:sp>
      <p:sp>
        <p:nvSpPr>
          <p:cNvPr id="53" name="Oval 52"/>
          <p:cNvSpPr>
            <a:spLocks noChangeArrowheads="1"/>
          </p:cNvSpPr>
          <p:nvPr/>
        </p:nvSpPr>
        <p:spPr bwMode="auto">
          <a:xfrm>
            <a:off x="4204099" y="3913774"/>
            <a:ext cx="78581" cy="76200"/>
          </a:xfrm>
          <a:prstGeom prst="ellipse">
            <a:avLst/>
          </a:prstGeom>
          <a:solidFill>
            <a:srgbClr val="00A5E0"/>
          </a:solidFill>
          <a:ln w="9525">
            <a:solidFill>
              <a:srgbClr val="00A5E0"/>
            </a:solidFill>
            <a:round/>
            <a:headEnd/>
            <a:tailEnd/>
          </a:ln>
        </p:spPr>
        <p:txBody>
          <a:bodyPr/>
          <a:lstStyle/>
          <a:p>
            <a:endParaRPr lang="ru-RU" sz="1350"/>
          </a:p>
        </p:txBody>
      </p:sp>
      <p:sp>
        <p:nvSpPr>
          <p:cNvPr id="54" name="Oval 53"/>
          <p:cNvSpPr>
            <a:spLocks noChangeArrowheads="1"/>
          </p:cNvSpPr>
          <p:nvPr/>
        </p:nvSpPr>
        <p:spPr bwMode="auto">
          <a:xfrm>
            <a:off x="3681414" y="4294775"/>
            <a:ext cx="78581" cy="73819"/>
          </a:xfrm>
          <a:prstGeom prst="ellipse">
            <a:avLst/>
          </a:prstGeom>
          <a:solidFill>
            <a:srgbClr val="00A5E0"/>
          </a:solidFill>
          <a:ln w="9525">
            <a:solidFill>
              <a:srgbClr val="00A5E0"/>
            </a:solidFill>
            <a:round/>
            <a:headEnd/>
            <a:tailEnd/>
          </a:ln>
        </p:spPr>
        <p:txBody>
          <a:bodyPr/>
          <a:lstStyle/>
          <a:p>
            <a:endParaRPr lang="ru-RU" sz="1350"/>
          </a:p>
        </p:txBody>
      </p:sp>
      <p:sp>
        <p:nvSpPr>
          <p:cNvPr id="55" name="Rectangle 54"/>
          <p:cNvSpPr>
            <a:spLocks noChangeArrowheads="1"/>
          </p:cNvSpPr>
          <p:nvPr/>
        </p:nvSpPr>
        <p:spPr bwMode="auto">
          <a:xfrm>
            <a:off x="7088981" y="4254293"/>
            <a:ext cx="72629" cy="66675"/>
          </a:xfrm>
          <a:prstGeom prst="rect">
            <a:avLst/>
          </a:prstGeom>
          <a:solidFill>
            <a:srgbClr val="F7E400"/>
          </a:solidFill>
          <a:ln w="9525">
            <a:solidFill>
              <a:srgbClr val="F7E400"/>
            </a:solidFill>
            <a:miter lim="800000"/>
            <a:headEnd/>
            <a:tailEnd/>
          </a:ln>
        </p:spPr>
        <p:txBody>
          <a:bodyPr/>
          <a:lstStyle/>
          <a:p>
            <a:endParaRPr lang="ru-RU" sz="1350"/>
          </a:p>
        </p:txBody>
      </p:sp>
      <p:sp>
        <p:nvSpPr>
          <p:cNvPr id="56" name="Rectangle 55"/>
          <p:cNvSpPr>
            <a:spLocks noChangeArrowheads="1"/>
          </p:cNvSpPr>
          <p:nvPr/>
        </p:nvSpPr>
        <p:spPr bwMode="auto">
          <a:xfrm>
            <a:off x="5724525" y="4449556"/>
            <a:ext cx="71438" cy="66675"/>
          </a:xfrm>
          <a:prstGeom prst="rect">
            <a:avLst/>
          </a:prstGeom>
          <a:solidFill>
            <a:srgbClr val="F7E400"/>
          </a:solidFill>
          <a:ln w="9525">
            <a:solidFill>
              <a:srgbClr val="F7E400"/>
            </a:solidFill>
            <a:miter lim="800000"/>
            <a:headEnd/>
            <a:tailEnd/>
          </a:ln>
        </p:spPr>
        <p:txBody>
          <a:bodyPr/>
          <a:lstStyle/>
          <a:p>
            <a:endParaRPr lang="ru-RU" sz="1350"/>
          </a:p>
        </p:txBody>
      </p:sp>
      <p:sp>
        <p:nvSpPr>
          <p:cNvPr id="57" name="Rectangle 56"/>
          <p:cNvSpPr>
            <a:spLocks noChangeArrowheads="1"/>
          </p:cNvSpPr>
          <p:nvPr/>
        </p:nvSpPr>
        <p:spPr bwMode="auto">
          <a:xfrm>
            <a:off x="4886325" y="4742449"/>
            <a:ext cx="71438" cy="66675"/>
          </a:xfrm>
          <a:prstGeom prst="rect">
            <a:avLst/>
          </a:prstGeom>
          <a:solidFill>
            <a:srgbClr val="F7E400"/>
          </a:solidFill>
          <a:ln w="9525">
            <a:solidFill>
              <a:srgbClr val="F7E400"/>
            </a:solidFill>
            <a:miter lim="800000"/>
            <a:headEnd/>
            <a:tailEnd/>
          </a:ln>
        </p:spPr>
        <p:txBody>
          <a:bodyPr/>
          <a:lstStyle/>
          <a:p>
            <a:endParaRPr lang="ru-RU" sz="1350"/>
          </a:p>
        </p:txBody>
      </p:sp>
      <p:sp>
        <p:nvSpPr>
          <p:cNvPr id="58" name="Rectangle 57"/>
          <p:cNvSpPr>
            <a:spLocks noChangeArrowheads="1"/>
          </p:cNvSpPr>
          <p:nvPr/>
        </p:nvSpPr>
        <p:spPr bwMode="auto">
          <a:xfrm>
            <a:off x="4413648" y="4692444"/>
            <a:ext cx="72628" cy="69056"/>
          </a:xfrm>
          <a:prstGeom prst="rect">
            <a:avLst/>
          </a:prstGeom>
          <a:solidFill>
            <a:srgbClr val="F7E400"/>
          </a:solidFill>
          <a:ln w="9525">
            <a:solidFill>
              <a:srgbClr val="F7E400"/>
            </a:solidFill>
            <a:miter lim="800000"/>
            <a:headEnd/>
            <a:tailEnd/>
          </a:ln>
        </p:spPr>
        <p:txBody>
          <a:bodyPr/>
          <a:lstStyle/>
          <a:p>
            <a:endParaRPr lang="ru-RU" sz="1350"/>
          </a:p>
        </p:txBody>
      </p:sp>
      <p:sp>
        <p:nvSpPr>
          <p:cNvPr id="59" name="Rectangle 58"/>
          <p:cNvSpPr>
            <a:spLocks noChangeArrowheads="1"/>
          </p:cNvSpPr>
          <p:nvPr/>
        </p:nvSpPr>
        <p:spPr bwMode="auto">
          <a:xfrm>
            <a:off x="3662364" y="4985337"/>
            <a:ext cx="69056" cy="66675"/>
          </a:xfrm>
          <a:prstGeom prst="rect">
            <a:avLst/>
          </a:prstGeom>
          <a:solidFill>
            <a:srgbClr val="F7E400"/>
          </a:solidFill>
          <a:ln w="9525">
            <a:solidFill>
              <a:srgbClr val="F7E400"/>
            </a:solidFill>
            <a:miter lim="800000"/>
            <a:headEnd/>
            <a:tailEnd/>
          </a:ln>
        </p:spPr>
        <p:txBody>
          <a:bodyPr/>
          <a:lstStyle/>
          <a:p>
            <a:endParaRPr lang="ru-RU" sz="1350"/>
          </a:p>
        </p:txBody>
      </p:sp>
      <p:sp>
        <p:nvSpPr>
          <p:cNvPr id="60" name="Oval 59"/>
          <p:cNvSpPr>
            <a:spLocks noChangeArrowheads="1"/>
          </p:cNvSpPr>
          <p:nvPr/>
        </p:nvSpPr>
        <p:spPr bwMode="auto">
          <a:xfrm>
            <a:off x="6879433" y="2501693"/>
            <a:ext cx="78581" cy="71438"/>
          </a:xfrm>
          <a:prstGeom prst="ellipse">
            <a:avLst/>
          </a:prstGeom>
          <a:solidFill>
            <a:srgbClr val="00A5E0"/>
          </a:solidFill>
          <a:ln w="9525">
            <a:solidFill>
              <a:srgbClr val="00A5E0"/>
            </a:solidFill>
            <a:round/>
            <a:headEnd/>
            <a:tailEnd/>
          </a:ln>
        </p:spPr>
        <p:txBody>
          <a:bodyPr/>
          <a:lstStyle/>
          <a:p>
            <a:endParaRPr lang="ru-RU" sz="1350"/>
          </a:p>
        </p:txBody>
      </p:sp>
      <p:sp>
        <p:nvSpPr>
          <p:cNvPr id="61" name="Rectangle 60"/>
          <p:cNvSpPr>
            <a:spLocks noChangeArrowheads="1"/>
          </p:cNvSpPr>
          <p:nvPr/>
        </p:nvSpPr>
        <p:spPr bwMode="auto">
          <a:xfrm>
            <a:off x="4598194" y="2580274"/>
            <a:ext cx="2205732" cy="196208"/>
          </a:xfrm>
          <a:prstGeom prst="rect">
            <a:avLst/>
          </a:prstGeom>
          <a:noFill/>
          <a:ln w="9525">
            <a:noFill/>
            <a:miter lim="800000"/>
            <a:headEnd/>
            <a:tailEnd/>
          </a:ln>
        </p:spPr>
        <p:txBody>
          <a:bodyPr wrap="none" lIns="0" tIns="0" rIns="0" bIns="0">
            <a:spAutoFit/>
          </a:bodyPr>
          <a:lstStyle/>
          <a:p>
            <a:pPr defTabSz="571500" eaLnBrk="0" hangingPunct="0"/>
            <a:r>
              <a:rPr lang="en-GB" sz="1275" b="1" dirty="0">
                <a:solidFill>
                  <a:schemeClr val="bg1"/>
                </a:solidFill>
              </a:rPr>
              <a:t> </a:t>
            </a:r>
            <a:r>
              <a:rPr lang="ru-RU" sz="1275" b="1" dirty="0">
                <a:solidFill>
                  <a:schemeClr val="bg1"/>
                </a:solidFill>
              </a:rPr>
              <a:t>Вторичная профилактика</a:t>
            </a:r>
            <a:endParaRPr lang="en-GB" sz="1275" b="1" dirty="0">
              <a:solidFill>
                <a:schemeClr val="bg1"/>
              </a:solidFill>
            </a:endParaRPr>
          </a:p>
        </p:txBody>
      </p:sp>
      <p:sp>
        <p:nvSpPr>
          <p:cNvPr id="62" name="Rectangle 61"/>
          <p:cNvSpPr>
            <a:spLocks noChangeArrowheads="1"/>
          </p:cNvSpPr>
          <p:nvPr/>
        </p:nvSpPr>
        <p:spPr bwMode="auto">
          <a:xfrm>
            <a:off x="6541294" y="3837575"/>
            <a:ext cx="1239122" cy="392415"/>
          </a:xfrm>
          <a:prstGeom prst="rect">
            <a:avLst/>
          </a:prstGeom>
          <a:noFill/>
          <a:ln w="9525">
            <a:noFill/>
            <a:miter lim="800000"/>
            <a:headEnd/>
            <a:tailEnd/>
          </a:ln>
        </p:spPr>
        <p:txBody>
          <a:bodyPr wrap="none" lIns="0" tIns="0" rIns="0" bIns="0">
            <a:spAutoFit/>
          </a:bodyPr>
          <a:lstStyle/>
          <a:p>
            <a:pPr defTabSz="571500" eaLnBrk="0" hangingPunct="0"/>
            <a:r>
              <a:rPr lang="en-GB" sz="1275" b="1" dirty="0">
                <a:solidFill>
                  <a:srgbClr val="F7E400"/>
                </a:solidFill>
              </a:rPr>
              <a:t> </a:t>
            </a:r>
            <a:r>
              <a:rPr lang="ru-RU" sz="1275" b="1" dirty="0">
                <a:solidFill>
                  <a:srgbClr val="F7E400"/>
                </a:solidFill>
              </a:rPr>
              <a:t>Первичная </a:t>
            </a:r>
          </a:p>
          <a:p>
            <a:pPr defTabSz="571500" eaLnBrk="0" hangingPunct="0"/>
            <a:r>
              <a:rPr lang="ru-RU" sz="1275" b="1" dirty="0">
                <a:solidFill>
                  <a:srgbClr val="F7E400"/>
                </a:solidFill>
              </a:rPr>
              <a:t>профилактика</a:t>
            </a:r>
            <a:endParaRPr lang="en-GB" sz="1275" b="1" dirty="0">
              <a:solidFill>
                <a:srgbClr val="F7E400"/>
              </a:solidFill>
              <a:latin typeface="Times New Roman" pitchFamily="18" charset="0"/>
            </a:endParaRPr>
          </a:p>
        </p:txBody>
      </p:sp>
      <p:sp>
        <p:nvSpPr>
          <p:cNvPr id="63" name="Text Box 62"/>
          <p:cNvSpPr txBox="1">
            <a:spLocks noChangeArrowheads="1"/>
          </p:cNvSpPr>
          <p:nvPr/>
        </p:nvSpPr>
        <p:spPr bwMode="auto">
          <a:xfrm>
            <a:off x="2193131" y="2544556"/>
            <a:ext cx="1891904" cy="519371"/>
          </a:xfrm>
          <a:prstGeom prst="rect">
            <a:avLst/>
          </a:prstGeom>
          <a:noFill/>
          <a:ln w="9525">
            <a:noFill/>
            <a:miter lim="800000"/>
            <a:headEnd/>
            <a:tailEnd/>
          </a:ln>
        </p:spPr>
        <p:txBody>
          <a:bodyPr lIns="68576" tIns="34289" rIns="68576" bIns="34289">
            <a:spAutoFit/>
          </a:bodyPr>
          <a:lstStyle/>
          <a:p>
            <a:pPr eaLnBrk="0" hangingPunct="0"/>
            <a:r>
              <a:rPr lang="en-GB" sz="975" b="1" dirty="0">
                <a:cs typeface="Arial" pitchFamily="34" charset="0"/>
              </a:rPr>
              <a:t>Rx – </a:t>
            </a:r>
            <a:r>
              <a:rPr lang="ru-RU" sz="975" b="1" dirty="0" err="1"/>
              <a:t>статин</a:t>
            </a:r>
            <a:endParaRPr lang="en-GB" sz="975" b="1" dirty="0"/>
          </a:p>
          <a:p>
            <a:pPr eaLnBrk="0" hangingPunct="0"/>
            <a:r>
              <a:rPr lang="en-GB" sz="975" b="1" dirty="0">
                <a:cs typeface="Arial" pitchFamily="34" charset="0"/>
              </a:rPr>
              <a:t>PRA – </a:t>
            </a:r>
            <a:r>
              <a:rPr lang="ru-RU" sz="975" b="1" dirty="0" err="1"/>
              <a:t>правастатин</a:t>
            </a:r>
            <a:endParaRPr lang="en-GB" sz="975" b="1" dirty="0"/>
          </a:p>
          <a:p>
            <a:pPr eaLnBrk="0" hangingPunct="0"/>
            <a:r>
              <a:rPr lang="en-GB" sz="975" b="1" dirty="0">
                <a:cs typeface="Arial" pitchFamily="34" charset="0"/>
              </a:rPr>
              <a:t>ATV - </a:t>
            </a:r>
            <a:r>
              <a:rPr lang="ru-RU" sz="975" b="1" dirty="0" err="1"/>
              <a:t>аторвастатин</a:t>
            </a:r>
            <a:endParaRPr lang="en-GB" sz="975" b="1" dirty="0"/>
          </a:p>
        </p:txBody>
      </p:sp>
      <p:sp>
        <p:nvSpPr>
          <p:cNvPr id="64" name="Line 63"/>
          <p:cNvSpPr>
            <a:spLocks noChangeShapeType="1"/>
          </p:cNvSpPr>
          <p:nvPr/>
        </p:nvSpPr>
        <p:spPr bwMode="auto">
          <a:xfrm>
            <a:off x="2002631" y="2275474"/>
            <a:ext cx="0" cy="2857500"/>
          </a:xfrm>
          <a:prstGeom prst="line">
            <a:avLst/>
          </a:prstGeom>
          <a:noFill/>
          <a:ln w="12700">
            <a:solidFill>
              <a:schemeClr val="tx1"/>
            </a:solidFill>
            <a:round/>
            <a:headEnd/>
            <a:tailEnd/>
          </a:ln>
        </p:spPr>
        <p:txBody>
          <a:bodyPr/>
          <a:lstStyle/>
          <a:p>
            <a:endParaRPr lang="ru-RU" sz="1350"/>
          </a:p>
        </p:txBody>
      </p:sp>
      <p:sp>
        <p:nvSpPr>
          <p:cNvPr id="65" name="Line 64"/>
          <p:cNvSpPr>
            <a:spLocks noChangeShapeType="1"/>
          </p:cNvSpPr>
          <p:nvPr/>
        </p:nvSpPr>
        <p:spPr bwMode="auto">
          <a:xfrm>
            <a:off x="1975247" y="3280363"/>
            <a:ext cx="27384" cy="2381"/>
          </a:xfrm>
          <a:prstGeom prst="line">
            <a:avLst/>
          </a:prstGeom>
          <a:noFill/>
          <a:ln w="12700">
            <a:solidFill>
              <a:srgbClr val="FFFFFF"/>
            </a:solidFill>
            <a:round/>
            <a:headEnd/>
            <a:tailEnd/>
          </a:ln>
        </p:spPr>
        <p:txBody>
          <a:bodyPr/>
          <a:lstStyle/>
          <a:p>
            <a:endParaRPr lang="ru-RU" sz="1350"/>
          </a:p>
        </p:txBody>
      </p:sp>
      <p:sp>
        <p:nvSpPr>
          <p:cNvPr id="66" name="Line 65"/>
          <p:cNvSpPr>
            <a:spLocks noChangeShapeType="1"/>
          </p:cNvSpPr>
          <p:nvPr/>
        </p:nvSpPr>
        <p:spPr bwMode="auto">
          <a:xfrm>
            <a:off x="1975247" y="4206668"/>
            <a:ext cx="27384" cy="0"/>
          </a:xfrm>
          <a:prstGeom prst="line">
            <a:avLst/>
          </a:prstGeom>
          <a:noFill/>
          <a:ln w="12700">
            <a:solidFill>
              <a:srgbClr val="FFFFFF"/>
            </a:solidFill>
            <a:round/>
            <a:headEnd/>
            <a:tailEnd/>
          </a:ln>
        </p:spPr>
        <p:txBody>
          <a:bodyPr/>
          <a:lstStyle/>
          <a:p>
            <a:endParaRPr lang="ru-RU" sz="1350"/>
          </a:p>
        </p:txBody>
      </p:sp>
      <p:sp>
        <p:nvSpPr>
          <p:cNvPr id="67" name="Line 66"/>
          <p:cNvSpPr>
            <a:spLocks noChangeShapeType="1"/>
          </p:cNvSpPr>
          <p:nvPr/>
        </p:nvSpPr>
        <p:spPr bwMode="auto">
          <a:xfrm>
            <a:off x="1975247" y="4647199"/>
            <a:ext cx="27384" cy="0"/>
          </a:xfrm>
          <a:prstGeom prst="line">
            <a:avLst/>
          </a:prstGeom>
          <a:noFill/>
          <a:ln w="12700">
            <a:solidFill>
              <a:srgbClr val="FFFFFF"/>
            </a:solidFill>
            <a:round/>
            <a:headEnd/>
            <a:tailEnd/>
          </a:ln>
        </p:spPr>
        <p:txBody>
          <a:bodyPr/>
          <a:lstStyle/>
          <a:p>
            <a:endParaRPr lang="ru-RU" sz="1350"/>
          </a:p>
        </p:txBody>
      </p:sp>
      <p:sp>
        <p:nvSpPr>
          <p:cNvPr id="68" name="Line 67"/>
          <p:cNvSpPr>
            <a:spLocks noChangeShapeType="1"/>
          </p:cNvSpPr>
          <p:nvPr/>
        </p:nvSpPr>
        <p:spPr bwMode="auto">
          <a:xfrm>
            <a:off x="1975247" y="3718513"/>
            <a:ext cx="27384" cy="2381"/>
          </a:xfrm>
          <a:prstGeom prst="line">
            <a:avLst/>
          </a:prstGeom>
          <a:noFill/>
          <a:ln w="12700">
            <a:solidFill>
              <a:srgbClr val="FFFFFF"/>
            </a:solidFill>
            <a:round/>
            <a:headEnd/>
            <a:tailEnd/>
          </a:ln>
        </p:spPr>
        <p:txBody>
          <a:bodyPr/>
          <a:lstStyle/>
          <a:p>
            <a:endParaRPr lang="ru-RU" sz="1350"/>
          </a:p>
        </p:txBody>
      </p:sp>
      <p:sp>
        <p:nvSpPr>
          <p:cNvPr id="69" name="Rectangle 68"/>
          <p:cNvSpPr>
            <a:spLocks noChangeArrowheads="1"/>
          </p:cNvSpPr>
          <p:nvPr/>
        </p:nvSpPr>
        <p:spPr bwMode="auto">
          <a:xfrm>
            <a:off x="7169420" y="5211555"/>
            <a:ext cx="272512" cy="300082"/>
          </a:xfrm>
          <a:prstGeom prst="rect">
            <a:avLst/>
          </a:prstGeom>
          <a:noFill/>
          <a:ln w="9525">
            <a:noFill/>
            <a:miter lim="800000"/>
            <a:headEnd/>
            <a:tailEnd/>
          </a:ln>
        </p:spPr>
        <p:txBody>
          <a:bodyPr wrap="none" lIns="0" tIns="0" rIns="0" bIns="0">
            <a:spAutoFit/>
          </a:bodyPr>
          <a:lstStyle/>
          <a:p>
            <a:pPr algn="ctr" defTabSz="571500" eaLnBrk="0" hangingPunct="0"/>
            <a:r>
              <a:rPr lang="en-GB" sz="975" b="1">
                <a:solidFill>
                  <a:srgbClr val="FFFFFF"/>
                </a:solidFill>
              </a:rPr>
              <a:t>200</a:t>
            </a:r>
          </a:p>
          <a:p>
            <a:pPr algn="ctr" defTabSz="571500" eaLnBrk="0" hangingPunct="0"/>
            <a:r>
              <a:rPr lang="en-GB" sz="975" b="1">
                <a:solidFill>
                  <a:srgbClr val="FFFFFF"/>
                </a:solidFill>
              </a:rPr>
              <a:t>(5.2)</a:t>
            </a:r>
            <a:endParaRPr lang="en-GB" sz="975" b="1">
              <a:latin typeface="Times New Roman" pitchFamily="18" charset="0"/>
            </a:endParaRPr>
          </a:p>
        </p:txBody>
      </p:sp>
      <p:sp>
        <p:nvSpPr>
          <p:cNvPr id="70" name="Oval 69"/>
          <p:cNvSpPr>
            <a:spLocks noChangeArrowheads="1"/>
          </p:cNvSpPr>
          <p:nvPr/>
        </p:nvSpPr>
        <p:spPr bwMode="auto">
          <a:xfrm>
            <a:off x="3784997" y="4206669"/>
            <a:ext cx="79772" cy="73819"/>
          </a:xfrm>
          <a:prstGeom prst="ellipse">
            <a:avLst/>
          </a:prstGeom>
          <a:solidFill>
            <a:srgbClr val="00A5E0"/>
          </a:solidFill>
          <a:ln w="9525">
            <a:solidFill>
              <a:srgbClr val="00A5E0"/>
            </a:solidFill>
            <a:round/>
            <a:headEnd/>
            <a:tailEnd/>
          </a:ln>
        </p:spPr>
        <p:txBody>
          <a:bodyPr/>
          <a:lstStyle/>
          <a:p>
            <a:endParaRPr lang="ru-RU" sz="1350"/>
          </a:p>
        </p:txBody>
      </p:sp>
      <p:sp>
        <p:nvSpPr>
          <p:cNvPr id="71" name="Oval 70"/>
          <p:cNvSpPr>
            <a:spLocks noChangeArrowheads="1"/>
          </p:cNvSpPr>
          <p:nvPr/>
        </p:nvSpPr>
        <p:spPr bwMode="auto">
          <a:xfrm>
            <a:off x="3838576" y="4061413"/>
            <a:ext cx="78581" cy="73819"/>
          </a:xfrm>
          <a:prstGeom prst="ellipse">
            <a:avLst/>
          </a:prstGeom>
          <a:solidFill>
            <a:srgbClr val="00A5E0"/>
          </a:solidFill>
          <a:ln w="9525">
            <a:solidFill>
              <a:srgbClr val="00A5E0"/>
            </a:solidFill>
            <a:round/>
            <a:headEnd/>
            <a:tailEnd/>
          </a:ln>
        </p:spPr>
        <p:txBody>
          <a:bodyPr/>
          <a:lstStyle/>
          <a:p>
            <a:endParaRPr lang="ru-RU" sz="1350"/>
          </a:p>
        </p:txBody>
      </p:sp>
      <p:sp>
        <p:nvSpPr>
          <p:cNvPr id="72" name="Rectangle 71"/>
          <p:cNvSpPr>
            <a:spLocks noChangeArrowheads="1"/>
          </p:cNvSpPr>
          <p:nvPr/>
        </p:nvSpPr>
        <p:spPr bwMode="auto">
          <a:xfrm>
            <a:off x="3889772" y="4242387"/>
            <a:ext cx="823944" cy="138499"/>
          </a:xfrm>
          <a:prstGeom prst="rect">
            <a:avLst/>
          </a:prstGeom>
          <a:noFill/>
          <a:ln w="9525">
            <a:noFill/>
            <a:miter lim="800000"/>
            <a:headEnd/>
            <a:tailEnd/>
          </a:ln>
        </p:spPr>
        <p:txBody>
          <a:bodyPr wrap="none" lIns="0" tIns="0" rIns="0" bIns="0">
            <a:spAutoFit/>
          </a:bodyPr>
          <a:lstStyle/>
          <a:p>
            <a:pPr defTabSz="571500" eaLnBrk="0" hangingPunct="0"/>
            <a:r>
              <a:rPr lang="en-GB" sz="900" b="1">
                <a:solidFill>
                  <a:srgbClr val="FFFFFF"/>
                </a:solidFill>
              </a:rPr>
              <a:t>PROVE-IT - PRA</a:t>
            </a:r>
            <a:endParaRPr lang="en-GB" b="1">
              <a:latin typeface="Times New Roman" pitchFamily="18" charset="0"/>
            </a:endParaRPr>
          </a:p>
        </p:txBody>
      </p:sp>
      <p:sp>
        <p:nvSpPr>
          <p:cNvPr id="73" name="Rectangle 72"/>
          <p:cNvSpPr>
            <a:spLocks noChangeArrowheads="1"/>
          </p:cNvSpPr>
          <p:nvPr/>
        </p:nvSpPr>
        <p:spPr bwMode="auto">
          <a:xfrm>
            <a:off x="2037420" y="4225235"/>
            <a:ext cx="830356" cy="138499"/>
          </a:xfrm>
          <a:prstGeom prst="rect">
            <a:avLst/>
          </a:prstGeom>
          <a:noFill/>
          <a:ln w="9525">
            <a:noFill/>
            <a:miter lim="800000"/>
            <a:headEnd/>
            <a:tailEnd/>
          </a:ln>
        </p:spPr>
        <p:txBody>
          <a:bodyPr wrap="none" lIns="0" tIns="0" rIns="0" bIns="0">
            <a:spAutoFit/>
          </a:bodyPr>
          <a:lstStyle/>
          <a:p>
            <a:pPr defTabSz="571500" eaLnBrk="0" hangingPunct="0"/>
            <a:r>
              <a:rPr lang="en-GB" sz="900" b="1" dirty="0">
                <a:solidFill>
                  <a:srgbClr val="FFFFFF"/>
                </a:solidFill>
              </a:rPr>
              <a:t>PROVE-IT – ATV</a:t>
            </a:r>
            <a:endParaRPr lang="en-GB" b="1" dirty="0">
              <a:latin typeface="Times New Roman" pitchFamily="18" charset="0"/>
            </a:endParaRPr>
          </a:p>
        </p:txBody>
      </p:sp>
      <p:sp>
        <p:nvSpPr>
          <p:cNvPr id="74" name="Oval 73"/>
          <p:cNvSpPr>
            <a:spLocks noChangeArrowheads="1"/>
          </p:cNvSpPr>
          <p:nvPr/>
        </p:nvSpPr>
        <p:spPr bwMode="auto">
          <a:xfrm>
            <a:off x="3977878" y="4109038"/>
            <a:ext cx="79772" cy="73819"/>
          </a:xfrm>
          <a:prstGeom prst="ellipse">
            <a:avLst/>
          </a:prstGeom>
          <a:solidFill>
            <a:srgbClr val="00A5E0"/>
          </a:solidFill>
          <a:ln w="9525">
            <a:solidFill>
              <a:srgbClr val="00A5E0"/>
            </a:solidFill>
            <a:round/>
            <a:headEnd/>
            <a:tailEnd/>
          </a:ln>
        </p:spPr>
        <p:txBody>
          <a:bodyPr/>
          <a:lstStyle/>
          <a:p>
            <a:endParaRPr lang="ru-RU" sz="1350"/>
          </a:p>
        </p:txBody>
      </p:sp>
      <p:sp>
        <p:nvSpPr>
          <p:cNvPr id="75" name="Rectangle 74"/>
          <p:cNvSpPr>
            <a:spLocks noChangeArrowheads="1"/>
          </p:cNvSpPr>
          <p:nvPr/>
        </p:nvSpPr>
        <p:spPr bwMode="auto">
          <a:xfrm>
            <a:off x="4092180" y="4089987"/>
            <a:ext cx="644407" cy="138499"/>
          </a:xfrm>
          <a:prstGeom prst="rect">
            <a:avLst/>
          </a:prstGeom>
          <a:noFill/>
          <a:ln w="9525">
            <a:noFill/>
            <a:miter lim="800000"/>
            <a:headEnd/>
            <a:tailEnd/>
          </a:ln>
        </p:spPr>
        <p:txBody>
          <a:bodyPr wrap="none" lIns="0" tIns="0" rIns="0" bIns="0">
            <a:spAutoFit/>
          </a:bodyPr>
          <a:lstStyle/>
          <a:p>
            <a:pPr defTabSz="571500" eaLnBrk="0" hangingPunct="0"/>
            <a:r>
              <a:rPr lang="en-GB" sz="900" b="1">
                <a:solidFill>
                  <a:srgbClr val="FFFFFF"/>
                </a:solidFill>
              </a:rPr>
              <a:t>TNT – ATV10</a:t>
            </a:r>
            <a:endParaRPr lang="en-GB" b="1">
              <a:latin typeface="Times New Roman" pitchFamily="18" charset="0"/>
            </a:endParaRPr>
          </a:p>
        </p:txBody>
      </p:sp>
      <p:sp>
        <p:nvSpPr>
          <p:cNvPr id="76" name="Oval 75"/>
          <p:cNvSpPr>
            <a:spLocks noChangeArrowheads="1"/>
          </p:cNvSpPr>
          <p:nvPr/>
        </p:nvSpPr>
        <p:spPr bwMode="auto">
          <a:xfrm>
            <a:off x="3189685" y="4278106"/>
            <a:ext cx="80963" cy="76200"/>
          </a:xfrm>
          <a:prstGeom prst="ellipse">
            <a:avLst/>
          </a:prstGeom>
          <a:solidFill>
            <a:srgbClr val="00A5E0"/>
          </a:solidFill>
          <a:ln w="9525">
            <a:solidFill>
              <a:srgbClr val="00A5E0"/>
            </a:solidFill>
            <a:round/>
            <a:headEnd/>
            <a:tailEnd/>
          </a:ln>
        </p:spPr>
        <p:txBody>
          <a:bodyPr/>
          <a:lstStyle/>
          <a:p>
            <a:endParaRPr lang="ru-RU" sz="1350"/>
          </a:p>
        </p:txBody>
      </p:sp>
      <p:sp>
        <p:nvSpPr>
          <p:cNvPr id="77" name="Rectangle 76"/>
          <p:cNvSpPr>
            <a:spLocks noChangeArrowheads="1"/>
          </p:cNvSpPr>
          <p:nvPr/>
        </p:nvSpPr>
        <p:spPr bwMode="auto">
          <a:xfrm>
            <a:off x="2497951" y="4004355"/>
            <a:ext cx="644407" cy="138499"/>
          </a:xfrm>
          <a:prstGeom prst="rect">
            <a:avLst/>
          </a:prstGeom>
          <a:noFill/>
          <a:ln w="9525">
            <a:noFill/>
            <a:miter lim="800000"/>
            <a:headEnd/>
            <a:tailEnd/>
          </a:ln>
        </p:spPr>
        <p:txBody>
          <a:bodyPr wrap="none" lIns="0" tIns="0" rIns="0" bIns="0">
            <a:spAutoFit/>
          </a:bodyPr>
          <a:lstStyle/>
          <a:p>
            <a:pPr defTabSz="571500" eaLnBrk="0" hangingPunct="0"/>
            <a:r>
              <a:rPr lang="en-GB" sz="900" b="1" dirty="0">
                <a:solidFill>
                  <a:srgbClr val="FFFFFF"/>
                </a:solidFill>
              </a:rPr>
              <a:t>TNT – ATV80</a:t>
            </a:r>
            <a:endParaRPr lang="en-GB" b="1" dirty="0">
              <a:latin typeface="Times New Roman" pitchFamily="18" charset="0"/>
            </a:endParaRPr>
          </a:p>
        </p:txBody>
      </p:sp>
      <p:sp>
        <p:nvSpPr>
          <p:cNvPr id="78" name="Text Box 77"/>
          <p:cNvSpPr txBox="1">
            <a:spLocks noChangeArrowheads="1"/>
          </p:cNvSpPr>
          <p:nvPr/>
        </p:nvSpPr>
        <p:spPr bwMode="auto">
          <a:xfrm rot="-5400000">
            <a:off x="-693906" y="3888940"/>
            <a:ext cx="4320482" cy="230830"/>
          </a:xfrm>
          <a:prstGeom prst="rect">
            <a:avLst/>
          </a:prstGeom>
          <a:noFill/>
          <a:ln w="28575">
            <a:noFill/>
            <a:miter lim="800000"/>
            <a:headEnd/>
            <a:tailEnd/>
          </a:ln>
        </p:spPr>
        <p:txBody>
          <a:bodyPr wrap="square" lIns="68576" tIns="34289" rIns="68576" bIns="34289">
            <a:spAutoFit/>
          </a:bodyPr>
          <a:lstStyle/>
          <a:p>
            <a:pPr algn="ctr"/>
            <a:r>
              <a:rPr lang="ru-RU" sz="1050" dirty="0"/>
              <a:t>Частота </a:t>
            </a:r>
            <a:r>
              <a:rPr lang="ru-RU" sz="1050" dirty="0" err="1"/>
              <a:t>сердечно-сосудистых</a:t>
            </a:r>
            <a:r>
              <a:rPr lang="ru-RU" sz="1050" dirty="0"/>
              <a:t> осложнений (%)</a:t>
            </a:r>
            <a:endParaRPr lang="en-GB" sz="1050" dirty="0"/>
          </a:p>
        </p:txBody>
      </p:sp>
      <p:sp>
        <p:nvSpPr>
          <p:cNvPr id="79" name="Text Box 78"/>
          <p:cNvSpPr txBox="1">
            <a:spLocks noChangeArrowheads="1"/>
          </p:cNvSpPr>
          <p:nvPr/>
        </p:nvSpPr>
        <p:spPr bwMode="auto">
          <a:xfrm>
            <a:off x="1905047" y="6223992"/>
            <a:ext cx="5162458" cy="454413"/>
          </a:xfrm>
          <a:prstGeom prst="rect">
            <a:avLst/>
          </a:prstGeom>
          <a:noFill/>
          <a:ln w="9525">
            <a:noFill/>
            <a:miter lim="800000"/>
            <a:headEnd/>
            <a:tailEnd/>
          </a:ln>
        </p:spPr>
        <p:txBody>
          <a:bodyPr wrap="square" lIns="69020" tIns="34509" rIns="69020" bIns="34509">
            <a:spAutoFit/>
          </a:bodyPr>
          <a:lstStyle/>
          <a:p>
            <a:pPr>
              <a:spcBef>
                <a:spcPct val="50000"/>
              </a:spcBef>
            </a:pPr>
            <a:r>
              <a:rPr lang="ru-RU" sz="1000" dirty="0"/>
              <a:t>ХС ЛПНП – холестерин липопротеидов низкой плотности   </a:t>
            </a:r>
            <a:endParaRPr lang="ru-RU" sz="1000" dirty="0" smtClean="0"/>
          </a:p>
          <a:p>
            <a:pPr>
              <a:spcBef>
                <a:spcPct val="50000"/>
              </a:spcBef>
            </a:pPr>
            <a:r>
              <a:rPr lang="ru-RU" sz="1000" dirty="0" smtClean="0"/>
              <a:t>РКИ </a:t>
            </a:r>
            <a:r>
              <a:rPr lang="ru-RU" sz="1000" dirty="0"/>
              <a:t>– </a:t>
            </a:r>
            <a:r>
              <a:rPr lang="ru-RU" sz="1000" dirty="0" err="1"/>
              <a:t>Рандомизированные</a:t>
            </a:r>
            <a:r>
              <a:rPr lang="ru-RU" sz="1000" dirty="0"/>
              <a:t> клинические исследования </a:t>
            </a:r>
            <a:endParaRPr lang="en-US" sz="1000" dirty="0"/>
          </a:p>
        </p:txBody>
      </p:sp>
      <p:sp>
        <p:nvSpPr>
          <p:cNvPr id="80" name="Rectangle 79"/>
          <p:cNvSpPr>
            <a:spLocks noChangeArrowheads="1"/>
          </p:cNvSpPr>
          <p:nvPr/>
        </p:nvSpPr>
        <p:spPr bwMode="auto">
          <a:xfrm>
            <a:off x="2537223" y="4901994"/>
            <a:ext cx="72628" cy="69056"/>
          </a:xfrm>
          <a:prstGeom prst="rect">
            <a:avLst/>
          </a:prstGeom>
          <a:solidFill>
            <a:srgbClr val="F7E400"/>
          </a:solidFill>
          <a:ln w="9525">
            <a:solidFill>
              <a:srgbClr val="F7E400"/>
            </a:solidFill>
            <a:miter lim="800000"/>
            <a:headEnd/>
            <a:tailEnd/>
          </a:ln>
        </p:spPr>
        <p:txBody>
          <a:bodyPr/>
          <a:lstStyle/>
          <a:p>
            <a:endParaRPr lang="ru-RU" sz="1350"/>
          </a:p>
        </p:txBody>
      </p:sp>
      <p:sp>
        <p:nvSpPr>
          <p:cNvPr id="81" name="Rectangle 80"/>
          <p:cNvSpPr>
            <a:spLocks noChangeArrowheads="1"/>
          </p:cNvSpPr>
          <p:nvPr/>
        </p:nvSpPr>
        <p:spPr bwMode="auto">
          <a:xfrm>
            <a:off x="2046686" y="4730544"/>
            <a:ext cx="671659" cy="138499"/>
          </a:xfrm>
          <a:prstGeom prst="rect">
            <a:avLst/>
          </a:prstGeom>
          <a:noFill/>
          <a:ln w="9525">
            <a:noFill/>
            <a:miter lim="800000"/>
            <a:headEnd/>
            <a:tailEnd/>
          </a:ln>
        </p:spPr>
        <p:txBody>
          <a:bodyPr wrap="none" lIns="0" tIns="0" rIns="0" bIns="0">
            <a:spAutoFit/>
          </a:bodyPr>
          <a:lstStyle/>
          <a:p>
            <a:pPr defTabSz="571500" eaLnBrk="0" hangingPunct="0"/>
            <a:r>
              <a:rPr lang="en-GB" sz="900" b="1" dirty="0">
                <a:solidFill>
                  <a:srgbClr val="FFFFFF"/>
                </a:solidFill>
              </a:rPr>
              <a:t>JUPITER-ROS</a:t>
            </a:r>
            <a:endParaRPr lang="en-GB" b="1" dirty="0">
              <a:latin typeface="Times New Roman" pitchFamily="18" charset="0"/>
            </a:endParaRPr>
          </a:p>
        </p:txBody>
      </p:sp>
      <p:sp>
        <p:nvSpPr>
          <p:cNvPr id="82" name="Rectangle 82"/>
          <p:cNvSpPr>
            <a:spLocks noChangeArrowheads="1"/>
          </p:cNvSpPr>
          <p:nvPr/>
        </p:nvSpPr>
        <p:spPr bwMode="auto">
          <a:xfrm>
            <a:off x="4242198" y="4797219"/>
            <a:ext cx="72628" cy="69056"/>
          </a:xfrm>
          <a:prstGeom prst="rect">
            <a:avLst/>
          </a:prstGeom>
          <a:solidFill>
            <a:srgbClr val="F7E400"/>
          </a:solidFill>
          <a:ln w="9525">
            <a:solidFill>
              <a:srgbClr val="F7E400"/>
            </a:solidFill>
            <a:miter lim="800000"/>
            <a:headEnd/>
            <a:tailEnd/>
          </a:ln>
        </p:spPr>
        <p:txBody>
          <a:bodyPr/>
          <a:lstStyle/>
          <a:p>
            <a:endParaRPr lang="ru-RU" sz="1350"/>
          </a:p>
        </p:txBody>
      </p:sp>
      <p:sp>
        <p:nvSpPr>
          <p:cNvPr id="83" name="Rectangle 83"/>
          <p:cNvSpPr>
            <a:spLocks noChangeArrowheads="1"/>
          </p:cNvSpPr>
          <p:nvPr/>
        </p:nvSpPr>
        <p:spPr bwMode="auto">
          <a:xfrm>
            <a:off x="4408886" y="4835319"/>
            <a:ext cx="958596" cy="138499"/>
          </a:xfrm>
          <a:prstGeom prst="rect">
            <a:avLst/>
          </a:prstGeom>
          <a:noFill/>
          <a:ln w="9525">
            <a:noFill/>
            <a:miter lim="800000"/>
            <a:headEnd/>
            <a:tailEnd/>
          </a:ln>
        </p:spPr>
        <p:txBody>
          <a:bodyPr wrap="none" lIns="0" tIns="0" rIns="0" bIns="0">
            <a:spAutoFit/>
          </a:bodyPr>
          <a:lstStyle/>
          <a:p>
            <a:pPr defTabSz="571500" eaLnBrk="0" hangingPunct="0"/>
            <a:r>
              <a:rPr lang="en-GB" sz="900" b="1">
                <a:solidFill>
                  <a:srgbClr val="FFFFFF"/>
                </a:solidFill>
              </a:rPr>
              <a:t>JUPITER-</a:t>
            </a:r>
            <a:r>
              <a:rPr lang="ru-RU" sz="900" b="1">
                <a:solidFill>
                  <a:srgbClr val="FFFFFF"/>
                </a:solidFill>
              </a:rPr>
              <a:t>плацебо</a:t>
            </a:r>
            <a:endParaRPr lang="en-GB" b="1">
              <a:latin typeface="Times New Roman" pitchFamily="18" charset="0"/>
            </a:endParaRPr>
          </a:p>
        </p:txBody>
      </p:sp>
      <p:sp>
        <p:nvSpPr>
          <p:cNvPr id="91" name="Title 1"/>
          <p:cNvSpPr>
            <a:spLocks noGrp="1"/>
          </p:cNvSpPr>
          <p:nvPr>
            <p:ph type="title"/>
          </p:nvPr>
        </p:nvSpPr>
        <p:spPr>
          <a:xfrm>
            <a:off x="873400" y="501662"/>
            <a:ext cx="7985369" cy="681540"/>
          </a:xfrm>
        </p:spPr>
        <p:txBody>
          <a:bodyPr>
            <a:noAutofit/>
          </a:bodyPr>
          <a:lstStyle/>
          <a:p>
            <a:r>
              <a:rPr lang="ru-RU" sz="2800" dirty="0"/>
              <a:t>Связь частоты </a:t>
            </a:r>
            <a:r>
              <a:rPr lang="ru-RU" sz="2800" dirty="0" err="1"/>
              <a:t>сердечно-сосудистых</a:t>
            </a:r>
            <a:r>
              <a:rPr lang="ru-RU" sz="2800" dirty="0"/>
              <a:t> осложнений и достигнутого уровня ХС ЛПНП </a:t>
            </a:r>
            <a:r>
              <a:rPr lang="ru-RU" sz="2800" dirty="0">
                <a:solidFill>
                  <a:schemeClr val="accent1"/>
                </a:solidFill>
              </a:rPr>
              <a:t>в РКИ </a:t>
            </a:r>
            <a:r>
              <a:rPr lang="ru-RU" sz="2800" dirty="0" err="1">
                <a:solidFill>
                  <a:schemeClr val="accent1"/>
                </a:solidFill>
              </a:rPr>
              <a:t>статинов</a:t>
            </a:r>
            <a:r>
              <a:rPr lang="ru-RU" sz="2800" dirty="0">
                <a:solidFill>
                  <a:srgbClr val="FFFF00"/>
                </a:solidFill>
              </a:rPr>
              <a:t> </a:t>
            </a:r>
            <a:r>
              <a:rPr lang="ru-RU" sz="2800" dirty="0"/>
              <a:t>– «чем ниже, тем лучше»</a:t>
            </a:r>
          </a:p>
        </p:txBody>
      </p:sp>
    </p:spTree>
    <p:extLst>
      <p:ext uri="{BB962C8B-B14F-4D97-AF65-F5344CB8AC3E}">
        <p14:creationId xmlns:p14="http://schemas.microsoft.com/office/powerpoint/2010/main" val="3885563832"/>
      </p:ext>
    </p:extLst>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9216" y="304741"/>
            <a:ext cx="8449590" cy="1325563"/>
          </a:xfrm>
        </p:spPr>
        <p:txBody>
          <a:bodyPr>
            <a:normAutofit fontScale="90000"/>
          </a:bodyPr>
          <a:lstStyle/>
          <a:p>
            <a:r>
              <a:rPr lang="ru-RU" dirty="0" smtClean="0"/>
              <a:t>Где заканчивается первичная и начинается вторичная профилактика?</a:t>
            </a:r>
            <a:endParaRPr lang="ru-RU" dirty="0"/>
          </a:p>
        </p:txBody>
      </p:sp>
      <p:pic>
        <p:nvPicPr>
          <p:cNvPr id="3074" name="Picture 2" descr="&amp;Kcy;&amp;acy;&amp;rcy;&amp;tcy;&amp;icy;&amp;ncy;&amp;kcy;&amp;icy; &amp;pcy;&amp;ocy; &amp;zcy;&amp;acy;&amp;pcy;&amp;rcy;&amp;ocy;&amp;scy;&amp;ucy; primary prevention high risk secondary prevention cardiovascular"/>
          <p:cNvPicPr>
            <a:picLocks noChangeAspect="1" noChangeArrowheads="1"/>
          </p:cNvPicPr>
          <p:nvPr/>
        </p:nvPicPr>
        <p:blipFill rotWithShape="1">
          <a:blip r:embed="rId2">
            <a:extLst>
              <a:ext uri="{28A0092B-C50C-407E-A947-70E740481C1C}">
                <a14:useLocalDpi xmlns:a14="http://schemas.microsoft.com/office/drawing/2010/main" val="0"/>
              </a:ext>
            </a:extLst>
          </a:blip>
          <a:srcRect t="13544" b="20293"/>
          <a:stretch/>
        </p:blipFill>
        <p:spPr bwMode="auto">
          <a:xfrm>
            <a:off x="189782" y="1869343"/>
            <a:ext cx="8888458" cy="441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607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76662" y="979098"/>
            <a:ext cx="8867338" cy="2958860"/>
          </a:xfrm>
          <a:prstGeom prst="rect">
            <a:avLst/>
          </a:prstGeom>
        </p:spPr>
      </p:pic>
      <p:sp>
        <p:nvSpPr>
          <p:cNvPr id="2" name="Заголовок 1"/>
          <p:cNvSpPr>
            <a:spLocks noGrp="1"/>
          </p:cNvSpPr>
          <p:nvPr>
            <p:ph type="title"/>
          </p:nvPr>
        </p:nvSpPr>
        <p:spPr>
          <a:xfrm>
            <a:off x="189781" y="145242"/>
            <a:ext cx="8824823" cy="795037"/>
          </a:xfrm>
        </p:spPr>
        <p:txBody>
          <a:bodyPr>
            <a:normAutofit/>
          </a:bodyPr>
          <a:lstStyle/>
          <a:p>
            <a:r>
              <a:rPr lang="ru-RU" sz="3600" dirty="0" smtClean="0"/>
              <a:t>Рекомендации </a:t>
            </a:r>
            <a:r>
              <a:rPr lang="en-US" sz="3600" dirty="0" smtClean="0"/>
              <a:t>ESC </a:t>
            </a:r>
            <a:r>
              <a:rPr lang="ru-RU" sz="3600" dirty="0" smtClean="0"/>
              <a:t>по </a:t>
            </a:r>
            <a:r>
              <a:rPr lang="ru-RU" sz="3600" dirty="0" err="1" smtClean="0"/>
              <a:t>дислипидемии</a:t>
            </a:r>
            <a:r>
              <a:rPr lang="ru-RU" sz="3600" dirty="0" smtClean="0"/>
              <a:t> 2016 </a:t>
            </a:r>
            <a:endParaRPr lang="ru-RU" sz="3600" dirty="0"/>
          </a:p>
        </p:txBody>
      </p:sp>
      <p:sp>
        <p:nvSpPr>
          <p:cNvPr id="6" name="Прямоугольник 5"/>
          <p:cNvSpPr/>
          <p:nvPr/>
        </p:nvSpPr>
        <p:spPr>
          <a:xfrm>
            <a:off x="2700068" y="6488668"/>
            <a:ext cx="6357051" cy="369332"/>
          </a:xfrm>
          <a:prstGeom prst="rect">
            <a:avLst/>
          </a:prstGeom>
        </p:spPr>
        <p:txBody>
          <a:bodyPr wrap="square">
            <a:spAutoFit/>
          </a:bodyPr>
          <a:lstStyle/>
          <a:p>
            <a:r>
              <a:rPr lang="en-US" dirty="0" smtClean="0"/>
              <a:t>European Heart Journal doi:10.1093/</a:t>
            </a:r>
            <a:r>
              <a:rPr lang="en-US" dirty="0" err="1" smtClean="0"/>
              <a:t>eurheartj</a:t>
            </a:r>
            <a:r>
              <a:rPr lang="en-US" dirty="0" smtClean="0"/>
              <a:t>/ehw272</a:t>
            </a:r>
            <a:endParaRPr lang="ru-RU" dirty="0"/>
          </a:p>
        </p:txBody>
      </p:sp>
      <p:sp>
        <p:nvSpPr>
          <p:cNvPr id="7" name="Прямоугольная выноска 6"/>
          <p:cNvSpPr/>
          <p:nvPr/>
        </p:nvSpPr>
        <p:spPr>
          <a:xfrm>
            <a:off x="2510287" y="5063705"/>
            <a:ext cx="6400800" cy="717399"/>
          </a:xfrm>
          <a:prstGeom prst="wedgeRectCallout">
            <a:avLst>
              <a:gd name="adj1" fmla="val -81345"/>
              <a:gd name="adj2" fmla="val -5471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400" dirty="0" smtClean="0"/>
              <a:t>Первичная цель лечения – снижение </a:t>
            </a:r>
            <a:r>
              <a:rPr lang="ru-RU" sz="2400" dirty="0" err="1" smtClean="0"/>
              <a:t>хс</a:t>
            </a:r>
            <a:r>
              <a:rPr lang="ru-RU" sz="2400" dirty="0" smtClean="0"/>
              <a:t>-ЛНП </a:t>
            </a:r>
            <a:endParaRPr lang="ru-RU" sz="2400" dirty="0"/>
          </a:p>
        </p:txBody>
      </p:sp>
    </p:spTree>
    <p:extLst>
      <p:ext uri="{BB962C8B-B14F-4D97-AF65-F5344CB8AC3E}">
        <p14:creationId xmlns:p14="http://schemas.microsoft.com/office/powerpoint/2010/main" val="1729884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4988" y="360363"/>
            <a:ext cx="8213725" cy="914400"/>
          </a:xfrm>
        </p:spPr>
        <p:txBody>
          <a:bodyPr>
            <a:noAutofit/>
          </a:bodyPr>
          <a:lstStyle/>
          <a:p>
            <a:pPr>
              <a:defRPr/>
            </a:pPr>
            <a:r>
              <a:rPr lang="ru-RU" sz="3600" dirty="0" smtClean="0"/>
              <a:t>Сердечно сосудистые заболевания  в мире </a:t>
            </a:r>
            <a:endParaRPr lang="ru-RU" sz="3600" dirty="0"/>
          </a:p>
        </p:txBody>
      </p:sp>
      <p:sp>
        <p:nvSpPr>
          <p:cNvPr id="6" name="Slide Number Placeholder 5"/>
          <p:cNvSpPr>
            <a:spLocks noGrp="1"/>
          </p:cNvSpPr>
          <p:nvPr>
            <p:ph type="sldNum" sz="quarter" idx="12"/>
          </p:nvPr>
        </p:nvSpPr>
        <p:spPr/>
        <p:txBody>
          <a:bodyPr/>
          <a:lstStyle/>
          <a:p>
            <a:pPr>
              <a:defRPr/>
            </a:pPr>
            <a:fld id="{E45D484F-2E13-4AA4-91CC-DB86C9E0CC9E}" type="slidenum">
              <a:rPr lang="en-US"/>
              <a:pPr>
                <a:defRPr/>
              </a:pPr>
              <a:t>4</a:t>
            </a:fld>
            <a:endParaRPr lang="en-US"/>
          </a:p>
        </p:txBody>
      </p:sp>
      <p:sp>
        <p:nvSpPr>
          <p:cNvPr id="8" name="Text Placeholder 3"/>
          <p:cNvSpPr txBox="1">
            <a:spLocks/>
          </p:cNvSpPr>
          <p:nvPr/>
        </p:nvSpPr>
        <p:spPr bwMode="gray">
          <a:xfrm rot="16200000">
            <a:off x="8125619" y="4575969"/>
            <a:ext cx="1800225" cy="236537"/>
          </a:xfrm>
          <a:prstGeom prst="rect">
            <a:avLst/>
          </a:prstGeom>
        </p:spPr>
        <p:txBody>
          <a:bodyPr lIns="0" tIns="0"/>
          <a:lstStyle>
            <a:lvl1pPr marL="0" indent="0" algn="l" defTabSz="914400" rtl="0" eaLnBrk="1" latinLnBrk="0" hangingPunct="1">
              <a:spcBef>
                <a:spcPts val="1800"/>
              </a:spcBef>
              <a:buFont typeface="Arial" panose="020B0604020202020204" pitchFamily="34" charset="0"/>
              <a:buNone/>
              <a:defRPr sz="1400" i="0" kern="1200">
                <a:solidFill>
                  <a:schemeClr val="bg1"/>
                </a:solidFill>
                <a:latin typeface="+mn-lt"/>
                <a:ea typeface="+mn-ea"/>
                <a:cs typeface="+mn-cs"/>
              </a:defRPr>
            </a:lvl1pPr>
            <a:lvl2pPr marL="228600" indent="-228600" algn="l" defTabSz="914400" rtl="0" eaLnBrk="1" latinLnBrk="0" hangingPunct="1">
              <a:spcBef>
                <a:spcPts val="12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spcBef>
                <a:spcPts val="8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914400" indent="-2286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defRPr/>
            </a:pPr>
            <a:r>
              <a:rPr lang="en-US" sz="800" dirty="0" smtClean="0">
                <a:solidFill>
                  <a:schemeClr val="bg1">
                    <a:lumMod val="50000"/>
                  </a:schemeClr>
                </a:solidFill>
              </a:rPr>
              <a:t>RUOMA160749</a:t>
            </a:r>
            <a:r>
              <a:rPr lang="ru-RU" sz="800" dirty="0" smtClean="0">
                <a:solidFill>
                  <a:schemeClr val="bg1">
                    <a:lumMod val="50000"/>
                  </a:schemeClr>
                </a:solidFill>
              </a:rPr>
              <a:t> от 01.06.2016</a:t>
            </a:r>
            <a:endParaRPr lang="ru-RU" sz="800" dirty="0">
              <a:solidFill>
                <a:schemeClr val="bg1">
                  <a:lumMod val="50000"/>
                </a:schemeClr>
              </a:solidFill>
            </a:endParaRPr>
          </a:p>
        </p:txBody>
      </p:sp>
      <p:sp>
        <p:nvSpPr>
          <p:cNvPr id="41989" name="Rectangle 4"/>
          <p:cNvSpPr>
            <a:spLocks noChangeArrowheads="1"/>
          </p:cNvSpPr>
          <p:nvPr/>
        </p:nvSpPr>
        <p:spPr bwMode="auto">
          <a:xfrm>
            <a:off x="2627313" y="1989138"/>
            <a:ext cx="4248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6000">
                <a:solidFill>
                  <a:schemeClr val="bg1"/>
                </a:solidFill>
                <a:latin typeface="Verdana" pitchFamily="34" charset="0"/>
              </a:rPr>
              <a:t>17,5 млн.</a:t>
            </a:r>
          </a:p>
        </p:txBody>
      </p:sp>
      <p:sp>
        <p:nvSpPr>
          <p:cNvPr id="41990" name="Rectangle 6"/>
          <p:cNvSpPr>
            <a:spLocks noChangeArrowheads="1"/>
          </p:cNvSpPr>
          <p:nvPr/>
        </p:nvSpPr>
        <p:spPr bwMode="auto">
          <a:xfrm>
            <a:off x="450850" y="6421438"/>
            <a:ext cx="77771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a:solidFill>
                  <a:schemeClr val="bg1"/>
                </a:solidFill>
              </a:rPr>
              <a:t>http://www.who.int/cardiovascular_diseases/ru/</a:t>
            </a:r>
            <a:endParaRPr lang="ru-RU" sz="800">
              <a:solidFill>
                <a:schemeClr val="bg1"/>
              </a:solidFill>
            </a:endParaRPr>
          </a:p>
        </p:txBody>
      </p:sp>
      <p:sp>
        <p:nvSpPr>
          <p:cNvPr id="41991" name="Rectangle 8"/>
          <p:cNvSpPr>
            <a:spLocks noChangeArrowheads="1"/>
          </p:cNvSpPr>
          <p:nvPr/>
        </p:nvSpPr>
        <p:spPr bwMode="auto">
          <a:xfrm>
            <a:off x="3756025" y="3549650"/>
            <a:ext cx="1992313"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6000">
                <a:solidFill>
                  <a:schemeClr val="bg1"/>
                </a:solidFill>
                <a:latin typeface="Verdana" pitchFamily="34" charset="0"/>
              </a:rPr>
              <a:t>80%</a:t>
            </a:r>
          </a:p>
        </p:txBody>
      </p:sp>
      <p:pic>
        <p:nvPicPr>
          <p:cNvPr id="419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74763"/>
            <a:ext cx="8443913" cy="4548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93" name="Rectangle 1"/>
          <p:cNvSpPr>
            <a:spLocks noChangeArrowheads="1"/>
          </p:cNvSpPr>
          <p:nvPr/>
        </p:nvSpPr>
        <p:spPr bwMode="auto">
          <a:xfrm>
            <a:off x="179388" y="6313488"/>
            <a:ext cx="6696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a:latin typeface="Verdana" pitchFamily="34" charset="0"/>
              </a:rPr>
              <a:t>file:///C:/Users/100036672/Downloads/9789244564370_rus.pdf</a:t>
            </a:r>
            <a:endParaRPr lang="ru-RU" sz="800">
              <a:latin typeface="Verdana" pitchFamily="34" charset="0"/>
            </a:endParaRPr>
          </a:p>
        </p:txBody>
      </p:sp>
    </p:spTree>
    <p:extLst>
      <p:ext uri="{BB962C8B-B14F-4D97-AF65-F5344CB8AC3E}">
        <p14:creationId xmlns:p14="http://schemas.microsoft.com/office/powerpoint/2010/main" val="24343629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76662" y="979098"/>
            <a:ext cx="8867338" cy="2958860"/>
          </a:xfrm>
          <a:prstGeom prst="rect">
            <a:avLst/>
          </a:prstGeom>
        </p:spPr>
      </p:pic>
      <p:sp>
        <p:nvSpPr>
          <p:cNvPr id="2" name="Заголовок 1"/>
          <p:cNvSpPr>
            <a:spLocks noGrp="1"/>
          </p:cNvSpPr>
          <p:nvPr>
            <p:ph type="title"/>
          </p:nvPr>
        </p:nvSpPr>
        <p:spPr>
          <a:xfrm>
            <a:off x="189781" y="145242"/>
            <a:ext cx="8824823" cy="795037"/>
          </a:xfrm>
        </p:spPr>
        <p:txBody>
          <a:bodyPr>
            <a:normAutofit/>
          </a:bodyPr>
          <a:lstStyle/>
          <a:p>
            <a:r>
              <a:rPr lang="ru-RU" sz="3600" dirty="0" smtClean="0"/>
              <a:t>Рекомендации </a:t>
            </a:r>
            <a:r>
              <a:rPr lang="en-US" sz="3600" dirty="0" smtClean="0"/>
              <a:t>ESC </a:t>
            </a:r>
            <a:r>
              <a:rPr lang="ru-RU" sz="3600" dirty="0" smtClean="0"/>
              <a:t>по </a:t>
            </a:r>
            <a:r>
              <a:rPr lang="ru-RU" sz="3600" dirty="0" err="1" smtClean="0"/>
              <a:t>дислипидемии</a:t>
            </a:r>
            <a:r>
              <a:rPr lang="ru-RU" sz="3600" dirty="0" smtClean="0"/>
              <a:t> 2016 </a:t>
            </a:r>
            <a:endParaRPr lang="ru-RU" sz="3600" dirty="0"/>
          </a:p>
        </p:txBody>
      </p:sp>
      <p:sp>
        <p:nvSpPr>
          <p:cNvPr id="6" name="Прямоугольник 5"/>
          <p:cNvSpPr/>
          <p:nvPr/>
        </p:nvSpPr>
        <p:spPr>
          <a:xfrm>
            <a:off x="2700068" y="6488668"/>
            <a:ext cx="6357051" cy="369332"/>
          </a:xfrm>
          <a:prstGeom prst="rect">
            <a:avLst/>
          </a:prstGeom>
        </p:spPr>
        <p:txBody>
          <a:bodyPr wrap="square">
            <a:spAutoFit/>
          </a:bodyPr>
          <a:lstStyle/>
          <a:p>
            <a:r>
              <a:rPr lang="en-US" dirty="0" smtClean="0"/>
              <a:t>European Heart Journal doi:10.1093/</a:t>
            </a:r>
            <a:r>
              <a:rPr lang="en-US" dirty="0" err="1" smtClean="0"/>
              <a:t>eurheartj</a:t>
            </a:r>
            <a:r>
              <a:rPr lang="en-US" dirty="0" smtClean="0"/>
              <a:t>/ehw272</a:t>
            </a:r>
            <a:endParaRPr lang="ru-RU" dirty="0"/>
          </a:p>
        </p:txBody>
      </p:sp>
      <p:sp>
        <p:nvSpPr>
          <p:cNvPr id="8" name="Прямоугольная выноска 7"/>
          <p:cNvSpPr/>
          <p:nvPr/>
        </p:nvSpPr>
        <p:spPr>
          <a:xfrm>
            <a:off x="526211" y="4874022"/>
            <a:ext cx="8419381" cy="1614646"/>
          </a:xfrm>
          <a:prstGeom prst="wedgeRectCallout">
            <a:avLst>
              <a:gd name="adj1" fmla="val -48555"/>
              <a:gd name="adj2" fmla="val -151107"/>
            </a:avLst>
          </a:prstGeom>
          <a:solidFill>
            <a:schemeClr val="accent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000" dirty="0" smtClean="0"/>
              <a:t>У больных ОЧЕНЬ ВЫСОКОГО РИСКА целевое значение </a:t>
            </a:r>
            <a:r>
              <a:rPr lang="ru-RU" sz="2000" dirty="0" err="1" smtClean="0"/>
              <a:t>хс</a:t>
            </a:r>
            <a:r>
              <a:rPr lang="ru-RU" sz="2000" dirty="0" smtClean="0"/>
              <a:t>-ЛНП </a:t>
            </a:r>
            <a:r>
              <a:rPr lang="en-US" sz="2000" dirty="0" smtClean="0"/>
              <a:t>&lt;</a:t>
            </a:r>
            <a:r>
              <a:rPr lang="ru-RU" sz="2000" dirty="0" smtClean="0"/>
              <a:t>1,8 </a:t>
            </a:r>
            <a:r>
              <a:rPr lang="ru-RU" sz="2000" dirty="0" err="1" smtClean="0"/>
              <a:t>ммоль</a:t>
            </a:r>
            <a:r>
              <a:rPr lang="ru-RU" sz="2000" dirty="0" smtClean="0"/>
              <a:t>/л или снижение на 50% (если исходный ЛНП 1,8—3,5 </a:t>
            </a:r>
            <a:r>
              <a:rPr lang="ru-RU" sz="2000" dirty="0" err="1" smtClean="0"/>
              <a:t>ммоль</a:t>
            </a:r>
            <a:r>
              <a:rPr lang="ru-RU" sz="2000" dirty="0" smtClean="0"/>
              <a:t>/л) </a:t>
            </a:r>
          </a:p>
          <a:p>
            <a:pPr algn="ctr"/>
            <a:r>
              <a:rPr lang="ru-RU" sz="2000" dirty="0" smtClean="0"/>
              <a:t>У больных ВЫСОКОГО РИСКА целевое значение </a:t>
            </a:r>
            <a:r>
              <a:rPr lang="ru-RU" sz="2000" dirty="0" err="1" smtClean="0"/>
              <a:t>хс</a:t>
            </a:r>
            <a:r>
              <a:rPr lang="ru-RU" sz="2000" dirty="0" smtClean="0"/>
              <a:t>-ЛНП </a:t>
            </a:r>
            <a:r>
              <a:rPr lang="en-US" sz="2000" dirty="0" smtClean="0"/>
              <a:t>&lt;</a:t>
            </a:r>
            <a:r>
              <a:rPr lang="ru-RU" sz="2000" dirty="0" smtClean="0"/>
              <a:t>2,6 </a:t>
            </a:r>
            <a:r>
              <a:rPr lang="ru-RU" sz="2000" dirty="0" err="1" smtClean="0"/>
              <a:t>ммоль</a:t>
            </a:r>
            <a:r>
              <a:rPr lang="ru-RU" sz="2000" dirty="0" smtClean="0"/>
              <a:t>/л или снижение на 50% (если исходный ЛНП 2,6—5,2 </a:t>
            </a:r>
            <a:r>
              <a:rPr lang="ru-RU" sz="2000" dirty="0" err="1" smtClean="0"/>
              <a:t>ммоль</a:t>
            </a:r>
            <a:r>
              <a:rPr lang="ru-RU" sz="2000" dirty="0" smtClean="0"/>
              <a:t>/л) </a:t>
            </a:r>
          </a:p>
          <a:p>
            <a:pPr algn="ctr"/>
            <a:endParaRPr lang="ru-RU" sz="2000" dirty="0"/>
          </a:p>
        </p:txBody>
      </p:sp>
    </p:spTree>
    <p:extLst>
      <p:ext uri="{BB962C8B-B14F-4D97-AF65-F5344CB8AC3E}">
        <p14:creationId xmlns:p14="http://schemas.microsoft.com/office/powerpoint/2010/main" val="2974085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76662" y="979098"/>
            <a:ext cx="8867338" cy="2958860"/>
          </a:xfrm>
          <a:prstGeom prst="rect">
            <a:avLst/>
          </a:prstGeom>
        </p:spPr>
      </p:pic>
      <p:sp>
        <p:nvSpPr>
          <p:cNvPr id="2" name="Заголовок 1"/>
          <p:cNvSpPr>
            <a:spLocks noGrp="1"/>
          </p:cNvSpPr>
          <p:nvPr>
            <p:ph type="title"/>
          </p:nvPr>
        </p:nvSpPr>
        <p:spPr>
          <a:xfrm>
            <a:off x="189781" y="145242"/>
            <a:ext cx="8824823" cy="795037"/>
          </a:xfrm>
        </p:spPr>
        <p:txBody>
          <a:bodyPr>
            <a:normAutofit/>
          </a:bodyPr>
          <a:lstStyle/>
          <a:p>
            <a:r>
              <a:rPr lang="ru-RU" sz="3600" dirty="0" smtClean="0"/>
              <a:t>Рекомендации </a:t>
            </a:r>
            <a:r>
              <a:rPr lang="en-US" sz="3600" dirty="0" smtClean="0"/>
              <a:t>ESC </a:t>
            </a:r>
            <a:r>
              <a:rPr lang="ru-RU" sz="3600" dirty="0" smtClean="0"/>
              <a:t>по </a:t>
            </a:r>
            <a:r>
              <a:rPr lang="ru-RU" sz="3600" dirty="0" err="1" smtClean="0"/>
              <a:t>дислипидемии</a:t>
            </a:r>
            <a:r>
              <a:rPr lang="ru-RU" sz="3600" dirty="0" smtClean="0"/>
              <a:t> 2016 </a:t>
            </a:r>
            <a:endParaRPr lang="ru-RU" sz="3600" dirty="0"/>
          </a:p>
        </p:txBody>
      </p:sp>
      <p:sp>
        <p:nvSpPr>
          <p:cNvPr id="9" name="Прямоугольная выноска 8"/>
          <p:cNvSpPr/>
          <p:nvPr/>
        </p:nvSpPr>
        <p:spPr>
          <a:xfrm>
            <a:off x="638355" y="5331125"/>
            <a:ext cx="8307237" cy="1157543"/>
          </a:xfrm>
          <a:prstGeom prst="wedgeRectCallout">
            <a:avLst>
              <a:gd name="adj1" fmla="val -48253"/>
              <a:gd name="adj2" fmla="val -17712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ru-RU" sz="2400" dirty="0" smtClean="0"/>
              <a:t>Статины следует назначать до максимально рекомендованной или максимально переносимой дозы для достижения</a:t>
            </a:r>
            <a:r>
              <a:rPr lang="ru-RU" sz="2800" dirty="0" smtClean="0"/>
              <a:t> </a:t>
            </a:r>
            <a:r>
              <a:rPr lang="ru-RU" sz="2400" dirty="0" smtClean="0"/>
              <a:t>целевого ЛНП </a:t>
            </a:r>
            <a:endParaRPr lang="ru-RU" sz="2800" dirty="0"/>
          </a:p>
        </p:txBody>
      </p:sp>
      <p:sp>
        <p:nvSpPr>
          <p:cNvPr id="6" name="Прямоугольник 5"/>
          <p:cNvSpPr/>
          <p:nvPr/>
        </p:nvSpPr>
        <p:spPr>
          <a:xfrm>
            <a:off x="2700068" y="6488668"/>
            <a:ext cx="6357051" cy="369332"/>
          </a:xfrm>
          <a:prstGeom prst="rect">
            <a:avLst/>
          </a:prstGeom>
        </p:spPr>
        <p:txBody>
          <a:bodyPr wrap="square">
            <a:spAutoFit/>
          </a:bodyPr>
          <a:lstStyle/>
          <a:p>
            <a:r>
              <a:rPr lang="en-US" dirty="0" smtClean="0"/>
              <a:t>European Heart Journal doi:10.1093/</a:t>
            </a:r>
            <a:r>
              <a:rPr lang="en-US" dirty="0" err="1" smtClean="0"/>
              <a:t>eurheartj</a:t>
            </a:r>
            <a:r>
              <a:rPr lang="en-US" dirty="0" smtClean="0"/>
              <a:t>/ehw272</a:t>
            </a:r>
            <a:endParaRPr lang="ru-RU" dirty="0"/>
          </a:p>
        </p:txBody>
      </p:sp>
    </p:spTree>
    <p:extLst>
      <p:ext uri="{BB962C8B-B14F-4D97-AF65-F5344CB8AC3E}">
        <p14:creationId xmlns:p14="http://schemas.microsoft.com/office/powerpoint/2010/main" val="2072960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3061" y="321469"/>
            <a:ext cx="8001000" cy="723900"/>
          </a:xfrm>
          <a:prstGeom prst="rect">
            <a:avLst/>
          </a:prstGeom>
        </p:spPr>
        <p:txBody>
          <a:bodyPr vert="horz" lIns="69056" tIns="34529" rIns="69056" bIns="34529" rtlCol="0" anchor="t" anchorCtr="1">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571500">
              <a:defRPr/>
            </a:pPr>
            <a:r>
              <a:rPr lang="ru-RU" sz="3000" dirty="0" err="1"/>
              <a:t>Гиполипидемическая</a:t>
            </a:r>
            <a:r>
              <a:rPr lang="ru-RU" sz="3000" dirty="0"/>
              <a:t> эффективность различных </a:t>
            </a:r>
            <a:r>
              <a:rPr lang="ru-RU" sz="3000" dirty="0" err="1"/>
              <a:t>статинов</a:t>
            </a:r>
            <a:r>
              <a:rPr lang="ru-RU" sz="3000" dirty="0"/>
              <a:t> (исследование</a:t>
            </a:r>
            <a:r>
              <a:rPr lang="en-US" sz="3000" dirty="0"/>
              <a:t> STELLAR</a:t>
            </a:r>
            <a:r>
              <a:rPr lang="ru-RU" sz="3000" dirty="0"/>
              <a:t>)</a:t>
            </a:r>
            <a:endParaRPr lang="en-US" sz="3000" dirty="0"/>
          </a:p>
        </p:txBody>
      </p:sp>
      <p:sp>
        <p:nvSpPr>
          <p:cNvPr id="67" name="Rectangle 69"/>
          <p:cNvSpPr>
            <a:spLocks noChangeArrowheads="1"/>
          </p:cNvSpPr>
          <p:nvPr/>
        </p:nvSpPr>
        <p:spPr bwMode="auto">
          <a:xfrm>
            <a:off x="3101892" y="6167414"/>
            <a:ext cx="5338763" cy="300082"/>
          </a:xfrm>
          <a:prstGeom prst="rect">
            <a:avLst/>
          </a:prstGeom>
          <a:noFill/>
          <a:ln w="9525">
            <a:noFill/>
            <a:miter lim="800000"/>
            <a:headEnd/>
            <a:tailEnd/>
          </a:ln>
        </p:spPr>
        <p:txBody>
          <a:bodyPr lIns="0" tIns="0" rIns="0" bIns="0">
            <a:spAutoFit/>
          </a:bodyPr>
          <a:lstStyle/>
          <a:p>
            <a:pPr marL="85725" indent="-85725" eaLnBrk="0" hangingPunct="0"/>
            <a:endParaRPr lang="en-US" sz="900" dirty="0">
              <a:latin typeface="Verdana" pitchFamily="34" charset="0"/>
            </a:endParaRPr>
          </a:p>
          <a:p>
            <a:pPr marL="85725" indent="-85725" eaLnBrk="0" hangingPunct="0"/>
            <a:r>
              <a:rPr lang="en-US" sz="1050" dirty="0" smtClean="0">
                <a:latin typeface="Verdana" pitchFamily="34" charset="0"/>
              </a:rPr>
              <a:t>Jones </a:t>
            </a:r>
            <a:r>
              <a:rPr lang="en-US" sz="1050" dirty="0">
                <a:latin typeface="Verdana" pitchFamily="34" charset="0"/>
              </a:rPr>
              <a:t>PH et al. </a:t>
            </a:r>
            <a:r>
              <a:rPr lang="en-US" sz="1050" i="1" dirty="0">
                <a:latin typeface="Verdana" pitchFamily="34" charset="0"/>
              </a:rPr>
              <a:t>Am J </a:t>
            </a:r>
            <a:r>
              <a:rPr lang="en-US" sz="1050" i="1" dirty="0" err="1">
                <a:latin typeface="Verdana" pitchFamily="34" charset="0"/>
              </a:rPr>
              <a:t>Cardiol</a:t>
            </a:r>
            <a:r>
              <a:rPr lang="en-US" sz="1050" dirty="0">
                <a:latin typeface="Verdana" pitchFamily="34" charset="0"/>
              </a:rPr>
              <a:t> 2003;92:152–160</a:t>
            </a:r>
            <a:r>
              <a:rPr lang="en-US" sz="900" dirty="0">
                <a:latin typeface="Verdana" pitchFamily="34" charset="0"/>
              </a:rPr>
              <a:t> </a:t>
            </a:r>
          </a:p>
        </p:txBody>
      </p:sp>
      <p:pic>
        <p:nvPicPr>
          <p:cNvPr id="71" name="Рисунок 70"/>
          <p:cNvPicPr>
            <a:picLocks noChangeAspect="1"/>
          </p:cNvPicPr>
          <p:nvPr/>
        </p:nvPicPr>
        <p:blipFill>
          <a:blip r:embed="rId2"/>
          <a:stretch>
            <a:fillRect/>
          </a:stretch>
        </p:blipFill>
        <p:spPr>
          <a:xfrm>
            <a:off x="629728" y="1540827"/>
            <a:ext cx="7673881" cy="4724872"/>
          </a:xfrm>
          <a:prstGeom prst="rect">
            <a:avLst/>
          </a:prstGeom>
        </p:spPr>
      </p:pic>
      <p:sp>
        <p:nvSpPr>
          <p:cNvPr id="72" name="Скругленный прямоугольник 71"/>
          <p:cNvSpPr/>
          <p:nvPr/>
        </p:nvSpPr>
        <p:spPr>
          <a:xfrm>
            <a:off x="2812211" y="2924355"/>
            <a:ext cx="905774" cy="793630"/>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Скругленный прямоугольник 72"/>
          <p:cNvSpPr/>
          <p:nvPr/>
        </p:nvSpPr>
        <p:spPr>
          <a:xfrm>
            <a:off x="3967439" y="4873925"/>
            <a:ext cx="905774" cy="84528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Скругленный прямоугольник 73"/>
          <p:cNvSpPr/>
          <p:nvPr/>
        </p:nvSpPr>
        <p:spPr>
          <a:xfrm>
            <a:off x="3967439" y="3944705"/>
            <a:ext cx="905774" cy="746548"/>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Скругленный прямоугольник 74"/>
          <p:cNvSpPr/>
          <p:nvPr/>
        </p:nvSpPr>
        <p:spPr>
          <a:xfrm>
            <a:off x="2812211" y="3801397"/>
            <a:ext cx="905774" cy="793630"/>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Скругленный прямоугольник 75"/>
          <p:cNvSpPr/>
          <p:nvPr/>
        </p:nvSpPr>
        <p:spPr>
          <a:xfrm>
            <a:off x="2812211" y="2094395"/>
            <a:ext cx="905774" cy="746548"/>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Скругленный прямоугольник 76"/>
          <p:cNvSpPr/>
          <p:nvPr/>
        </p:nvSpPr>
        <p:spPr>
          <a:xfrm>
            <a:off x="3967439" y="3049075"/>
            <a:ext cx="905774" cy="746548"/>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Умножение 77"/>
          <p:cNvSpPr/>
          <p:nvPr/>
        </p:nvSpPr>
        <p:spPr>
          <a:xfrm>
            <a:off x="5320327" y="4691253"/>
            <a:ext cx="1268083" cy="1210630"/>
          </a:xfrm>
          <a:prstGeom prst="mathMultiply">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2842573" y="1668155"/>
            <a:ext cx="84375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ru-RU" dirty="0" err="1" smtClean="0">
                <a:solidFill>
                  <a:schemeClr val="tx1"/>
                </a:solidFill>
              </a:rPr>
              <a:t>Розува</a:t>
            </a:r>
            <a:endParaRPr lang="ru-RU" dirty="0">
              <a:solidFill>
                <a:schemeClr val="tx1"/>
              </a:solidFill>
            </a:endParaRPr>
          </a:p>
        </p:txBody>
      </p:sp>
      <p:sp>
        <p:nvSpPr>
          <p:cNvPr id="13" name="TextBox 12"/>
          <p:cNvSpPr txBox="1"/>
          <p:nvPr/>
        </p:nvSpPr>
        <p:spPr>
          <a:xfrm>
            <a:off x="3998561" y="1668155"/>
            <a:ext cx="86068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ru-RU" dirty="0" err="1" smtClean="0">
                <a:solidFill>
                  <a:schemeClr val="tx1"/>
                </a:solidFill>
              </a:rPr>
              <a:t>Аторва</a:t>
            </a:r>
            <a:endParaRPr lang="ru-RU" dirty="0">
              <a:solidFill>
                <a:schemeClr val="tx1"/>
              </a:solidFill>
            </a:endParaRPr>
          </a:p>
        </p:txBody>
      </p:sp>
      <p:sp>
        <p:nvSpPr>
          <p:cNvPr id="14" name="TextBox 13"/>
          <p:cNvSpPr txBox="1"/>
          <p:nvPr/>
        </p:nvSpPr>
        <p:spPr>
          <a:xfrm>
            <a:off x="5460526" y="1660971"/>
            <a:ext cx="80983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ru-RU" dirty="0" err="1" smtClean="0">
                <a:solidFill>
                  <a:schemeClr val="tx1"/>
                </a:solidFill>
              </a:rPr>
              <a:t>Симва</a:t>
            </a:r>
            <a:endParaRPr lang="ru-RU" dirty="0">
              <a:solidFill>
                <a:schemeClr val="tx1"/>
              </a:solidFill>
            </a:endParaRPr>
          </a:p>
        </p:txBody>
      </p:sp>
      <p:sp>
        <p:nvSpPr>
          <p:cNvPr id="15" name="TextBox 14"/>
          <p:cNvSpPr txBox="1"/>
          <p:nvPr/>
        </p:nvSpPr>
        <p:spPr>
          <a:xfrm>
            <a:off x="6937824" y="1668155"/>
            <a:ext cx="78258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ru-RU" dirty="0" smtClean="0">
                <a:solidFill>
                  <a:schemeClr val="tx1"/>
                </a:solidFill>
              </a:rPr>
              <a:t>Права</a:t>
            </a:r>
            <a:endParaRPr lang="ru-RU" dirty="0">
              <a:solidFill>
                <a:schemeClr val="tx1"/>
              </a:solidFill>
            </a:endParaRPr>
          </a:p>
        </p:txBody>
      </p:sp>
      <p:sp>
        <p:nvSpPr>
          <p:cNvPr id="4" name="TextBox 3"/>
          <p:cNvSpPr txBox="1"/>
          <p:nvPr/>
        </p:nvSpPr>
        <p:spPr>
          <a:xfrm>
            <a:off x="1233577" y="2144503"/>
            <a:ext cx="697627"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ru-RU" sz="3600" dirty="0" smtClean="0"/>
              <a:t>10</a:t>
            </a:r>
            <a:endParaRPr lang="ru-RU" sz="3600" dirty="0"/>
          </a:p>
        </p:txBody>
      </p:sp>
      <p:sp>
        <p:nvSpPr>
          <p:cNvPr id="18" name="TextBox 17"/>
          <p:cNvSpPr txBox="1"/>
          <p:nvPr/>
        </p:nvSpPr>
        <p:spPr>
          <a:xfrm>
            <a:off x="1252143" y="3114784"/>
            <a:ext cx="697627"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ru-RU" sz="3600" dirty="0" smtClean="0"/>
              <a:t>20</a:t>
            </a:r>
            <a:endParaRPr lang="ru-RU" sz="3600" dirty="0"/>
          </a:p>
        </p:txBody>
      </p:sp>
      <p:sp>
        <p:nvSpPr>
          <p:cNvPr id="19" name="TextBox 18"/>
          <p:cNvSpPr txBox="1"/>
          <p:nvPr/>
        </p:nvSpPr>
        <p:spPr>
          <a:xfrm>
            <a:off x="1252143" y="4077448"/>
            <a:ext cx="697627"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ru-RU" sz="3600" dirty="0" smtClean="0"/>
              <a:t>40</a:t>
            </a:r>
            <a:endParaRPr lang="ru-RU" sz="3600" dirty="0"/>
          </a:p>
        </p:txBody>
      </p:sp>
      <p:sp>
        <p:nvSpPr>
          <p:cNvPr id="20" name="TextBox 19"/>
          <p:cNvSpPr txBox="1"/>
          <p:nvPr/>
        </p:nvSpPr>
        <p:spPr>
          <a:xfrm>
            <a:off x="1273326" y="5072880"/>
            <a:ext cx="697627"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ru-RU" sz="3600" dirty="0" smtClean="0"/>
              <a:t>80</a:t>
            </a:r>
            <a:endParaRPr lang="ru-RU" sz="3600" dirty="0"/>
          </a:p>
        </p:txBody>
      </p:sp>
    </p:spTree>
    <p:extLst>
      <p:ext uri="{BB962C8B-B14F-4D97-AF65-F5344CB8AC3E}">
        <p14:creationId xmlns:p14="http://schemas.microsoft.com/office/powerpoint/2010/main" val="4014711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76" grpId="0" animBg="1"/>
      <p:bldP spid="77" grpId="0" animBg="1"/>
      <p:bldP spid="7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Сравнительная эффективность </a:t>
            </a:r>
            <a:r>
              <a:rPr lang="ru-RU" dirty="0" err="1" smtClean="0"/>
              <a:t>статинов</a:t>
            </a:r>
            <a:endParaRPr lang="ru-RU" dirty="0"/>
          </a:p>
        </p:txBody>
      </p:sp>
      <p:pic>
        <p:nvPicPr>
          <p:cNvPr id="4" name="Рисунок 3"/>
          <p:cNvPicPr>
            <a:picLocks noChangeAspect="1"/>
          </p:cNvPicPr>
          <p:nvPr/>
        </p:nvPicPr>
        <p:blipFill>
          <a:blip r:embed="rId2"/>
          <a:stretch>
            <a:fillRect/>
          </a:stretch>
        </p:blipFill>
        <p:spPr>
          <a:xfrm>
            <a:off x="497840" y="2024062"/>
            <a:ext cx="8489702" cy="4092258"/>
          </a:xfrm>
          <a:prstGeom prst="rect">
            <a:avLst/>
          </a:prstGeom>
        </p:spPr>
      </p:pic>
      <p:cxnSp>
        <p:nvCxnSpPr>
          <p:cNvPr id="6" name="Прямая соединительная линия 5"/>
          <p:cNvCxnSpPr/>
          <p:nvPr/>
        </p:nvCxnSpPr>
        <p:spPr>
          <a:xfrm flipV="1">
            <a:off x="975360" y="3098800"/>
            <a:ext cx="7691120" cy="1016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093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lnSpcReduction="10000"/>
          </a:bodyPr>
          <a:lstStyle/>
          <a:p>
            <a:r>
              <a:rPr lang="ru-RU" dirty="0" smtClean="0"/>
              <a:t>Пациенты очень высокого риска (ССЗ, сахарный диабет с ФР и т.д.) — препараты в дозах, которые снижают </a:t>
            </a:r>
            <a:r>
              <a:rPr lang="ru-RU" dirty="0" err="1" smtClean="0"/>
              <a:t>хс</a:t>
            </a:r>
            <a:r>
              <a:rPr lang="ru-RU" dirty="0" smtClean="0"/>
              <a:t>-ЛНП на 50%: </a:t>
            </a:r>
            <a:r>
              <a:rPr lang="ru-RU" dirty="0" err="1" smtClean="0"/>
              <a:t>розувастатин</a:t>
            </a:r>
            <a:r>
              <a:rPr lang="ru-RU" dirty="0" smtClean="0"/>
              <a:t> 20—40 мг или </a:t>
            </a:r>
            <a:r>
              <a:rPr lang="ru-RU" dirty="0" err="1" smtClean="0">
                <a:solidFill>
                  <a:srgbClr val="FF0000"/>
                </a:solidFill>
              </a:rPr>
              <a:t>аторвастатин</a:t>
            </a:r>
            <a:r>
              <a:rPr lang="ru-RU" dirty="0" smtClean="0">
                <a:solidFill>
                  <a:srgbClr val="FF0000"/>
                </a:solidFill>
              </a:rPr>
              <a:t> (40)—80 мг</a:t>
            </a:r>
          </a:p>
          <a:p>
            <a:r>
              <a:rPr lang="ru-RU" dirty="0" smtClean="0"/>
              <a:t>Если агрессивное снижение </a:t>
            </a:r>
            <a:r>
              <a:rPr lang="ru-RU" dirty="0" err="1" smtClean="0"/>
              <a:t>хс</a:t>
            </a:r>
            <a:r>
              <a:rPr lang="ru-RU" dirty="0" smtClean="0"/>
              <a:t>-ЛНП не требуется: </a:t>
            </a:r>
            <a:r>
              <a:rPr lang="ru-RU" dirty="0" err="1" smtClean="0"/>
              <a:t>розувастатин</a:t>
            </a:r>
            <a:r>
              <a:rPr lang="ru-RU" dirty="0" smtClean="0"/>
              <a:t> 10—20 мг, </a:t>
            </a:r>
            <a:r>
              <a:rPr lang="ru-RU" dirty="0" err="1" smtClean="0"/>
              <a:t>аторвастатин</a:t>
            </a:r>
            <a:r>
              <a:rPr lang="ru-RU" dirty="0" smtClean="0"/>
              <a:t> 10—20 мг, </a:t>
            </a:r>
            <a:r>
              <a:rPr lang="ru-RU" dirty="0" err="1" smtClean="0"/>
              <a:t>симвастатин</a:t>
            </a:r>
            <a:r>
              <a:rPr lang="ru-RU" dirty="0" smtClean="0"/>
              <a:t>, </a:t>
            </a:r>
            <a:r>
              <a:rPr lang="ru-RU" dirty="0" err="1" smtClean="0"/>
              <a:t>питавастатин</a:t>
            </a:r>
            <a:endParaRPr lang="ru-RU" dirty="0" smtClean="0"/>
          </a:p>
          <a:p>
            <a:r>
              <a:rPr lang="ru-RU" dirty="0" smtClean="0"/>
              <a:t>У пожилых больных, а также при снижении СКФ дозы могут быть снижены</a:t>
            </a:r>
            <a:endParaRPr lang="ru-RU" dirty="0"/>
          </a:p>
        </p:txBody>
      </p:sp>
      <p:sp>
        <p:nvSpPr>
          <p:cNvPr id="2" name="Заголовок 1"/>
          <p:cNvSpPr>
            <a:spLocks noGrp="1"/>
          </p:cNvSpPr>
          <p:nvPr>
            <p:ph type="title"/>
          </p:nvPr>
        </p:nvSpPr>
        <p:spPr/>
        <p:txBody>
          <a:bodyPr>
            <a:normAutofit fontScale="90000"/>
          </a:bodyPr>
          <a:lstStyle/>
          <a:p>
            <a:r>
              <a:rPr lang="ru-RU" dirty="0" smtClean="0"/>
              <a:t>Выбор </a:t>
            </a:r>
            <a:r>
              <a:rPr lang="ru-RU" dirty="0" err="1" smtClean="0"/>
              <a:t>статинов</a:t>
            </a:r>
            <a:r>
              <a:rPr lang="ru-RU" dirty="0" smtClean="0"/>
              <a:t> и их дозировок в разных ситуациях</a:t>
            </a:r>
            <a:endParaRPr lang="ru-RU" dirty="0"/>
          </a:p>
        </p:txBody>
      </p:sp>
    </p:spTree>
    <p:extLst>
      <p:ext uri="{BB962C8B-B14F-4D97-AF65-F5344CB8AC3E}">
        <p14:creationId xmlns:p14="http://schemas.microsoft.com/office/powerpoint/2010/main" val="38314737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8920163" cy="990600"/>
          </a:xfrm>
          <a:noFill/>
          <a:ln>
            <a:noFill/>
          </a:ln>
        </p:spPr>
        <p:txBody>
          <a:bodyPr lIns="90488" tIns="44450" rIns="90488" bIns="44450">
            <a:noAutofit/>
          </a:bodyPr>
          <a:lstStyle/>
          <a:p>
            <a:pPr eaLnBrk="1" hangingPunct="1"/>
            <a:r>
              <a:rPr lang="en-GB" altLang="ru-RU" sz="3200" dirty="0" err="1"/>
              <a:t>Механизмы</a:t>
            </a:r>
            <a:r>
              <a:rPr lang="en-GB" altLang="ru-RU" sz="3200" dirty="0"/>
              <a:t> </a:t>
            </a:r>
            <a:r>
              <a:rPr lang="en-GB" altLang="ru-RU" sz="3200" dirty="0" err="1"/>
              <a:t>стабилизации</a:t>
            </a:r>
            <a:r>
              <a:rPr lang="en-GB" altLang="ru-RU" sz="3200" dirty="0"/>
              <a:t> </a:t>
            </a:r>
            <a:r>
              <a:rPr lang="en-GB" altLang="ru-RU" sz="3200" dirty="0" err="1"/>
              <a:t>атеросклеротической</a:t>
            </a:r>
            <a:r>
              <a:rPr lang="en-GB" altLang="ru-RU" sz="3200" dirty="0"/>
              <a:t> </a:t>
            </a:r>
            <a:r>
              <a:rPr lang="en-GB" altLang="ru-RU" sz="3200" dirty="0" err="1"/>
              <a:t>бляшки</a:t>
            </a:r>
            <a:r>
              <a:rPr lang="en-GB" altLang="ru-RU" sz="3200" dirty="0"/>
              <a:t> </a:t>
            </a:r>
            <a:r>
              <a:rPr lang="en-GB" altLang="ru-RU" sz="3200" dirty="0" err="1"/>
              <a:t>при</a:t>
            </a:r>
            <a:r>
              <a:rPr lang="en-GB" altLang="ru-RU" sz="3200" dirty="0"/>
              <a:t> </a:t>
            </a:r>
            <a:r>
              <a:rPr lang="en-GB" altLang="ru-RU" sz="3200" dirty="0" err="1"/>
              <a:t>применении</a:t>
            </a:r>
            <a:r>
              <a:rPr lang="en-GB" altLang="ru-RU" sz="3200" dirty="0"/>
              <a:t> </a:t>
            </a:r>
            <a:r>
              <a:rPr lang="en-GB" altLang="ru-RU" sz="3200" dirty="0" err="1"/>
              <a:t>статинов</a:t>
            </a:r>
            <a:r>
              <a:rPr lang="en-GB" altLang="ru-RU" sz="3200" dirty="0"/>
              <a:t>*</a:t>
            </a:r>
          </a:p>
        </p:txBody>
      </p:sp>
      <p:sp>
        <p:nvSpPr>
          <p:cNvPr id="49155" name="Rectangle 3"/>
          <p:cNvSpPr>
            <a:spLocks noGrp="1" noChangeArrowheads="1"/>
          </p:cNvSpPr>
          <p:nvPr>
            <p:ph sz="quarter" idx="13"/>
          </p:nvPr>
        </p:nvSpPr>
        <p:spPr>
          <a:xfrm>
            <a:off x="139700" y="1378585"/>
            <a:ext cx="4559300" cy="5111750"/>
          </a:xfrm>
          <a:noFill/>
          <a:ln w="12700" cap="flat">
            <a:noFill/>
            <a:miter lim="800000"/>
            <a:headEnd/>
            <a:tailEnd/>
          </a:ln>
        </p:spPr>
        <p:txBody>
          <a:bodyPr lIns="90488" tIns="44450" rIns="90488" bIns="44450">
            <a:normAutofit/>
          </a:bodyPr>
          <a:lstStyle/>
          <a:p>
            <a:pPr marL="285750" indent="-285750" eaLnBrk="1" hangingPunct="1">
              <a:lnSpc>
                <a:spcPct val="90000"/>
              </a:lnSpc>
              <a:buClr>
                <a:srgbClr val="33CCFF"/>
              </a:buClr>
              <a:buFont typeface="Wingdings" panose="05000000000000000000" pitchFamily="2" charset="2"/>
              <a:buNone/>
            </a:pPr>
            <a:r>
              <a:rPr lang="en-GB" altLang="ru-RU" sz="2000" dirty="0" smtClean="0">
                <a:latin typeface="Arial Cyr" panose="020B0604020202020204" pitchFamily="34" charset="0"/>
              </a:rPr>
              <a:t>        </a:t>
            </a:r>
            <a:r>
              <a:rPr lang="en-GB" altLang="ru-RU" sz="2800" dirty="0" err="1" smtClean="0">
                <a:latin typeface="Arial" panose="020B0604020202020204" pitchFamily="34" charset="0"/>
              </a:rPr>
              <a:t>Локальные</a:t>
            </a:r>
            <a:r>
              <a:rPr lang="en-GB" altLang="ru-RU" sz="2800" dirty="0" smtClean="0">
                <a:latin typeface="Arial" panose="020B0604020202020204" pitchFamily="34" charset="0"/>
              </a:rPr>
              <a:t>  </a:t>
            </a:r>
            <a:r>
              <a:rPr lang="en-GB" altLang="ru-RU" sz="2800" dirty="0" err="1" smtClean="0">
                <a:latin typeface="Arial" panose="020B0604020202020204" pitchFamily="34" charset="0"/>
              </a:rPr>
              <a:t>эффекты</a:t>
            </a:r>
            <a:endParaRPr lang="en-GB" altLang="ru-RU" sz="2800" dirty="0" smtClean="0">
              <a:latin typeface="Arial" panose="020B0604020202020204" pitchFamily="34" charset="0"/>
            </a:endParaRPr>
          </a:p>
          <a:p>
            <a:pPr marL="285750" indent="-285750" eaLnBrk="1" hangingPunct="1">
              <a:lnSpc>
                <a:spcPct val="90000"/>
              </a:lnSpc>
              <a:buClr>
                <a:srgbClr val="33CCFF"/>
              </a:buClr>
              <a:buFont typeface="Wingdings" panose="05000000000000000000" pitchFamily="2" charset="2"/>
              <a:buChar char="Ø"/>
            </a:pPr>
            <a:r>
              <a:rPr lang="en-US" altLang="ru-RU" sz="3000" dirty="0" smtClean="0">
                <a:latin typeface="Arial Cyr" panose="020B0604020202020204" pitchFamily="34" charset="0"/>
              </a:rPr>
              <a:t> </a:t>
            </a:r>
            <a:r>
              <a:rPr lang="ru-RU" altLang="ru-RU" sz="2400" dirty="0" smtClean="0">
                <a:latin typeface="Arial" panose="020B0604020202020204" pitchFamily="34" charset="0"/>
              </a:rPr>
              <a:t>у</a:t>
            </a:r>
            <a:r>
              <a:rPr lang="en-GB" altLang="ru-RU" sz="2400" dirty="0" err="1" smtClean="0">
                <a:latin typeface="Arial" panose="020B0604020202020204" pitchFamily="34" charset="0"/>
              </a:rPr>
              <a:t>меньшение</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липидного</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ядра</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или</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его</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стабилизация</a:t>
            </a:r>
            <a:r>
              <a:rPr lang="en-GB" altLang="ru-RU" sz="2400" dirty="0" smtClean="0">
                <a:latin typeface="Arial" panose="020B0604020202020204" pitchFamily="34" charset="0"/>
              </a:rPr>
              <a:t>)</a:t>
            </a:r>
          </a:p>
          <a:p>
            <a:pPr marL="285750" indent="-285750" eaLnBrk="1" hangingPunct="1">
              <a:lnSpc>
                <a:spcPct val="40000"/>
              </a:lnSpc>
              <a:buClr>
                <a:srgbClr val="33CCFF"/>
              </a:buClr>
              <a:buFont typeface="Wingdings" panose="05000000000000000000" pitchFamily="2" charset="2"/>
              <a:buChar char="Ø"/>
            </a:pPr>
            <a:endParaRPr lang="en-GB" altLang="ru-RU" sz="2400" dirty="0" smtClean="0">
              <a:latin typeface="Arial" panose="020B0604020202020204" pitchFamily="34" charset="0"/>
            </a:endParaRPr>
          </a:p>
          <a:p>
            <a:pPr marL="285750" indent="-285750" eaLnBrk="1" hangingPunct="1">
              <a:lnSpc>
                <a:spcPct val="90000"/>
              </a:lnSpc>
              <a:buClr>
                <a:srgbClr val="33CCFF"/>
              </a:buClr>
              <a:buFont typeface="Wingdings" panose="05000000000000000000" pitchFamily="2" charset="2"/>
              <a:buChar char="Ø"/>
            </a:pPr>
            <a:r>
              <a:rPr lang="en-GB" altLang="ru-RU" sz="2400" dirty="0" smtClean="0">
                <a:latin typeface="Arial" panose="020B0604020202020204" pitchFamily="34" charset="0"/>
              </a:rPr>
              <a:t> </a:t>
            </a:r>
            <a:r>
              <a:rPr lang="en-GB" altLang="ru-RU" sz="2400" dirty="0" err="1" smtClean="0">
                <a:latin typeface="Arial" panose="020B0604020202020204" pitchFamily="34" charset="0"/>
              </a:rPr>
              <a:t>укрепление</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покрышки</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противовоспалительный</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эффект</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влияние</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на</a:t>
            </a:r>
            <a:r>
              <a:rPr lang="en-GB" altLang="ru-RU" sz="2400" dirty="0" smtClean="0">
                <a:latin typeface="Arial" panose="020B0604020202020204" pitchFamily="34" charset="0"/>
              </a:rPr>
              <a:t> ГМК и </a:t>
            </a:r>
            <a:r>
              <a:rPr lang="en-GB" altLang="ru-RU" sz="2400" dirty="0" err="1" smtClean="0">
                <a:latin typeface="Arial" panose="020B0604020202020204" pitchFamily="34" charset="0"/>
              </a:rPr>
              <a:t>синтез</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коллагена</a:t>
            </a:r>
            <a:r>
              <a:rPr lang="en-GB" altLang="ru-RU" sz="2400" dirty="0" smtClean="0">
                <a:latin typeface="Arial" panose="020B0604020202020204" pitchFamily="34" charset="0"/>
              </a:rPr>
              <a:t>)</a:t>
            </a:r>
          </a:p>
          <a:p>
            <a:pPr marL="285750" indent="-285750" eaLnBrk="1" hangingPunct="1">
              <a:lnSpc>
                <a:spcPct val="50000"/>
              </a:lnSpc>
              <a:buClr>
                <a:srgbClr val="33CCFF"/>
              </a:buClr>
              <a:buFont typeface="Wingdings" panose="05000000000000000000" pitchFamily="2" charset="2"/>
              <a:buChar char="Ø"/>
            </a:pPr>
            <a:endParaRPr lang="en-GB" altLang="ru-RU" sz="2400" dirty="0" smtClean="0">
              <a:latin typeface="Arial" panose="020B0604020202020204" pitchFamily="34" charset="0"/>
            </a:endParaRPr>
          </a:p>
          <a:p>
            <a:pPr marL="285750" indent="-285750" eaLnBrk="1" hangingPunct="1">
              <a:lnSpc>
                <a:spcPct val="90000"/>
              </a:lnSpc>
              <a:buClr>
                <a:srgbClr val="33CCFF"/>
              </a:buClr>
              <a:buFont typeface="Wingdings" panose="05000000000000000000" pitchFamily="2" charset="2"/>
              <a:buChar char="Ø"/>
            </a:pPr>
            <a:r>
              <a:rPr lang="en-GB" altLang="ru-RU" sz="3000" dirty="0" smtClean="0">
                <a:latin typeface="Arial Cyr" panose="020B0604020202020204" pitchFamily="34" charset="0"/>
              </a:rPr>
              <a:t> </a:t>
            </a:r>
            <a:r>
              <a:rPr lang="en-GB" altLang="ru-RU" sz="2400" dirty="0" err="1" smtClean="0">
                <a:latin typeface="Arial" panose="020B0604020202020204" pitchFamily="34" charset="0"/>
              </a:rPr>
              <a:t>локальное</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улучшение</a:t>
            </a:r>
            <a:r>
              <a:rPr lang="en-GB" altLang="ru-RU" sz="2400" dirty="0" smtClean="0">
                <a:latin typeface="Arial" panose="020B0604020202020204" pitchFamily="34" charset="0"/>
              </a:rPr>
              <a:t> ф-</a:t>
            </a:r>
            <a:r>
              <a:rPr lang="en-GB" altLang="ru-RU" sz="2400" dirty="0" err="1" smtClean="0">
                <a:latin typeface="Arial" panose="020B0604020202020204" pitchFamily="34" charset="0"/>
              </a:rPr>
              <a:t>ции</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эндотелия</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снижение</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риска</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спастических</a:t>
            </a:r>
            <a:r>
              <a:rPr lang="en-GB" altLang="ru-RU" sz="2400" dirty="0" smtClean="0">
                <a:latin typeface="Arial" panose="020B0604020202020204" pitchFamily="34" charset="0"/>
              </a:rPr>
              <a:t> </a:t>
            </a:r>
            <a:r>
              <a:rPr lang="en-GB" altLang="ru-RU" sz="2400" dirty="0" err="1" smtClean="0">
                <a:latin typeface="Arial" panose="020B0604020202020204" pitchFamily="34" charset="0"/>
              </a:rPr>
              <a:t>реакций</a:t>
            </a:r>
            <a:r>
              <a:rPr lang="en-GB" altLang="ru-RU" sz="2400" dirty="0" smtClean="0">
                <a:latin typeface="Arial" panose="020B0604020202020204" pitchFamily="34" charset="0"/>
              </a:rPr>
              <a:t>)</a:t>
            </a:r>
          </a:p>
        </p:txBody>
      </p:sp>
      <p:sp>
        <p:nvSpPr>
          <p:cNvPr id="49156" name="Rectangle 4"/>
          <p:cNvSpPr>
            <a:spLocks noGrp="1" noChangeArrowheads="1"/>
          </p:cNvSpPr>
          <p:nvPr>
            <p:ph sz="quarter" idx="14"/>
          </p:nvPr>
        </p:nvSpPr>
        <p:spPr>
          <a:xfrm>
            <a:off x="4859338" y="1397635"/>
            <a:ext cx="4132262" cy="3543300"/>
          </a:xfrm>
          <a:noFill/>
          <a:ln w="12700" cap="flat">
            <a:noFill/>
            <a:miter lim="800000"/>
            <a:headEnd/>
            <a:tailEnd/>
          </a:ln>
        </p:spPr>
        <p:txBody>
          <a:bodyPr lIns="90488" tIns="44450" rIns="90488" bIns="44450">
            <a:normAutofit/>
          </a:bodyPr>
          <a:lstStyle/>
          <a:p>
            <a:pPr eaLnBrk="1" hangingPunct="1">
              <a:buClr>
                <a:srgbClr val="33CCFF"/>
              </a:buClr>
              <a:buFont typeface="Wingdings" panose="05000000000000000000" pitchFamily="2" charset="2"/>
              <a:buNone/>
            </a:pPr>
            <a:r>
              <a:rPr lang="en-GB" altLang="ru-RU" sz="2700" smtClean="0">
                <a:latin typeface="Arial Cyr" panose="020B0604020202020204" pitchFamily="34" charset="0"/>
              </a:rPr>
              <a:t>     Системные эффекты</a:t>
            </a:r>
          </a:p>
          <a:p>
            <a:pPr eaLnBrk="1" hangingPunct="1">
              <a:buClr>
                <a:srgbClr val="33CCFF"/>
              </a:buClr>
              <a:buFont typeface="Wingdings" panose="05000000000000000000" pitchFamily="2" charset="2"/>
              <a:buChar char="Ø"/>
            </a:pPr>
            <a:r>
              <a:rPr lang="en-GB" altLang="ru-RU" sz="2400" smtClean="0">
                <a:latin typeface="Arial" panose="020B0604020202020204" pitchFamily="34" charset="0"/>
              </a:rPr>
              <a:t>восстановление эндотелийзависимой дилатации сосудов</a:t>
            </a:r>
          </a:p>
          <a:p>
            <a:pPr eaLnBrk="1" hangingPunct="1">
              <a:lnSpc>
                <a:spcPct val="70000"/>
              </a:lnSpc>
              <a:buClr>
                <a:srgbClr val="33CCFF"/>
              </a:buClr>
              <a:buFont typeface="Wingdings" panose="05000000000000000000" pitchFamily="2" charset="2"/>
              <a:buChar char="Ø"/>
            </a:pPr>
            <a:endParaRPr lang="en-GB" altLang="ru-RU" sz="2400" smtClean="0">
              <a:latin typeface="Arial" panose="020B0604020202020204" pitchFamily="34" charset="0"/>
            </a:endParaRPr>
          </a:p>
          <a:p>
            <a:pPr eaLnBrk="1" hangingPunct="1">
              <a:buClr>
                <a:srgbClr val="33CCFF"/>
              </a:buClr>
              <a:buFont typeface="Wingdings" panose="05000000000000000000" pitchFamily="2" charset="2"/>
              <a:buChar char="Ø"/>
            </a:pPr>
            <a:r>
              <a:rPr lang="en-GB" altLang="ru-RU" sz="2400" smtClean="0">
                <a:latin typeface="Arial" panose="020B0604020202020204" pitchFamily="34" charset="0"/>
              </a:rPr>
              <a:t> положительное влияние на реологию крови и тромбообразование</a:t>
            </a:r>
          </a:p>
          <a:p>
            <a:pPr eaLnBrk="1" hangingPunct="1">
              <a:buClr>
                <a:srgbClr val="33CCFF"/>
              </a:buClr>
              <a:buFont typeface="Wingdings" panose="05000000000000000000" pitchFamily="2" charset="2"/>
              <a:buChar char="Ø"/>
            </a:pPr>
            <a:endParaRPr lang="en-GB" altLang="ru-RU" sz="2700" smtClean="0">
              <a:latin typeface="Arial Cyr" panose="020B0604020202020204" pitchFamily="34" charset="0"/>
            </a:endParaRPr>
          </a:p>
        </p:txBody>
      </p:sp>
      <p:sp>
        <p:nvSpPr>
          <p:cNvPr id="49157" name="Rectangle 5"/>
          <p:cNvSpPr>
            <a:spLocks noChangeArrowheads="1"/>
          </p:cNvSpPr>
          <p:nvPr/>
        </p:nvSpPr>
        <p:spPr bwMode="auto">
          <a:xfrm>
            <a:off x="4859338" y="5809298"/>
            <a:ext cx="3889375" cy="638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ru-RU" sz="1800" b="1">
                <a:latin typeface="Arial Cyr" panose="020B0604020202020204" pitchFamily="34" charset="0"/>
              </a:rPr>
              <a:t>* - при условии снижения </a:t>
            </a:r>
          </a:p>
          <a:p>
            <a:pPr>
              <a:spcBef>
                <a:spcPct val="0"/>
              </a:spcBef>
              <a:buFontTx/>
              <a:buNone/>
            </a:pPr>
            <a:r>
              <a:rPr lang="en-GB" altLang="ru-RU" sz="1800" b="1">
                <a:latin typeface="Arial Cyr" panose="020B0604020202020204" pitchFamily="34" charset="0"/>
              </a:rPr>
              <a:t>ХС ЛНП не менее, чем </a:t>
            </a:r>
            <a:r>
              <a:rPr lang="ru-RU" altLang="ru-RU" sz="1800" b="1">
                <a:latin typeface="Arial Cyr" panose="020B0604020202020204" pitchFamily="34" charset="0"/>
              </a:rPr>
              <a:t>до 30-40%</a:t>
            </a:r>
            <a:endParaRPr lang="en-GB" altLang="ru-RU" sz="1800" b="1">
              <a:latin typeface="Arial Cyr" panose="020B0604020202020204" pitchFamily="34" charset="0"/>
            </a:endParaRPr>
          </a:p>
        </p:txBody>
      </p:sp>
    </p:spTree>
    <p:extLst>
      <p:ext uri="{BB962C8B-B14F-4D97-AF65-F5344CB8AC3E}">
        <p14:creationId xmlns:p14="http://schemas.microsoft.com/office/powerpoint/2010/main" val="2933814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Побочные эффекты </a:t>
            </a:r>
            <a:r>
              <a:rPr lang="ru-RU" dirty="0" err="1" smtClean="0"/>
              <a:t>статинотерапии</a:t>
            </a:r>
            <a:r>
              <a:rPr lang="ru-RU" dirty="0" smtClean="0"/>
              <a:t>?????</a:t>
            </a:r>
            <a:endParaRPr lang="ru-RU" dirty="0"/>
          </a:p>
        </p:txBody>
      </p:sp>
      <p:sp>
        <p:nvSpPr>
          <p:cNvPr id="3" name="Объект 2"/>
          <p:cNvSpPr>
            <a:spLocks noGrp="1"/>
          </p:cNvSpPr>
          <p:nvPr>
            <p:ph sz="quarter" idx="13"/>
          </p:nvPr>
        </p:nvSpPr>
        <p:spPr>
          <a:xfrm>
            <a:off x="382772" y="2668772"/>
            <a:ext cx="8431619" cy="3521504"/>
          </a:xfrm>
        </p:spPr>
        <p:txBody>
          <a:bodyPr/>
          <a:lstStyle/>
          <a:p>
            <a:r>
              <a:rPr lang="ru-RU" dirty="0" smtClean="0"/>
              <a:t>Самый серьезный эффект </a:t>
            </a:r>
            <a:r>
              <a:rPr lang="ru-RU" dirty="0" err="1" smtClean="0"/>
              <a:t>статинотерапии</a:t>
            </a:r>
            <a:r>
              <a:rPr lang="ru-RU" dirty="0" smtClean="0"/>
              <a:t>- увеличение продолжительности жизни</a:t>
            </a:r>
          </a:p>
          <a:p>
            <a:pPr marL="0" indent="0">
              <a:buNone/>
            </a:pPr>
            <a:r>
              <a:rPr lang="en-US" dirty="0" err="1" smtClean="0"/>
              <a:t>Prof.ALAN</a:t>
            </a:r>
            <a:r>
              <a:rPr lang="en-US" smtClean="0"/>
              <a:t> Mitchell AHA2007</a:t>
            </a:r>
            <a:endParaRPr lang="ru-RU"/>
          </a:p>
        </p:txBody>
      </p:sp>
      <p:sp>
        <p:nvSpPr>
          <p:cNvPr id="4" name="Объект 3"/>
          <p:cNvSpPr>
            <a:spLocks noGrp="1"/>
          </p:cNvSpPr>
          <p:nvPr>
            <p:ph sz="quarter" idx="14"/>
          </p:nvPr>
        </p:nvSpPr>
        <p:spPr/>
        <p:txBody>
          <a:bodyPr>
            <a:normAutofit/>
          </a:bodyPr>
          <a:lstStyle/>
          <a:p>
            <a:pPr marL="0" indent="0">
              <a:buNone/>
            </a:pPr>
            <a:endParaRPr lang="ru-RU" sz="2295" dirty="0"/>
          </a:p>
        </p:txBody>
      </p:sp>
    </p:spTree>
    <p:extLst>
      <p:ext uri="{BB962C8B-B14F-4D97-AF65-F5344CB8AC3E}">
        <p14:creationId xmlns:p14="http://schemas.microsoft.com/office/powerpoint/2010/main" val="34238193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Статины</a:t>
            </a:r>
            <a:r>
              <a:rPr lang="ru-RU" dirty="0"/>
              <a:t> </a:t>
            </a:r>
            <a:r>
              <a:rPr lang="ru-RU" dirty="0" smtClean="0"/>
              <a:t>сегодня</a:t>
            </a:r>
            <a:endParaRPr lang="ru-RU" dirty="0"/>
          </a:p>
        </p:txBody>
      </p:sp>
      <p:sp>
        <p:nvSpPr>
          <p:cNvPr id="3" name="Объект 2"/>
          <p:cNvSpPr>
            <a:spLocks noGrp="1"/>
          </p:cNvSpPr>
          <p:nvPr>
            <p:ph sz="quarter" idx="13"/>
          </p:nvPr>
        </p:nvSpPr>
        <p:spPr/>
        <p:txBody>
          <a:bodyPr>
            <a:normAutofit fontScale="92500" lnSpcReduction="20000"/>
          </a:bodyPr>
          <a:lstStyle/>
          <a:p>
            <a:r>
              <a:rPr lang="ru-RU" dirty="0" smtClean="0"/>
              <a:t>«</a:t>
            </a:r>
            <a:r>
              <a:rPr lang="ru-RU" dirty="0" err="1" smtClean="0"/>
              <a:t>статины</a:t>
            </a:r>
            <a:r>
              <a:rPr lang="ru-RU" dirty="0" smtClean="0"/>
              <a:t> – один </a:t>
            </a:r>
            <a:r>
              <a:rPr lang="ru-RU" dirty="0"/>
              <a:t>и</a:t>
            </a:r>
            <a:r>
              <a:rPr lang="ru-RU" dirty="0" smtClean="0"/>
              <a:t>з немногих классов препаратов, настолько прочно вошедших в клиническую практику, что во все мире, в случае </a:t>
            </a:r>
            <a:r>
              <a:rPr lang="ru-RU" dirty="0" err="1" smtClean="0"/>
              <a:t>незначении</a:t>
            </a:r>
            <a:r>
              <a:rPr lang="ru-RU" dirty="0" smtClean="0"/>
              <a:t> </a:t>
            </a:r>
            <a:r>
              <a:rPr lang="ru-RU" dirty="0" err="1" smtClean="0"/>
              <a:t>статинов</a:t>
            </a:r>
            <a:r>
              <a:rPr lang="ru-RU" dirty="0" smtClean="0"/>
              <a:t> пациенту, которому они показаны, признается факт сознательного пренебрежения нуждами пациента» В. Ю. Мареев</a:t>
            </a:r>
            <a:endParaRPr lang="ru-RU" dirty="0"/>
          </a:p>
        </p:txBody>
      </p:sp>
      <p:sp>
        <p:nvSpPr>
          <p:cNvPr id="4" name="Объект 3"/>
          <p:cNvSpPr>
            <a:spLocks noGrp="1"/>
          </p:cNvSpPr>
          <p:nvPr>
            <p:ph sz="quarter" idx="14"/>
          </p:nvPr>
        </p:nvSpPr>
        <p:spPr/>
        <p:txBody>
          <a:bodyPr/>
          <a:lstStyle/>
          <a:p>
            <a:endParaRPr lang="ru-R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3777" y="3066534"/>
            <a:ext cx="4694785" cy="256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0286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ru-RU" dirty="0" err="1" smtClean="0"/>
              <a:t>Фибраты</a:t>
            </a:r>
            <a:r>
              <a:rPr lang="ru-RU" dirty="0" smtClean="0"/>
              <a:t> (</a:t>
            </a:r>
            <a:r>
              <a:rPr lang="ru-RU" dirty="0" err="1" smtClean="0"/>
              <a:t>фенофибрат</a:t>
            </a:r>
            <a:r>
              <a:rPr lang="ru-RU" dirty="0" smtClean="0"/>
              <a:t>)</a:t>
            </a:r>
          </a:p>
          <a:p>
            <a:r>
              <a:rPr lang="ru-RU" dirty="0" err="1" smtClean="0">
                <a:solidFill>
                  <a:schemeClr val="bg1">
                    <a:lumMod val="75000"/>
                  </a:schemeClr>
                </a:solidFill>
              </a:rPr>
              <a:t>Секвестранты</a:t>
            </a:r>
            <a:r>
              <a:rPr lang="ru-RU" dirty="0" smtClean="0">
                <a:solidFill>
                  <a:schemeClr val="bg1">
                    <a:lumMod val="75000"/>
                  </a:schemeClr>
                </a:solidFill>
              </a:rPr>
              <a:t> желчных кислот (</a:t>
            </a:r>
            <a:r>
              <a:rPr lang="ru-RU" dirty="0" err="1">
                <a:solidFill>
                  <a:schemeClr val="bg1">
                    <a:lumMod val="75000"/>
                  </a:schemeClr>
                </a:solidFill>
              </a:rPr>
              <a:t>х</a:t>
            </a:r>
            <a:r>
              <a:rPr lang="ru-RU" dirty="0" err="1" smtClean="0">
                <a:solidFill>
                  <a:schemeClr val="bg1">
                    <a:lumMod val="75000"/>
                  </a:schemeClr>
                </a:solidFill>
              </a:rPr>
              <a:t>олестирамин</a:t>
            </a:r>
            <a:r>
              <a:rPr lang="ru-RU" dirty="0" smtClean="0">
                <a:solidFill>
                  <a:schemeClr val="bg1">
                    <a:lumMod val="75000"/>
                  </a:schemeClr>
                </a:solidFill>
              </a:rPr>
              <a:t>)*</a:t>
            </a:r>
          </a:p>
          <a:p>
            <a:r>
              <a:rPr lang="ru-RU" dirty="0" smtClean="0"/>
              <a:t>Ингибиторы абсорбции холестерина (</a:t>
            </a:r>
            <a:r>
              <a:rPr lang="ru-RU" dirty="0" err="1" smtClean="0"/>
              <a:t>эзетимиб</a:t>
            </a:r>
            <a:r>
              <a:rPr lang="ru-RU" dirty="0" smtClean="0"/>
              <a:t>)</a:t>
            </a:r>
          </a:p>
          <a:p>
            <a:r>
              <a:rPr lang="ru-RU" dirty="0" smtClean="0"/>
              <a:t>Никотиновая кислота (ниацин)</a:t>
            </a:r>
          </a:p>
          <a:p>
            <a:r>
              <a:rPr lang="ru-RU" dirty="0" smtClean="0"/>
              <a:t>Ингибиторы </a:t>
            </a:r>
            <a:r>
              <a:rPr lang="en-US" dirty="0" smtClean="0"/>
              <a:t>PCSK</a:t>
            </a:r>
            <a:r>
              <a:rPr lang="ru-RU" dirty="0" smtClean="0"/>
              <a:t>9</a:t>
            </a:r>
            <a:endParaRPr lang="ru-RU" dirty="0"/>
          </a:p>
        </p:txBody>
      </p:sp>
      <p:sp>
        <p:nvSpPr>
          <p:cNvPr id="2" name="Заголовок 1"/>
          <p:cNvSpPr>
            <a:spLocks noGrp="1"/>
          </p:cNvSpPr>
          <p:nvPr>
            <p:ph type="title"/>
          </p:nvPr>
        </p:nvSpPr>
        <p:spPr/>
        <p:txBody>
          <a:bodyPr>
            <a:normAutofit fontScale="90000"/>
          </a:bodyPr>
          <a:lstStyle/>
          <a:p>
            <a:r>
              <a:rPr lang="ru-RU" dirty="0" smtClean="0"/>
              <a:t>Другие классы </a:t>
            </a:r>
            <a:r>
              <a:rPr lang="ru-RU" dirty="0" err="1" smtClean="0"/>
              <a:t>гиполипидемических</a:t>
            </a:r>
            <a:r>
              <a:rPr lang="ru-RU" dirty="0" smtClean="0"/>
              <a:t> препаратов</a:t>
            </a:r>
            <a:endParaRPr lang="ru-RU" dirty="0"/>
          </a:p>
        </p:txBody>
      </p:sp>
      <p:sp>
        <p:nvSpPr>
          <p:cNvPr id="4" name="TextBox 3"/>
          <p:cNvSpPr txBox="1"/>
          <p:nvPr/>
        </p:nvSpPr>
        <p:spPr>
          <a:xfrm>
            <a:off x="628650" y="6374921"/>
            <a:ext cx="2988319" cy="369332"/>
          </a:xfrm>
          <a:prstGeom prst="rect">
            <a:avLst/>
          </a:prstGeom>
          <a:noFill/>
        </p:spPr>
        <p:txBody>
          <a:bodyPr wrap="none" rtlCol="0">
            <a:spAutoFit/>
          </a:bodyPr>
          <a:lstStyle/>
          <a:p>
            <a:r>
              <a:rPr lang="ru-RU" dirty="0" smtClean="0"/>
              <a:t>* Не зарегистрированы в РФ</a:t>
            </a:r>
            <a:endParaRPr lang="ru-RU" dirty="0"/>
          </a:p>
        </p:txBody>
      </p:sp>
    </p:spTree>
    <p:extLst>
      <p:ext uri="{BB962C8B-B14F-4D97-AF65-F5344CB8AC3E}">
        <p14:creationId xmlns:p14="http://schemas.microsoft.com/office/powerpoint/2010/main" val="41293683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3" name="Rectangle 5"/>
          <p:cNvSpPr>
            <a:spLocks noGrp="1" noChangeArrowheads="1"/>
          </p:cNvSpPr>
          <p:nvPr>
            <p:ph type="title"/>
          </p:nvPr>
        </p:nvSpPr>
        <p:spPr>
          <a:xfrm>
            <a:off x="223521" y="264362"/>
            <a:ext cx="8920479" cy="1143000"/>
          </a:xfrm>
        </p:spPr>
        <p:txBody>
          <a:bodyPr>
            <a:noAutofit/>
          </a:bodyPr>
          <a:lstStyle/>
          <a:p>
            <a:pPr algn="l"/>
            <a:r>
              <a:rPr lang="en-US" altLang="ru-RU" sz="3200" dirty="0"/>
              <a:t>FIELD</a:t>
            </a:r>
            <a:r>
              <a:rPr lang="ru-RU" altLang="ru-RU" sz="3200" dirty="0"/>
              <a:t>: </a:t>
            </a:r>
            <a:r>
              <a:rPr lang="ru-RU" altLang="ru-RU" sz="3200" dirty="0" err="1"/>
              <a:t>Фенофибрат</a:t>
            </a:r>
            <a:r>
              <a:rPr lang="ru-RU" altLang="ru-RU" sz="3200" dirty="0"/>
              <a:t> </a:t>
            </a:r>
            <a:r>
              <a:rPr lang="ru-RU" altLang="ru-RU" sz="3200" dirty="0" smtClean="0"/>
              <a:t>не влияет на риск осложнений ИБС, но снижает </a:t>
            </a:r>
            <a:r>
              <a:rPr lang="ru-RU" altLang="ru-RU" sz="3200" dirty="0"/>
              <a:t>развитие </a:t>
            </a:r>
            <a:r>
              <a:rPr lang="ru-RU" altLang="ru-RU" sz="3200" dirty="0" err="1"/>
              <a:t>макрососудистых</a:t>
            </a:r>
            <a:r>
              <a:rPr lang="ru-RU" altLang="ru-RU" sz="3200" dirty="0"/>
              <a:t> осложнений диабета 2 типа</a:t>
            </a:r>
          </a:p>
        </p:txBody>
      </p:sp>
      <p:sp>
        <p:nvSpPr>
          <p:cNvPr id="140298" name="Text Box 10"/>
          <p:cNvSpPr txBox="1">
            <a:spLocks noChangeArrowheads="1"/>
          </p:cNvSpPr>
          <p:nvPr/>
        </p:nvSpPr>
        <p:spPr bwMode="auto">
          <a:xfrm>
            <a:off x="5435600" y="6381750"/>
            <a:ext cx="33586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000">
                <a:cs typeface="Arial" panose="020B0604020202020204" pitchFamily="34" charset="0"/>
              </a:rPr>
              <a:t>Keech A, et al. Lancet</a:t>
            </a:r>
            <a:r>
              <a:rPr lang="en-US" altLang="ru-RU" sz="1000" i="1">
                <a:cs typeface="Arial" panose="020B0604020202020204" pitchFamily="34" charset="0"/>
              </a:rPr>
              <a:t>. </a:t>
            </a:r>
            <a:r>
              <a:rPr lang="en-US" altLang="ru-RU" sz="1000">
                <a:cs typeface="Arial" panose="020B0604020202020204" pitchFamily="34" charset="0"/>
              </a:rPr>
              <a:t>2005;366:1849-1861. </a:t>
            </a:r>
          </a:p>
          <a:p>
            <a:r>
              <a:rPr lang="en-US" altLang="ru-RU" sz="1000">
                <a:cs typeface="Arial" panose="020B0604020202020204" pitchFamily="34" charset="0"/>
              </a:rPr>
              <a:t>Keech A. Atherosclerosis Supplements. 2006;7:342. Abstract.</a:t>
            </a:r>
          </a:p>
        </p:txBody>
      </p:sp>
      <p:pic>
        <p:nvPicPr>
          <p:cNvPr id="2" name="Рисунок 1"/>
          <p:cNvPicPr>
            <a:picLocks noChangeAspect="1"/>
          </p:cNvPicPr>
          <p:nvPr/>
        </p:nvPicPr>
        <p:blipFill rotWithShape="1">
          <a:blip r:embed="rId2"/>
          <a:srcRect l="3879" r="13159"/>
          <a:stretch/>
        </p:blipFill>
        <p:spPr>
          <a:xfrm>
            <a:off x="0" y="2068946"/>
            <a:ext cx="4267201" cy="3823854"/>
          </a:xfrm>
          <a:prstGeom prst="rect">
            <a:avLst/>
          </a:prstGeom>
        </p:spPr>
      </p:pic>
      <p:pic>
        <p:nvPicPr>
          <p:cNvPr id="3" name="Рисунок 2"/>
          <p:cNvPicPr>
            <a:picLocks noChangeAspect="1"/>
          </p:cNvPicPr>
          <p:nvPr/>
        </p:nvPicPr>
        <p:blipFill rotWithShape="1">
          <a:blip r:embed="rId3"/>
          <a:srcRect l="5600" r="7167"/>
          <a:stretch/>
        </p:blipFill>
        <p:spPr>
          <a:xfrm>
            <a:off x="4577812" y="2068946"/>
            <a:ext cx="4489990" cy="3823854"/>
          </a:xfrm>
          <a:prstGeom prst="rect">
            <a:avLst/>
          </a:prstGeom>
        </p:spPr>
      </p:pic>
    </p:spTree>
    <p:extLst>
      <p:ext uri="{BB962C8B-B14F-4D97-AF65-F5344CB8AC3E}">
        <p14:creationId xmlns:p14="http://schemas.microsoft.com/office/powerpoint/2010/main" val="35527709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337FC74-7E69-493D-A999-D806BA200215}" type="slidenum">
              <a:rPr lang="en-GB" smtClean="0"/>
              <a:pPr>
                <a:defRPr/>
              </a:pPr>
              <a:t>5</a:t>
            </a:fld>
            <a:endParaRPr lang="en-GB"/>
          </a:p>
        </p:txBody>
      </p:sp>
      <p:sp>
        <p:nvSpPr>
          <p:cNvPr id="43011" name="Rectangle 6"/>
          <p:cNvSpPr>
            <a:spLocks noChangeArrowheads="1"/>
          </p:cNvSpPr>
          <p:nvPr/>
        </p:nvSpPr>
        <p:spPr bwMode="auto">
          <a:xfrm>
            <a:off x="273050" y="188913"/>
            <a:ext cx="8693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ru-RU" sz="3200" smtClean="0">
                <a:solidFill>
                  <a:prstClr val="white"/>
                </a:solidFill>
                <a:latin typeface="Verdana" pitchFamily="34" charset="0"/>
                <a:cs typeface="Arial" pitchFamily="34" charset="0"/>
              </a:rPr>
              <a:t>201121мл</a:t>
            </a:r>
          </a:p>
        </p:txBody>
      </p:sp>
      <p:sp>
        <p:nvSpPr>
          <p:cNvPr id="43012" name="Rectangle 9"/>
          <p:cNvSpPr>
            <a:spLocks noChangeArrowheads="1"/>
          </p:cNvSpPr>
          <p:nvPr/>
        </p:nvSpPr>
        <p:spPr bwMode="auto">
          <a:xfrm>
            <a:off x="249238" y="6524625"/>
            <a:ext cx="75453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800" smtClean="0">
                <a:solidFill>
                  <a:srgbClr val="000000"/>
                </a:solidFill>
                <a:cs typeface="Arial" pitchFamily="34" charset="0"/>
              </a:rPr>
              <a:t>https://yandex.ru/clck/jsredir?from=yandex.ru%3Bsearch%2Fsite%2F%3Bweb%3B%3B%2Fsite%2Fweb%2Fitem%2Ftitle%2Cpos%2Cp0%2Csource%2Cweb&amp;text=%D1%81%D0%BC%D0%B5%D1%80%D1%82%D0%BD%D0%BE%D1%81%D1%82%D1%8C%202015&amp;uuid=&amp;state=p0xMUgUEWJtcZBIIioDH35SC_MTyxd4MhXjlnkyRLy6n6IuJbT5f9g&amp;data=UlNrNmk5WktYejR0eWJFYk1Ldmtxcm9STWtXdDRmOTd2Q2plZ1JmTzBFdlNlcGNoRnRWN1d0REtlbGNHT2dsY0ZfdUlFckcyZHBxTmNJWHBIcU5HLUQtMlBULWp4Wk4tNEcwQ1E1dDB6d1ZTS2N2UlhHblRmYXpORlVwcExoNzAzR0FmOVUwZVJGdw&amp;b64e=2&amp;sign=4a5c01ca53901c1272058098c93a21cb&amp;keyno=0&amp;cst=AiuY0DBWFJ4BWM_uhLTTxPp8C4d5D2XHjb6iFzbKHgoeKGVJ6n9jQriEvtay8WL8sDR1CZUsmOlkVfDsNPbLr1mdytGlNcGowu5OxJHs42_WeiCxZhr_Z_GTbKuvagf79ZEimD-trBQWlIRKrWpOFLrq1GIGtIQqGOTbneULgfgcY4BV-7RXVfTcKsd_sfZ1CLNcz-JYBMrnJ6y_VvXKnrYSEkoLtWa-Wngp88Y0FctXd1ebsaHUoDvZEgJHVZs3R42ZKv5iszqoaBev1vqoJUtPun7VHwGLjcCMKJb5v7h5rwNoljLmkNALaBan0R6sPpmeMYMIxGDeStktHk4cZaKRjB7hZ_6PpnIlsQtGsOYX9oASbyo22AhI3tLYxDeicEstcN6xgtC1ov3eJIFVM5Gr6rioFjxV66Z0vp0PakJeoYiH0W1AVoBxXN_IeJTCz-mW5vVmykW_Chcq-4WHBQbSTWiCxJMZV8j7tTw0NynLEDSUb6aSN4G8cY8oArBg-oBtRP6MZ0Wrn-8-MVbOX3J6noP0Mbeq3h8VT4ClnIkkxYaaA4Tv28Xf6k1_wHTJZA6we_RQQ5GSP7mxKZkxGXVggg0hsjoA9xlebbCzz2l_AGdKw8L05PwqeOfYLbnTXGYS_VJHYFD9imaAz2wmfYy9x6NGh1SrthZpkyJlqTR_VlDx-PV2ww12YI0b0WpdXITQkYAGtAuQznc-60WCtTIw8R3Gi0W2&amp;ref=orjY4mGPRjk5boDnW0uvlrrd71vZw9kpbrDtwejfYZ324TB20YdtG08ryr2TWc7cPsmeD0_hxKUIGP4XNuEa7gjkxzWRWSPMoV2pZUV12DMemQfVT7CYVSV_kiBzcQbtmDL0FteRcPvGa2MTr2yVfB1HoENh9PBIrBEmZZl4PrQ&amp;l10n=ru</a:t>
            </a:r>
            <a:endParaRPr lang="ru-RU" sz="800" smtClean="0">
              <a:solidFill>
                <a:srgbClr val="000000"/>
              </a:solidFill>
              <a:cs typeface="Arial" pitchFamily="34" charset="0"/>
            </a:endParaRPr>
          </a:p>
        </p:txBody>
      </p:sp>
      <p:graphicFrame>
        <p:nvGraphicFramePr>
          <p:cNvPr id="11" name="Table 10"/>
          <p:cNvGraphicFramePr>
            <a:graphicFrameLocks noGrp="1"/>
          </p:cNvGraphicFramePr>
          <p:nvPr/>
        </p:nvGraphicFramePr>
        <p:xfrm>
          <a:off x="431800" y="1524000"/>
          <a:ext cx="8534401" cy="3633786"/>
        </p:xfrm>
        <a:graphic>
          <a:graphicData uri="http://schemas.openxmlformats.org/drawingml/2006/table">
            <a:tbl>
              <a:tblPr>
                <a:tableStyleId>{5C22544A-7EE6-4342-B048-85BDC9FD1C3A}</a:tableStyleId>
              </a:tblPr>
              <a:tblGrid>
                <a:gridCol w="3262197"/>
                <a:gridCol w="750595"/>
                <a:gridCol w="938244"/>
                <a:gridCol w="938244"/>
                <a:gridCol w="638726"/>
                <a:gridCol w="692856"/>
                <a:gridCol w="692856"/>
                <a:gridCol w="620683"/>
              </a:tblGrid>
              <a:tr h="321126">
                <a:tc rowSpan="3">
                  <a:txBody>
                    <a:bodyPr/>
                    <a:lstStyle/>
                    <a:p>
                      <a:pPr algn="ctr" fontAlgn="ctr"/>
                      <a:r>
                        <a:rPr lang="ru-RU" sz="1100" u="none" strike="noStrike" dirty="0">
                          <a:effectLst/>
                        </a:rPr>
                        <a:t>                                                                                                                                                                                                                                        Причины смерти                                                                                                                                                              </a:t>
                      </a:r>
                      <a:endParaRPr lang="ru-RU" sz="1100" b="0" i="0" u="none" strike="noStrike" dirty="0">
                        <a:solidFill>
                          <a:srgbClr val="000000"/>
                        </a:solidFill>
                        <a:effectLst/>
                        <a:latin typeface="Arial Cyr"/>
                      </a:endParaRPr>
                    </a:p>
                  </a:txBody>
                  <a:tcPr marL="9524" marR="9524" marT="9526" marB="0" anchor="ctr"/>
                </a:tc>
                <a:tc gridSpan="7">
                  <a:txBody>
                    <a:bodyPr/>
                    <a:lstStyle/>
                    <a:p>
                      <a:pPr algn="ctr" fontAlgn="ctr"/>
                      <a:r>
                        <a:rPr lang="ru-RU" sz="1100" u="none" strike="noStrike">
                          <a:effectLst/>
                        </a:rPr>
                        <a:t>Число умерших</a:t>
                      </a:r>
                      <a:endParaRPr lang="ru-RU" sz="1100" b="0" i="0" u="none" strike="noStrike">
                        <a:solidFill>
                          <a:srgbClr val="000000"/>
                        </a:solidFill>
                        <a:effectLst/>
                        <a:latin typeface="Arial Cyr"/>
                      </a:endParaRPr>
                    </a:p>
                  </a:txBody>
                  <a:tcPr marL="9524" marR="9524" marT="9526"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21126">
                <a:tc vMerge="1">
                  <a:txBody>
                    <a:bodyPr/>
                    <a:lstStyle/>
                    <a:p>
                      <a:endParaRPr lang="ru-RU"/>
                    </a:p>
                  </a:txBody>
                  <a:tcPr/>
                </a:tc>
                <a:tc gridSpan="4">
                  <a:txBody>
                    <a:bodyPr/>
                    <a:lstStyle/>
                    <a:p>
                      <a:pPr algn="ctr" fontAlgn="ctr"/>
                      <a:r>
                        <a:rPr lang="ru-RU" sz="1100" u="none" strike="noStrike">
                          <a:effectLst/>
                        </a:rPr>
                        <a:t>Человек</a:t>
                      </a:r>
                      <a:endParaRPr lang="ru-RU" sz="1100" b="0" i="0" u="none" strike="noStrike">
                        <a:solidFill>
                          <a:srgbClr val="000000"/>
                        </a:solidFill>
                        <a:effectLst/>
                        <a:latin typeface="Arial Cyr"/>
                      </a:endParaRPr>
                    </a:p>
                  </a:txBody>
                  <a:tcPr marL="9524" marR="9524" marT="9526" marB="0" anchor="ct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fontAlgn="ctr"/>
                      <a:r>
                        <a:rPr lang="ru-RU" sz="1100" u="none" strike="noStrike">
                          <a:effectLst/>
                        </a:rPr>
                        <a:t>на 100000 населения</a:t>
                      </a:r>
                      <a:endParaRPr lang="ru-RU" sz="1100" b="0" i="0" u="none" strike="noStrike">
                        <a:solidFill>
                          <a:srgbClr val="000000"/>
                        </a:solidFill>
                        <a:effectLst/>
                        <a:latin typeface="Arial Cyr"/>
                      </a:endParaRPr>
                    </a:p>
                  </a:txBody>
                  <a:tcPr marL="9524" marR="9524" marT="9526" marB="0" anchor="ctr"/>
                </a:tc>
                <a:tc hMerge="1">
                  <a:txBody>
                    <a:bodyPr/>
                    <a:lstStyle/>
                    <a:p>
                      <a:endParaRPr lang="ru-RU"/>
                    </a:p>
                  </a:txBody>
                  <a:tcPr/>
                </a:tc>
                <a:tc hMerge="1">
                  <a:txBody>
                    <a:bodyPr/>
                    <a:lstStyle/>
                    <a:p>
                      <a:endParaRPr lang="ru-RU"/>
                    </a:p>
                  </a:txBody>
                  <a:tcPr/>
                </a:tc>
              </a:tr>
              <a:tr h="980280">
                <a:tc vMerge="1">
                  <a:txBody>
                    <a:bodyPr/>
                    <a:lstStyle/>
                    <a:p>
                      <a:endParaRPr lang="ru-RU"/>
                    </a:p>
                  </a:txBody>
                  <a:tcPr/>
                </a:tc>
                <a:tc>
                  <a:txBody>
                    <a:bodyPr/>
                    <a:lstStyle/>
                    <a:p>
                      <a:pPr algn="ctr" fontAlgn="ctr"/>
                      <a:r>
                        <a:rPr lang="ru-RU" sz="1100" u="none" strike="noStrike">
                          <a:effectLst/>
                        </a:rPr>
                        <a:t>2015 г.</a:t>
                      </a:r>
                      <a:endParaRPr lang="ru-RU" sz="1100" b="0" i="0" u="none" strike="noStrike">
                        <a:solidFill>
                          <a:srgbClr val="000000"/>
                        </a:solidFill>
                        <a:effectLst/>
                        <a:latin typeface="Arial Cyr"/>
                      </a:endParaRPr>
                    </a:p>
                  </a:txBody>
                  <a:tcPr marL="9524" marR="9524" marT="9526" marB="0" anchor="ctr"/>
                </a:tc>
                <a:tc>
                  <a:txBody>
                    <a:bodyPr/>
                    <a:lstStyle/>
                    <a:p>
                      <a:pPr algn="ctr" fontAlgn="ctr"/>
                      <a:r>
                        <a:rPr lang="ru-RU" sz="1100" u="none" strike="noStrike">
                          <a:effectLst/>
                        </a:rPr>
                        <a:t>2014 г. </a:t>
                      </a:r>
                      <a:endParaRPr lang="ru-RU" sz="1100" b="0" i="0" u="none" strike="noStrike">
                        <a:solidFill>
                          <a:srgbClr val="000000"/>
                        </a:solidFill>
                        <a:effectLst/>
                        <a:latin typeface="Arial Cyr"/>
                      </a:endParaRPr>
                    </a:p>
                  </a:txBody>
                  <a:tcPr marL="9524" marR="9524" marT="9526" marB="0" anchor="ctr"/>
                </a:tc>
                <a:tc>
                  <a:txBody>
                    <a:bodyPr/>
                    <a:lstStyle/>
                    <a:p>
                      <a:pPr algn="ctr" fontAlgn="ctr"/>
                      <a:r>
                        <a:rPr lang="ru-RU" sz="1100" u="none" strike="noStrike">
                          <a:effectLst/>
                        </a:rPr>
                        <a:t>прирост, снижение (-)</a:t>
                      </a:r>
                      <a:endParaRPr lang="ru-RU" sz="1100" b="0" i="0" u="none" strike="noStrike">
                        <a:solidFill>
                          <a:srgbClr val="000000"/>
                        </a:solidFill>
                        <a:effectLst/>
                        <a:latin typeface="Arial Cyr"/>
                      </a:endParaRPr>
                    </a:p>
                  </a:txBody>
                  <a:tcPr marL="9524" marR="9524" marT="9526" marB="0" anchor="ctr"/>
                </a:tc>
                <a:tc>
                  <a:txBody>
                    <a:bodyPr/>
                    <a:lstStyle/>
                    <a:p>
                      <a:pPr algn="ctr" fontAlgn="ctr"/>
                      <a:r>
                        <a:rPr lang="ru-RU" sz="1100" u="none" strike="noStrike">
                          <a:effectLst/>
                        </a:rPr>
                        <a:t>2015 г.  в  %  к 2014 г. </a:t>
                      </a:r>
                      <a:endParaRPr lang="ru-RU" sz="1100" b="0" i="0" u="none" strike="noStrike">
                        <a:solidFill>
                          <a:srgbClr val="000000"/>
                        </a:solidFill>
                        <a:effectLst/>
                        <a:latin typeface="Arial Cyr"/>
                      </a:endParaRPr>
                    </a:p>
                  </a:txBody>
                  <a:tcPr marL="9524" marR="9524" marT="9526" marB="0" anchor="ctr"/>
                </a:tc>
                <a:tc>
                  <a:txBody>
                    <a:bodyPr/>
                    <a:lstStyle/>
                    <a:p>
                      <a:pPr algn="ctr" fontAlgn="ctr"/>
                      <a:r>
                        <a:rPr lang="ru-RU" sz="1100" u="none" strike="noStrike">
                          <a:effectLst/>
                        </a:rPr>
                        <a:t>2015 г.</a:t>
                      </a:r>
                      <a:endParaRPr lang="ru-RU" sz="1100" b="0" i="0" u="none" strike="noStrike">
                        <a:solidFill>
                          <a:srgbClr val="000000"/>
                        </a:solidFill>
                        <a:effectLst/>
                        <a:latin typeface="Arial Cyr"/>
                      </a:endParaRPr>
                    </a:p>
                  </a:txBody>
                  <a:tcPr marL="9524" marR="9524" marT="9526" marB="0" anchor="ctr"/>
                </a:tc>
                <a:tc>
                  <a:txBody>
                    <a:bodyPr/>
                    <a:lstStyle/>
                    <a:p>
                      <a:pPr algn="ctr" fontAlgn="ctr"/>
                      <a:r>
                        <a:rPr lang="ru-RU" sz="1100" u="none" strike="noStrike">
                          <a:effectLst/>
                        </a:rPr>
                        <a:t>2014 г. </a:t>
                      </a:r>
                      <a:endParaRPr lang="ru-RU" sz="1100" b="0" i="0" u="none" strike="noStrike">
                        <a:solidFill>
                          <a:srgbClr val="000000"/>
                        </a:solidFill>
                        <a:effectLst/>
                        <a:latin typeface="Arial Cyr"/>
                      </a:endParaRPr>
                    </a:p>
                  </a:txBody>
                  <a:tcPr marL="9524" marR="9524" marT="9526" marB="0" anchor="ctr"/>
                </a:tc>
                <a:tc>
                  <a:txBody>
                    <a:bodyPr/>
                    <a:lstStyle/>
                    <a:p>
                      <a:pPr algn="ctr" fontAlgn="ctr"/>
                      <a:r>
                        <a:rPr lang="ru-RU" sz="1100" u="none" strike="noStrike">
                          <a:effectLst/>
                        </a:rPr>
                        <a:t>2015 г. в  %  к 2014 г. </a:t>
                      </a:r>
                      <a:endParaRPr lang="ru-RU" sz="1100" b="0" i="0" u="none" strike="noStrike">
                        <a:solidFill>
                          <a:srgbClr val="000000"/>
                        </a:solidFill>
                        <a:effectLst/>
                        <a:latin typeface="Arial Cyr"/>
                      </a:endParaRPr>
                    </a:p>
                  </a:txBody>
                  <a:tcPr marL="9524" marR="9524" marT="9526" marB="0" anchor="ctr"/>
                </a:tc>
              </a:tr>
              <a:tr h="287322">
                <a:tc>
                  <a:txBody>
                    <a:bodyPr/>
                    <a:lstStyle/>
                    <a:p>
                      <a:pPr algn="l" fontAlgn="b"/>
                      <a:r>
                        <a:rPr lang="ru-RU" sz="1100" u="none" strike="noStrike">
                          <a:effectLst/>
                        </a:rPr>
                        <a:t>болезней системы кровообращения</a:t>
                      </a:r>
                      <a:endParaRPr lang="ru-RU" sz="1100" b="1" i="0" u="none" strike="noStrike">
                        <a:solidFill>
                          <a:srgbClr val="000000"/>
                        </a:solidFill>
                        <a:effectLst/>
                        <a:latin typeface="Arial Cyr"/>
                      </a:endParaRPr>
                    </a:p>
                  </a:txBody>
                  <a:tcPr marL="9524" marR="9524" marT="9526" marB="0" anchor="b"/>
                </a:tc>
                <a:tc>
                  <a:txBody>
                    <a:bodyPr/>
                    <a:lstStyle/>
                    <a:p>
                      <a:pPr algn="r" fontAlgn="b"/>
                      <a:r>
                        <a:rPr lang="ru-RU" sz="1100" u="none" strike="noStrike" dirty="0" smtClean="0">
                          <a:effectLst/>
                        </a:rPr>
                        <a:t>924192*</a:t>
                      </a:r>
                      <a:endParaRPr lang="ru-RU" sz="1100" b="1" i="0" u="none" strike="noStrike" dirty="0">
                        <a:solidFill>
                          <a:srgbClr val="000000"/>
                        </a:solidFill>
                        <a:effectLst/>
                        <a:latin typeface="Arial Cyr"/>
                      </a:endParaRPr>
                    </a:p>
                  </a:txBody>
                  <a:tcPr marL="9524" marR="9524" marT="9526" marB="0" anchor="b"/>
                </a:tc>
                <a:tc>
                  <a:txBody>
                    <a:bodyPr/>
                    <a:lstStyle/>
                    <a:p>
                      <a:pPr algn="r" fontAlgn="b"/>
                      <a:r>
                        <a:rPr lang="ru-RU" sz="1100" u="none" strike="noStrike" dirty="0">
                          <a:effectLst/>
                        </a:rPr>
                        <a:t>954553</a:t>
                      </a:r>
                      <a:endParaRPr lang="ru-RU" sz="1100" b="1" i="0" u="none" strike="noStrike" dirty="0">
                        <a:solidFill>
                          <a:srgbClr val="000000"/>
                        </a:solidFill>
                        <a:effectLst/>
                        <a:latin typeface="Arial Cyr"/>
                      </a:endParaRPr>
                    </a:p>
                  </a:txBody>
                  <a:tcPr marL="9524" marR="9524" marT="9526" marB="0" anchor="b"/>
                </a:tc>
                <a:tc>
                  <a:txBody>
                    <a:bodyPr/>
                    <a:lstStyle/>
                    <a:p>
                      <a:pPr algn="r" fontAlgn="b"/>
                      <a:r>
                        <a:rPr lang="ru-RU" sz="1100" u="none" strike="noStrike">
                          <a:effectLst/>
                        </a:rPr>
                        <a:t>-30361</a:t>
                      </a:r>
                      <a:endParaRPr lang="ru-RU" sz="1100" b="1"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96,8</a:t>
                      </a:r>
                      <a:endParaRPr lang="ru-RU" sz="1100" b="1"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631,8</a:t>
                      </a:r>
                      <a:endParaRPr lang="ru-RU" sz="1100" b="1"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653,7</a:t>
                      </a:r>
                      <a:endParaRPr lang="ru-RU" sz="1100" b="1"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96,6</a:t>
                      </a:r>
                      <a:endParaRPr lang="ru-RU" sz="1100" b="1" i="0" u="none" strike="noStrike">
                        <a:solidFill>
                          <a:srgbClr val="000000"/>
                        </a:solidFill>
                        <a:effectLst/>
                        <a:latin typeface="Arial Cyr"/>
                      </a:endParaRPr>
                    </a:p>
                  </a:txBody>
                  <a:tcPr marL="9524" marR="9524" marT="9526" marB="0" anchor="b"/>
                </a:tc>
              </a:tr>
              <a:tr h="287322">
                <a:tc>
                  <a:txBody>
                    <a:bodyPr/>
                    <a:lstStyle/>
                    <a:p>
                      <a:pPr algn="l" fontAlgn="b"/>
                      <a:r>
                        <a:rPr lang="ru-RU" sz="1100" u="none" strike="noStrike">
                          <a:effectLst/>
                        </a:rPr>
                        <a:t>из них от:</a:t>
                      </a:r>
                      <a:endParaRPr lang="ru-RU" sz="1100" b="0" i="0" u="none" strike="noStrike">
                        <a:solidFill>
                          <a:srgbClr val="000000"/>
                        </a:solidFill>
                        <a:effectLst/>
                        <a:latin typeface="Arial Cyr"/>
                      </a:endParaRPr>
                    </a:p>
                  </a:txBody>
                  <a:tcPr marL="9524" marR="9524" marT="9526" marB="0" anchor="b"/>
                </a:tc>
                <a:tc>
                  <a:txBody>
                    <a:bodyPr/>
                    <a:lstStyle/>
                    <a:p>
                      <a:pPr algn="r" fontAlgn="b"/>
                      <a:endParaRPr lang="ru-RU" sz="1100" b="0" i="0" u="none" strike="noStrike" dirty="0">
                        <a:solidFill>
                          <a:srgbClr val="000000"/>
                        </a:solidFill>
                        <a:effectLst/>
                        <a:latin typeface="Arial Cyr"/>
                      </a:endParaRPr>
                    </a:p>
                  </a:txBody>
                  <a:tcPr marL="9524" marR="9524" marT="9526" marB="0" anchor="b"/>
                </a:tc>
                <a:tc>
                  <a:txBody>
                    <a:bodyPr/>
                    <a:lstStyle/>
                    <a:p>
                      <a:pPr algn="r" fontAlgn="b"/>
                      <a:endParaRPr lang="ru-RU" sz="1100" b="0" i="0" u="none" strike="noStrike">
                        <a:solidFill>
                          <a:srgbClr val="000000"/>
                        </a:solidFill>
                        <a:effectLst/>
                        <a:latin typeface="Arial Cyr"/>
                      </a:endParaRPr>
                    </a:p>
                  </a:txBody>
                  <a:tcPr marL="9524" marR="9524" marT="9526" marB="0" anchor="b"/>
                </a:tc>
                <a:tc>
                  <a:txBody>
                    <a:bodyPr/>
                    <a:lstStyle/>
                    <a:p>
                      <a:pPr algn="r" fontAlgn="b"/>
                      <a:endParaRPr lang="ru-RU" sz="1100" b="0" i="0" u="none" strike="noStrike">
                        <a:solidFill>
                          <a:srgbClr val="000000"/>
                        </a:solidFill>
                        <a:effectLst/>
                        <a:latin typeface="Arial Cyr"/>
                      </a:endParaRPr>
                    </a:p>
                  </a:txBody>
                  <a:tcPr marL="9524" marR="9524" marT="9526" marB="0" anchor="b"/>
                </a:tc>
                <a:tc>
                  <a:txBody>
                    <a:bodyPr/>
                    <a:lstStyle/>
                    <a:p>
                      <a:pPr algn="r" fontAlgn="b"/>
                      <a:endParaRPr lang="ru-RU" sz="1100" b="0" i="0" u="none" strike="noStrike">
                        <a:solidFill>
                          <a:srgbClr val="000000"/>
                        </a:solidFill>
                        <a:effectLst/>
                        <a:latin typeface="Arial Cyr"/>
                      </a:endParaRPr>
                    </a:p>
                  </a:txBody>
                  <a:tcPr marL="9524" marR="9524" marT="9526" marB="0" anchor="b"/>
                </a:tc>
                <a:tc>
                  <a:txBody>
                    <a:bodyPr/>
                    <a:lstStyle/>
                    <a:p>
                      <a:pPr algn="r" fontAlgn="b"/>
                      <a:endParaRPr lang="ru-RU" sz="1100" b="0" i="0" u="none" strike="noStrike">
                        <a:solidFill>
                          <a:srgbClr val="000000"/>
                        </a:solidFill>
                        <a:effectLst/>
                        <a:latin typeface="Arial Cyr"/>
                      </a:endParaRPr>
                    </a:p>
                  </a:txBody>
                  <a:tcPr marL="9524" marR="9524" marT="9526" marB="0" anchor="b"/>
                </a:tc>
                <a:tc>
                  <a:txBody>
                    <a:bodyPr/>
                    <a:lstStyle/>
                    <a:p>
                      <a:pPr algn="r" fontAlgn="b"/>
                      <a:endParaRPr lang="ru-RU" sz="1100" b="0" i="0" u="none" strike="noStrike">
                        <a:solidFill>
                          <a:srgbClr val="000000"/>
                        </a:solidFill>
                        <a:effectLst/>
                        <a:latin typeface="Arial Cyr"/>
                      </a:endParaRPr>
                    </a:p>
                  </a:txBody>
                  <a:tcPr marL="9524" marR="9524" marT="9526" marB="0" anchor="b"/>
                </a:tc>
                <a:tc>
                  <a:txBody>
                    <a:bodyPr/>
                    <a:lstStyle/>
                    <a:p>
                      <a:pPr algn="r" fontAlgn="b"/>
                      <a:endParaRPr lang="ru-RU" sz="1100" b="0" i="0" u="none" strike="noStrike">
                        <a:solidFill>
                          <a:srgbClr val="000000"/>
                        </a:solidFill>
                        <a:effectLst/>
                        <a:latin typeface="Arial Cyr"/>
                      </a:endParaRPr>
                    </a:p>
                  </a:txBody>
                  <a:tcPr marL="9524" marR="9524" marT="9526" marB="0" anchor="b"/>
                </a:tc>
              </a:tr>
              <a:tr h="287322">
                <a:tc>
                  <a:txBody>
                    <a:bodyPr/>
                    <a:lstStyle/>
                    <a:p>
                      <a:pPr algn="l" fontAlgn="b"/>
                      <a:r>
                        <a:rPr lang="ru-RU" sz="1100" u="none" strike="noStrike" dirty="0">
                          <a:effectLst/>
                        </a:rPr>
                        <a:t>гипертонической болезни</a:t>
                      </a:r>
                      <a:endParaRPr lang="ru-RU" sz="1100" b="0" i="0" u="none" strike="noStrike" dirty="0">
                        <a:solidFill>
                          <a:srgbClr val="000000"/>
                        </a:solidFill>
                        <a:effectLst/>
                        <a:latin typeface="Arial Cyr"/>
                      </a:endParaRPr>
                    </a:p>
                  </a:txBody>
                  <a:tcPr marL="9524" marR="9524" marT="9526" marB="0" anchor="b"/>
                </a:tc>
                <a:tc>
                  <a:txBody>
                    <a:bodyPr/>
                    <a:lstStyle/>
                    <a:p>
                      <a:pPr algn="r" fontAlgn="b"/>
                      <a:r>
                        <a:rPr lang="ru-RU" sz="1100" u="none" strike="noStrike">
                          <a:effectLst/>
                        </a:rPr>
                        <a:t>18820</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19689</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-869</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dirty="0">
                          <a:effectLst/>
                        </a:rPr>
                        <a:t>95,6</a:t>
                      </a:r>
                      <a:endParaRPr lang="ru-RU" sz="1100" b="0" i="0" u="none" strike="noStrike" dirty="0">
                        <a:solidFill>
                          <a:srgbClr val="000000"/>
                        </a:solidFill>
                        <a:effectLst/>
                        <a:latin typeface="Arial Cyr"/>
                      </a:endParaRPr>
                    </a:p>
                  </a:txBody>
                  <a:tcPr marL="9524" marR="9524" marT="9526" marB="0" anchor="b"/>
                </a:tc>
                <a:tc>
                  <a:txBody>
                    <a:bodyPr/>
                    <a:lstStyle/>
                    <a:p>
                      <a:pPr algn="r" fontAlgn="b"/>
                      <a:r>
                        <a:rPr lang="ru-RU" sz="1100" u="none" strike="noStrike">
                          <a:effectLst/>
                        </a:rPr>
                        <a:t>12,9</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13,5</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95,6</a:t>
                      </a:r>
                      <a:endParaRPr lang="ru-RU" sz="1100" b="0" i="0" u="none" strike="noStrike">
                        <a:solidFill>
                          <a:srgbClr val="000000"/>
                        </a:solidFill>
                        <a:effectLst/>
                        <a:latin typeface="Arial Cyr"/>
                      </a:endParaRPr>
                    </a:p>
                  </a:txBody>
                  <a:tcPr marL="9524" marR="9524" marT="9526" marB="0" anchor="b"/>
                </a:tc>
              </a:tr>
              <a:tr h="287322">
                <a:tc>
                  <a:txBody>
                    <a:bodyPr/>
                    <a:lstStyle/>
                    <a:p>
                      <a:pPr algn="l" fontAlgn="b"/>
                      <a:r>
                        <a:rPr lang="ru-RU" sz="1100" u="none" strike="noStrike">
                          <a:effectLst/>
                        </a:rPr>
                        <a:t>ишемической болезни</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490177</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502815</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-12638</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97,5</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335,1</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344,3</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97,3</a:t>
                      </a:r>
                      <a:endParaRPr lang="ru-RU" sz="1100" b="0" i="0" u="none" strike="noStrike">
                        <a:solidFill>
                          <a:srgbClr val="000000"/>
                        </a:solidFill>
                        <a:effectLst/>
                        <a:latin typeface="Arial Cyr"/>
                      </a:endParaRPr>
                    </a:p>
                  </a:txBody>
                  <a:tcPr marL="9524" marR="9524" marT="9526" marB="0" anchor="b"/>
                </a:tc>
              </a:tr>
              <a:tr h="287322">
                <a:tc>
                  <a:txBody>
                    <a:bodyPr/>
                    <a:lstStyle/>
                    <a:p>
                      <a:pPr algn="l" fontAlgn="b"/>
                      <a:r>
                        <a:rPr lang="ru-RU" sz="1100" u="none" strike="noStrike">
                          <a:effectLst/>
                        </a:rPr>
                        <a:t>в том числе от инфаркта миокарда</a:t>
                      </a:r>
                      <a:endParaRPr lang="ru-RU" sz="1100" b="0" i="0" u="none" strike="noStrike">
                        <a:solidFill>
                          <a:srgbClr val="000000"/>
                        </a:solidFill>
                        <a:effectLst/>
                        <a:latin typeface="Arial Cyr"/>
                      </a:endParaRPr>
                    </a:p>
                  </a:txBody>
                  <a:tcPr marL="171432" marR="9524" marT="9526" marB="0" anchor="b"/>
                </a:tc>
                <a:tc>
                  <a:txBody>
                    <a:bodyPr/>
                    <a:lstStyle/>
                    <a:p>
                      <a:pPr algn="r" fontAlgn="b"/>
                      <a:r>
                        <a:rPr lang="ru-RU" sz="1100" u="none" strike="noStrike">
                          <a:effectLst/>
                        </a:rPr>
                        <a:t>63043</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65489</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dirty="0">
                          <a:effectLst/>
                        </a:rPr>
                        <a:t>-2446</a:t>
                      </a:r>
                      <a:endParaRPr lang="ru-RU" sz="1100" b="0" i="0" u="none" strike="noStrike" dirty="0">
                        <a:solidFill>
                          <a:srgbClr val="000000"/>
                        </a:solidFill>
                        <a:effectLst/>
                        <a:latin typeface="Arial Cyr"/>
                      </a:endParaRPr>
                    </a:p>
                  </a:txBody>
                  <a:tcPr marL="9524" marR="9524" marT="9526" marB="0" anchor="b"/>
                </a:tc>
                <a:tc>
                  <a:txBody>
                    <a:bodyPr/>
                    <a:lstStyle/>
                    <a:p>
                      <a:pPr algn="r" fontAlgn="b"/>
                      <a:r>
                        <a:rPr lang="ru-RU" sz="1100" u="none" strike="noStrike">
                          <a:effectLst/>
                        </a:rPr>
                        <a:t>96,3</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43,1</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44,8</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96,2</a:t>
                      </a:r>
                      <a:endParaRPr lang="ru-RU" sz="1100" b="0" i="0" u="none" strike="noStrike">
                        <a:solidFill>
                          <a:srgbClr val="000000"/>
                        </a:solidFill>
                        <a:effectLst/>
                        <a:latin typeface="Arial Cyr"/>
                      </a:endParaRPr>
                    </a:p>
                  </a:txBody>
                  <a:tcPr marL="9524" marR="9524" marT="9526" marB="0" anchor="b"/>
                </a:tc>
              </a:tr>
              <a:tr h="287322">
                <a:tc>
                  <a:txBody>
                    <a:bodyPr/>
                    <a:lstStyle/>
                    <a:p>
                      <a:pPr algn="l" fontAlgn="b"/>
                      <a:r>
                        <a:rPr lang="ru-RU" sz="1100" u="none" strike="noStrike">
                          <a:effectLst/>
                        </a:rPr>
                        <a:t>цереброваскулярных болезней</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dirty="0">
                          <a:effectLst/>
                        </a:rPr>
                        <a:t>289423</a:t>
                      </a:r>
                      <a:endParaRPr lang="ru-RU" sz="1100" b="0" i="0" u="none" strike="noStrike" dirty="0">
                        <a:solidFill>
                          <a:srgbClr val="000000"/>
                        </a:solidFill>
                        <a:effectLst/>
                        <a:latin typeface="Arial Cyr"/>
                      </a:endParaRPr>
                    </a:p>
                  </a:txBody>
                  <a:tcPr marL="9524" marR="9524" marT="9526" marB="0" anchor="b"/>
                </a:tc>
                <a:tc>
                  <a:txBody>
                    <a:bodyPr/>
                    <a:lstStyle/>
                    <a:p>
                      <a:pPr algn="r" fontAlgn="b"/>
                      <a:r>
                        <a:rPr lang="ru-RU" sz="1100" u="none" strike="noStrike">
                          <a:effectLst/>
                        </a:rPr>
                        <a:t>297870</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-8447</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97,2</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197,9</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204,0</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97,0</a:t>
                      </a:r>
                      <a:endParaRPr lang="ru-RU" sz="1100" b="0" i="0" u="none" strike="noStrike">
                        <a:solidFill>
                          <a:srgbClr val="000000"/>
                        </a:solidFill>
                        <a:effectLst/>
                        <a:latin typeface="Arial Cyr"/>
                      </a:endParaRPr>
                    </a:p>
                  </a:txBody>
                  <a:tcPr marL="9524" marR="9524" marT="9526" marB="0" anchor="b"/>
                </a:tc>
              </a:tr>
              <a:tr h="287322">
                <a:tc>
                  <a:txBody>
                    <a:bodyPr/>
                    <a:lstStyle/>
                    <a:p>
                      <a:pPr algn="l" fontAlgn="b"/>
                      <a:r>
                        <a:rPr lang="ru-RU" sz="1100" u="none" strike="noStrike">
                          <a:effectLst/>
                        </a:rPr>
                        <a:t>других болезней системы кровообращения</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dirty="0">
                          <a:effectLst/>
                        </a:rPr>
                        <a:t>125772</a:t>
                      </a:r>
                      <a:endParaRPr lang="ru-RU" sz="1100" b="0" i="0" u="none" strike="noStrike" dirty="0">
                        <a:solidFill>
                          <a:srgbClr val="000000"/>
                        </a:solidFill>
                        <a:effectLst/>
                        <a:latin typeface="Arial Cyr"/>
                      </a:endParaRPr>
                    </a:p>
                  </a:txBody>
                  <a:tcPr marL="9524" marR="9524" marT="9526" marB="0" anchor="b"/>
                </a:tc>
                <a:tc>
                  <a:txBody>
                    <a:bodyPr/>
                    <a:lstStyle/>
                    <a:p>
                      <a:pPr algn="r" fontAlgn="b"/>
                      <a:r>
                        <a:rPr lang="ru-RU" sz="1100" u="none" strike="noStrike">
                          <a:effectLst/>
                        </a:rPr>
                        <a:t>134179</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-8407</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93,7</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86,0</a:t>
                      </a:r>
                      <a:endParaRPr lang="ru-RU" sz="1100" b="0" i="0" u="none" strike="noStrike">
                        <a:solidFill>
                          <a:srgbClr val="000000"/>
                        </a:solidFill>
                        <a:effectLst/>
                        <a:latin typeface="Arial Cyr"/>
                      </a:endParaRPr>
                    </a:p>
                  </a:txBody>
                  <a:tcPr marL="9524" marR="9524" marT="9526" marB="0" anchor="b"/>
                </a:tc>
                <a:tc>
                  <a:txBody>
                    <a:bodyPr/>
                    <a:lstStyle/>
                    <a:p>
                      <a:pPr algn="r" fontAlgn="b"/>
                      <a:r>
                        <a:rPr lang="ru-RU" sz="1100" u="none" strike="noStrike">
                          <a:effectLst/>
                        </a:rPr>
                        <a:t>91,9</a:t>
                      </a:r>
                      <a:endParaRPr lang="ru-RU" sz="1100" b="0" i="0" u="none" strike="noStrike">
                        <a:solidFill>
                          <a:srgbClr val="000000"/>
                        </a:solidFill>
                        <a:effectLst/>
                        <a:latin typeface="Arial Cyr"/>
                      </a:endParaRPr>
                    </a:p>
                  </a:txBody>
                  <a:tcPr marL="9524" marR="9524" marT="9526" marB="0" anchor="b"/>
                </a:tc>
                <a:tc>
                  <a:txBody>
                    <a:bodyPr/>
                    <a:lstStyle/>
                    <a:p>
                      <a:pPr algn="r" fontAlgn="b"/>
                      <a:endParaRPr lang="ru-RU" sz="1100" b="0" i="0" u="none" strike="noStrike" dirty="0">
                        <a:solidFill>
                          <a:srgbClr val="000000"/>
                        </a:solidFill>
                        <a:effectLst/>
                        <a:latin typeface="Arial Cyr"/>
                      </a:endParaRPr>
                    </a:p>
                  </a:txBody>
                  <a:tcPr marL="9524" marR="9524" marT="9526" marB="0" anchor="b"/>
                </a:tc>
              </a:tr>
            </a:tbl>
          </a:graphicData>
        </a:graphic>
      </p:graphicFrame>
      <p:sp>
        <p:nvSpPr>
          <p:cNvPr id="12" name="Oval 11"/>
          <p:cNvSpPr/>
          <p:nvPr/>
        </p:nvSpPr>
        <p:spPr>
          <a:xfrm>
            <a:off x="5661025" y="3244850"/>
            <a:ext cx="738188" cy="323850"/>
          </a:xfrm>
          <a:prstGeom prst="ellipse">
            <a:avLst/>
          </a:prstGeom>
          <a:solidFill>
            <a:srgbClr val="C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sp>
        <p:nvSpPr>
          <p:cNvPr id="43102" name="TextBox 16"/>
          <p:cNvSpPr txBox="1">
            <a:spLocks noChangeArrowheads="1"/>
          </p:cNvSpPr>
          <p:nvPr/>
        </p:nvSpPr>
        <p:spPr bwMode="auto">
          <a:xfrm>
            <a:off x="4021138" y="3406775"/>
            <a:ext cx="479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fontAlgn="base" hangingPunct="1">
              <a:spcBef>
                <a:spcPct val="0"/>
              </a:spcBef>
              <a:spcAft>
                <a:spcPct val="0"/>
              </a:spcAft>
            </a:pPr>
            <a:endParaRPr lang="ru-RU" smtClean="0">
              <a:solidFill>
                <a:srgbClr val="000000"/>
              </a:solidFill>
            </a:endParaRPr>
          </a:p>
        </p:txBody>
      </p:sp>
      <p:sp>
        <p:nvSpPr>
          <p:cNvPr id="43103" name="Rectangle 18"/>
          <p:cNvSpPr>
            <a:spLocks noChangeArrowheads="1"/>
          </p:cNvSpPr>
          <p:nvPr/>
        </p:nvSpPr>
        <p:spPr bwMode="auto">
          <a:xfrm>
            <a:off x="611188" y="5732463"/>
            <a:ext cx="8677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
              <a:spcBef>
                <a:spcPct val="0"/>
              </a:spcBef>
              <a:spcAft>
                <a:spcPct val="0"/>
              </a:spcAft>
            </a:pPr>
            <a:r>
              <a:rPr lang="ru-RU" smtClean="0">
                <a:solidFill>
                  <a:srgbClr val="000000"/>
                </a:solidFill>
                <a:latin typeface="Verdana" pitchFamily="34" charset="0"/>
                <a:cs typeface="Arial" pitchFamily="34" charset="0"/>
              </a:rPr>
              <a:t>*924192 смертей – 48% всех случаев за 2015 год</a:t>
            </a:r>
            <a:endParaRPr lang="ru-RU" b="1" smtClean="0">
              <a:solidFill>
                <a:srgbClr val="000000"/>
              </a:solidFill>
              <a:latin typeface="Verdana" pitchFamily="34" charset="0"/>
              <a:cs typeface="Arial" pitchFamily="34" charset="0"/>
            </a:endParaRPr>
          </a:p>
        </p:txBody>
      </p:sp>
      <p:sp>
        <p:nvSpPr>
          <p:cNvPr id="20" name="Title 2"/>
          <p:cNvSpPr>
            <a:spLocks noGrp="1"/>
          </p:cNvSpPr>
          <p:nvPr>
            <p:ph type="title"/>
          </p:nvPr>
        </p:nvSpPr>
        <p:spPr>
          <a:xfrm>
            <a:off x="611188" y="473075"/>
            <a:ext cx="8213725" cy="914400"/>
          </a:xfrm>
        </p:spPr>
        <p:txBody>
          <a:bodyPr wrap="square" numCol="1" compatLnSpc="1">
            <a:prstTxWarp prst="textNoShape">
              <a:avLst/>
            </a:prstTxWarp>
          </a:bodyPr>
          <a:lstStyle/>
          <a:p>
            <a:pPr algn="ctr"/>
            <a:r>
              <a:rPr lang="ru-RU" cap="none" smtClean="0">
                <a:ea typeface="Verdana" pitchFamily="34" charset="0"/>
                <a:cs typeface="Verdana" pitchFamily="34" charset="0"/>
              </a:rPr>
              <a:t>СРАВНИТЕЛЬНАЯ</a:t>
            </a:r>
            <a:r>
              <a:rPr lang="ru-RU" cap="none" smtClean="0"/>
              <a:t> ДИНАМИКА СМЕРТНОСТИ В РФ </a:t>
            </a:r>
            <a:br>
              <a:rPr lang="ru-RU" cap="none" smtClean="0"/>
            </a:br>
            <a:r>
              <a:rPr lang="ru-RU" cap="none" smtClean="0"/>
              <a:t>2014-2015</a:t>
            </a:r>
          </a:p>
        </p:txBody>
      </p:sp>
      <p:sp>
        <p:nvSpPr>
          <p:cNvPr id="21" name="Oval 20"/>
          <p:cNvSpPr/>
          <p:nvPr/>
        </p:nvSpPr>
        <p:spPr>
          <a:xfrm>
            <a:off x="5661025" y="4076700"/>
            <a:ext cx="738188" cy="323850"/>
          </a:xfrm>
          <a:prstGeom prst="ellipse">
            <a:avLst/>
          </a:prstGeom>
          <a:solidFill>
            <a:srgbClr val="C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sp>
        <p:nvSpPr>
          <p:cNvPr id="22" name="Oval 21"/>
          <p:cNvSpPr/>
          <p:nvPr/>
        </p:nvSpPr>
        <p:spPr>
          <a:xfrm>
            <a:off x="5661025" y="4400550"/>
            <a:ext cx="738188" cy="323850"/>
          </a:xfrm>
          <a:prstGeom prst="ellipse">
            <a:avLst/>
          </a:prstGeom>
          <a:solidFill>
            <a:srgbClr val="C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spTree>
    <p:extLst>
      <p:ext uri="{BB962C8B-B14F-4D97-AF65-F5344CB8AC3E}">
        <p14:creationId xmlns:p14="http://schemas.microsoft.com/office/powerpoint/2010/main" val="34841054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Комбинированная </a:t>
            </a:r>
            <a:r>
              <a:rPr lang="ru-RU" dirty="0" err="1" smtClean="0"/>
              <a:t>гиполипидемичекая</a:t>
            </a:r>
            <a:r>
              <a:rPr lang="ru-RU" dirty="0" smtClean="0"/>
              <a:t> терапия?</a:t>
            </a:r>
            <a:br>
              <a:rPr lang="ru-RU" dirty="0" smtClean="0"/>
            </a:br>
            <a:endParaRPr lang="ru-RU" dirty="0"/>
          </a:p>
        </p:txBody>
      </p:sp>
    </p:spTree>
    <p:extLst>
      <p:ext uri="{BB962C8B-B14F-4D97-AF65-F5344CB8AC3E}">
        <p14:creationId xmlns:p14="http://schemas.microsoft.com/office/powerpoint/2010/main" val="41258836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6024" y="74427"/>
            <a:ext cx="8899450" cy="914400"/>
          </a:xfrm>
        </p:spPr>
        <p:txBody>
          <a:bodyPr>
            <a:normAutofit fontScale="90000"/>
          </a:bodyPr>
          <a:lstStyle/>
          <a:p>
            <a:r>
              <a:rPr lang="en-US" dirty="0" smtClean="0"/>
              <a:t>IMPROVE-IT</a:t>
            </a:r>
            <a:r>
              <a:rPr lang="ru-RU" dirty="0" smtClean="0"/>
              <a:t/>
            </a:r>
            <a:br>
              <a:rPr lang="ru-RU" dirty="0" smtClean="0"/>
            </a:br>
            <a:endParaRPr lang="ru-RU" sz="1800" dirty="0"/>
          </a:p>
        </p:txBody>
      </p:sp>
      <p:sp>
        <p:nvSpPr>
          <p:cNvPr id="4" name="Лента лицом вниз 3"/>
          <p:cNvSpPr/>
          <p:nvPr/>
        </p:nvSpPr>
        <p:spPr>
          <a:xfrm>
            <a:off x="2775097" y="1031353"/>
            <a:ext cx="3221665" cy="1254642"/>
          </a:xfrm>
          <a:prstGeom prst="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0" dirty="0" smtClean="0">
                <a:solidFill>
                  <a:prstClr val="black"/>
                </a:solidFill>
                <a:latin typeface="Times New Roman" panose="02020603050405020304" pitchFamily="18" charset="0"/>
                <a:cs typeface="Times New Roman" panose="02020603050405020304" pitchFamily="18" charset="0"/>
              </a:rPr>
              <a:t>18144</a:t>
            </a:r>
          </a:p>
          <a:p>
            <a:pPr algn="ctr"/>
            <a:r>
              <a:rPr lang="ru-RU" sz="2400" b="0" dirty="0" smtClean="0">
                <a:solidFill>
                  <a:prstClr val="black"/>
                </a:solidFill>
                <a:latin typeface="Times New Roman" panose="02020603050405020304" pitchFamily="18" charset="0"/>
                <a:cs typeface="Times New Roman" panose="02020603050405020304" pitchFamily="18" charset="0"/>
              </a:rPr>
              <a:t>больных с ОКС</a:t>
            </a:r>
            <a:endParaRPr lang="ru-RU" sz="2400" b="0"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744287" y="2509281"/>
            <a:ext cx="2232837" cy="1169581"/>
          </a:xfrm>
          <a:prstGeom prst="roundRect">
            <a:avLst/>
          </a:prstGeom>
          <a:solidFill>
            <a:schemeClr val="tx1">
              <a:lumMod val="85000"/>
            </a:scheme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0" dirty="0" err="1" smtClean="0">
                <a:solidFill>
                  <a:schemeClr val="bg1"/>
                </a:solidFill>
              </a:rPr>
              <a:t>Симвастатин</a:t>
            </a:r>
            <a:endParaRPr lang="ru-RU" sz="2400" b="0" dirty="0">
              <a:solidFill>
                <a:schemeClr val="bg1"/>
              </a:solidFill>
            </a:endParaRPr>
          </a:p>
        </p:txBody>
      </p:sp>
      <p:sp>
        <p:nvSpPr>
          <p:cNvPr id="6" name="TextBox 5"/>
          <p:cNvSpPr txBox="1"/>
          <p:nvPr/>
        </p:nvSpPr>
        <p:spPr>
          <a:xfrm>
            <a:off x="1765007" y="3763917"/>
            <a:ext cx="5426986" cy="707886"/>
          </a:xfrm>
          <a:prstGeom prst="rect">
            <a:avLst/>
          </a:prstGeom>
          <a:noFill/>
        </p:spPr>
        <p:txBody>
          <a:bodyPr wrap="square" rtlCol="0">
            <a:spAutoFit/>
          </a:bodyPr>
          <a:lstStyle/>
          <a:p>
            <a:pPr algn="ctr"/>
            <a:r>
              <a:rPr lang="ru-RU" sz="2000" b="0" dirty="0" smtClean="0"/>
              <a:t>СС смерть, ИМ</a:t>
            </a:r>
            <a:r>
              <a:rPr lang="en-US" sz="2000" b="0" dirty="0" smtClean="0"/>
              <a:t>, </a:t>
            </a:r>
            <a:r>
              <a:rPr lang="ru-RU" sz="2000" b="0" dirty="0" smtClean="0"/>
              <a:t>инсульт</a:t>
            </a:r>
            <a:r>
              <a:rPr lang="en-US" sz="2000" b="0" dirty="0" smtClean="0"/>
              <a:t>, </a:t>
            </a:r>
            <a:r>
              <a:rPr lang="ru-RU" sz="2000" b="0" dirty="0" smtClean="0"/>
              <a:t>НС, </a:t>
            </a:r>
            <a:r>
              <a:rPr lang="ru-RU" sz="2000" b="0" dirty="0" err="1" smtClean="0"/>
              <a:t>реваскуляризация</a:t>
            </a:r>
            <a:r>
              <a:rPr lang="ru-RU" sz="2000" b="0" dirty="0" smtClean="0"/>
              <a:t> 30 дней после рандомизации (</a:t>
            </a:r>
            <a:r>
              <a:rPr lang="ru-RU" sz="2000" b="0" i="1" dirty="0" smtClean="0"/>
              <a:t>7 лет</a:t>
            </a:r>
            <a:r>
              <a:rPr lang="ru-RU" sz="2000" b="0" dirty="0" smtClean="0"/>
              <a:t>)</a:t>
            </a:r>
            <a:endParaRPr lang="ru-RU" sz="2000" b="0" dirty="0"/>
          </a:p>
        </p:txBody>
      </p:sp>
      <p:sp>
        <p:nvSpPr>
          <p:cNvPr id="7" name="Скругленный прямоугольник 6"/>
          <p:cNvSpPr/>
          <p:nvPr/>
        </p:nvSpPr>
        <p:spPr>
          <a:xfrm>
            <a:off x="792128" y="5039830"/>
            <a:ext cx="1945760" cy="744279"/>
          </a:xfrm>
          <a:prstGeom prst="roundRect">
            <a:avLst/>
          </a:prstGeom>
          <a:solidFill>
            <a:srgbClr val="66FF66"/>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0" dirty="0" smtClean="0">
                <a:solidFill>
                  <a:prstClr val="black"/>
                </a:solidFill>
                <a:latin typeface="Times New Roman" panose="02020603050405020304" pitchFamily="18" charset="0"/>
                <a:cs typeface="Times New Roman" panose="02020603050405020304" pitchFamily="18" charset="0"/>
              </a:rPr>
              <a:t>34.7%</a:t>
            </a:r>
            <a:endParaRPr lang="ru-RU" sz="2400" b="0" dirty="0">
              <a:solidFill>
                <a:prstClr val="black"/>
              </a:solidFill>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6119036" y="4997297"/>
            <a:ext cx="1945760" cy="744279"/>
          </a:xfrm>
          <a:prstGeom prst="roundRect">
            <a:avLst/>
          </a:prstGeom>
          <a:solidFill>
            <a:srgbClr val="66FF66"/>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0" dirty="0" smtClean="0">
                <a:solidFill>
                  <a:prstClr val="black"/>
                </a:solidFill>
                <a:latin typeface="Times New Roman" panose="02020603050405020304" pitchFamily="18" charset="0"/>
                <a:cs typeface="Times New Roman" panose="02020603050405020304" pitchFamily="18" charset="0"/>
              </a:rPr>
              <a:t>32.7%</a:t>
            </a:r>
            <a:endParaRPr lang="ru-RU" sz="2400" b="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402419" y="5180013"/>
            <a:ext cx="2004075" cy="400110"/>
          </a:xfrm>
          <a:prstGeom prst="rect">
            <a:avLst/>
          </a:prstGeom>
          <a:noFill/>
        </p:spPr>
        <p:txBody>
          <a:bodyPr wrap="none" rtlCol="0">
            <a:spAutoFit/>
          </a:bodyPr>
          <a:lstStyle/>
          <a:p>
            <a:r>
              <a:rPr lang="ru-RU" sz="2000" b="0" dirty="0" smtClean="0">
                <a:latin typeface="Times New Roman" panose="02020603050405020304" pitchFamily="18" charset="0"/>
                <a:cs typeface="Times New Roman" panose="02020603050405020304" pitchFamily="18" charset="0"/>
              </a:rPr>
              <a:t>ОР 0.94, р=0.016</a:t>
            </a:r>
            <a:endParaRPr lang="ru-RU" sz="2000" b="0" dirty="0">
              <a:latin typeface="Times New Roman" panose="02020603050405020304" pitchFamily="18" charset="0"/>
              <a:cs typeface="Times New Roman" panose="02020603050405020304" pitchFamily="18" charset="0"/>
            </a:endParaRPr>
          </a:p>
        </p:txBody>
      </p:sp>
      <p:cxnSp>
        <p:nvCxnSpPr>
          <p:cNvPr id="11" name="Прямая соединительная линия 10"/>
          <p:cNvCxnSpPr>
            <a:stCxn id="9" idx="3"/>
          </p:cNvCxnSpPr>
          <p:nvPr/>
        </p:nvCxnSpPr>
        <p:spPr>
          <a:xfrm>
            <a:off x="5406494" y="5380068"/>
            <a:ext cx="7125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2775097" y="5401331"/>
            <a:ext cx="712542"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6762" y="5784677"/>
            <a:ext cx="2156998" cy="369332"/>
          </a:xfrm>
          <a:prstGeom prst="rect">
            <a:avLst/>
          </a:prstGeom>
          <a:noFill/>
        </p:spPr>
        <p:txBody>
          <a:bodyPr wrap="none" rtlCol="0">
            <a:spAutoFit/>
          </a:bodyPr>
          <a:lstStyle/>
          <a:p>
            <a:r>
              <a:rPr lang="ru-RU" sz="1800" b="0" dirty="0" smtClean="0"/>
              <a:t>ХС ЛНП 1.4 </a:t>
            </a:r>
            <a:r>
              <a:rPr lang="ru-RU" sz="1800" b="0" dirty="0" err="1" smtClean="0"/>
              <a:t>ммоль</a:t>
            </a:r>
            <a:r>
              <a:rPr lang="ru-RU" sz="1800" b="0" dirty="0" smtClean="0"/>
              <a:t>/л</a:t>
            </a:r>
            <a:endParaRPr lang="ru-RU" sz="1800" b="0" dirty="0"/>
          </a:p>
        </p:txBody>
      </p:sp>
      <p:sp>
        <p:nvSpPr>
          <p:cNvPr id="14" name="Скругленный прямоугольник 13"/>
          <p:cNvSpPr/>
          <p:nvPr/>
        </p:nvSpPr>
        <p:spPr>
          <a:xfrm>
            <a:off x="5831959" y="2466749"/>
            <a:ext cx="2232837" cy="1169581"/>
          </a:xfrm>
          <a:prstGeom prst="roundRect">
            <a:avLst/>
          </a:prstGeom>
          <a:solidFill>
            <a:schemeClr val="tx1">
              <a:lumMod val="85000"/>
            </a:scheme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0" dirty="0" err="1" smtClean="0">
                <a:solidFill>
                  <a:schemeClr val="bg1"/>
                </a:solidFill>
              </a:rPr>
              <a:t>Симвастатин</a:t>
            </a:r>
            <a:r>
              <a:rPr lang="ru-RU" sz="2400" b="0" dirty="0" smtClean="0">
                <a:solidFill>
                  <a:schemeClr val="bg1"/>
                </a:solidFill>
              </a:rPr>
              <a:t>+</a:t>
            </a:r>
          </a:p>
          <a:p>
            <a:pPr algn="ctr"/>
            <a:r>
              <a:rPr lang="ru-RU" sz="2400" b="0" dirty="0" err="1" smtClean="0">
                <a:solidFill>
                  <a:schemeClr val="bg1"/>
                </a:solidFill>
              </a:rPr>
              <a:t>эзетимиб</a:t>
            </a:r>
            <a:endParaRPr lang="ru-RU" sz="2400" b="0" dirty="0">
              <a:solidFill>
                <a:schemeClr val="bg1"/>
              </a:solidFill>
            </a:endParaRPr>
          </a:p>
        </p:txBody>
      </p:sp>
      <p:sp>
        <p:nvSpPr>
          <p:cNvPr id="16" name="Стрелка вправо 15"/>
          <p:cNvSpPr/>
          <p:nvPr/>
        </p:nvSpPr>
        <p:spPr>
          <a:xfrm>
            <a:off x="4449729" y="2987738"/>
            <a:ext cx="1344935" cy="233917"/>
          </a:xfrm>
          <a:prstGeom prst="rightArrow">
            <a:avLst/>
          </a:prstGeom>
          <a:solidFill>
            <a:schemeClr val="tx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7" name="Стрелка вправо 16"/>
          <p:cNvSpPr/>
          <p:nvPr/>
        </p:nvSpPr>
        <p:spPr>
          <a:xfrm rot="10800000">
            <a:off x="3014417" y="2977108"/>
            <a:ext cx="1344935" cy="233917"/>
          </a:xfrm>
          <a:prstGeom prst="rightArrow">
            <a:avLst/>
          </a:prstGeom>
          <a:solidFill>
            <a:schemeClr val="tx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5" name="Прямоугольник 14"/>
          <p:cNvSpPr/>
          <p:nvPr/>
        </p:nvSpPr>
        <p:spPr>
          <a:xfrm>
            <a:off x="4338086" y="2307258"/>
            <a:ext cx="159489" cy="850605"/>
          </a:xfrm>
          <a:prstGeom prst="rect">
            <a:avLst/>
          </a:prstGeom>
          <a:solidFill>
            <a:schemeClr val="tx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 name="TextBox 17"/>
          <p:cNvSpPr txBox="1"/>
          <p:nvPr/>
        </p:nvSpPr>
        <p:spPr>
          <a:xfrm>
            <a:off x="569776" y="5784677"/>
            <a:ext cx="2156547" cy="369332"/>
          </a:xfrm>
          <a:prstGeom prst="rect">
            <a:avLst/>
          </a:prstGeom>
          <a:noFill/>
        </p:spPr>
        <p:txBody>
          <a:bodyPr wrap="none" rtlCol="0">
            <a:spAutoFit/>
          </a:bodyPr>
          <a:lstStyle/>
          <a:p>
            <a:r>
              <a:rPr lang="ru-RU" sz="1800" b="0" dirty="0" smtClean="0"/>
              <a:t>ХС ЛНП 1.8 </a:t>
            </a:r>
            <a:r>
              <a:rPr lang="ru-RU" sz="1800" b="0" dirty="0" err="1" smtClean="0"/>
              <a:t>ммоль</a:t>
            </a:r>
            <a:r>
              <a:rPr lang="ru-RU" sz="1800" b="0" dirty="0" smtClean="0"/>
              <a:t>/л</a:t>
            </a:r>
            <a:endParaRPr lang="ru-RU" sz="1800" b="0" dirty="0"/>
          </a:p>
        </p:txBody>
      </p:sp>
      <p:sp>
        <p:nvSpPr>
          <p:cNvPr id="19" name="Стрелка вниз 18"/>
          <p:cNvSpPr/>
          <p:nvPr/>
        </p:nvSpPr>
        <p:spPr>
          <a:xfrm>
            <a:off x="1616149" y="3774554"/>
            <a:ext cx="435935" cy="1222743"/>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 name="Стрелка вниз 19"/>
          <p:cNvSpPr/>
          <p:nvPr/>
        </p:nvSpPr>
        <p:spPr>
          <a:xfrm>
            <a:off x="6873948" y="3685000"/>
            <a:ext cx="435935" cy="1222743"/>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 name="TextBox 20"/>
          <p:cNvSpPr txBox="1"/>
          <p:nvPr/>
        </p:nvSpPr>
        <p:spPr>
          <a:xfrm>
            <a:off x="1529264" y="6151261"/>
            <a:ext cx="6602288" cy="369332"/>
          </a:xfrm>
          <a:prstGeom prst="rect">
            <a:avLst/>
          </a:prstGeom>
          <a:noFill/>
        </p:spPr>
        <p:txBody>
          <a:bodyPr wrap="none" rtlCol="0">
            <a:spAutoFit/>
          </a:bodyPr>
          <a:lstStyle/>
          <a:p>
            <a:r>
              <a:rPr lang="ru-RU" i="1" dirty="0" smtClean="0"/>
              <a:t>Надо лечить 50 пациентов, что бы предотвратить 1 событие</a:t>
            </a:r>
            <a:endParaRPr lang="ru-RU" i="1" dirty="0"/>
          </a:p>
        </p:txBody>
      </p:sp>
      <p:sp>
        <p:nvSpPr>
          <p:cNvPr id="22" name="TextBox 21"/>
          <p:cNvSpPr txBox="1"/>
          <p:nvPr/>
        </p:nvSpPr>
        <p:spPr>
          <a:xfrm>
            <a:off x="4715525" y="6558617"/>
            <a:ext cx="4316846" cy="307777"/>
          </a:xfrm>
          <a:prstGeom prst="rect">
            <a:avLst/>
          </a:prstGeom>
          <a:noFill/>
          <a:ln>
            <a:noFill/>
          </a:ln>
        </p:spPr>
        <p:txBody>
          <a:bodyPr wrap="square" rtlCol="0">
            <a:spAutoFit/>
          </a:bodyPr>
          <a:lstStyle/>
          <a:p>
            <a:pPr algn="r"/>
            <a:r>
              <a:rPr lang="en-US" sz="1400" b="0" dirty="0"/>
              <a:t>http://</a:t>
            </a:r>
            <a:r>
              <a:rPr lang="en-US" sz="1400" b="0" dirty="0" smtClean="0"/>
              <a:t>www.mercknewsroom.com</a:t>
            </a:r>
            <a:endParaRPr lang="ru-RU" sz="1400" b="0" dirty="0"/>
          </a:p>
        </p:txBody>
      </p:sp>
    </p:spTree>
    <p:extLst>
      <p:ext uri="{BB962C8B-B14F-4D97-AF65-F5344CB8AC3E}">
        <p14:creationId xmlns:p14="http://schemas.microsoft.com/office/powerpoint/2010/main" val="1289952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6773" y="2362447"/>
            <a:ext cx="7704667" cy="2889906"/>
          </a:xfrm>
        </p:spPr>
        <p:txBody>
          <a:bodyPr>
            <a:normAutofit/>
          </a:bodyPr>
          <a:lstStyle/>
          <a:p>
            <a:pPr marL="0" indent="0">
              <a:buNone/>
            </a:pPr>
            <a:endParaRPr lang="en-US" sz="3200" dirty="0" smtClean="0">
              <a:solidFill>
                <a:srgbClr val="FF0000"/>
              </a:solidFill>
            </a:endParaRPr>
          </a:p>
          <a:p>
            <a:r>
              <a:rPr lang="ru-RU" sz="3200" dirty="0" err="1" smtClean="0"/>
              <a:t>Алирокумаб</a:t>
            </a:r>
            <a:r>
              <a:rPr lang="ru-RU" sz="3200" dirty="0" smtClean="0"/>
              <a:t> </a:t>
            </a:r>
          </a:p>
          <a:p>
            <a:r>
              <a:rPr lang="ru-RU" sz="3200" dirty="0" err="1" smtClean="0"/>
              <a:t>Эвалокумаб</a:t>
            </a:r>
            <a:r>
              <a:rPr lang="ru-RU" sz="3200" dirty="0" smtClean="0"/>
              <a:t> </a:t>
            </a:r>
          </a:p>
        </p:txBody>
      </p:sp>
      <p:sp>
        <p:nvSpPr>
          <p:cNvPr id="2" name="Заголовок 1"/>
          <p:cNvSpPr>
            <a:spLocks noGrp="1"/>
          </p:cNvSpPr>
          <p:nvPr>
            <p:ph type="title"/>
          </p:nvPr>
        </p:nvSpPr>
        <p:spPr/>
        <p:txBody>
          <a:bodyPr/>
          <a:lstStyle/>
          <a:p>
            <a:r>
              <a:rPr lang="en-US" dirty="0" smtClean="0"/>
              <a:t>PCSK9 </a:t>
            </a:r>
            <a:r>
              <a:rPr lang="ru-RU" dirty="0" smtClean="0"/>
              <a:t>ингибиторы</a:t>
            </a:r>
            <a:endParaRPr lang="ru-RU" dirty="0"/>
          </a:p>
        </p:txBody>
      </p:sp>
      <p:sp>
        <p:nvSpPr>
          <p:cNvPr id="5" name="Прямоугольник 4"/>
          <p:cNvSpPr/>
          <p:nvPr/>
        </p:nvSpPr>
        <p:spPr>
          <a:xfrm>
            <a:off x="628650" y="1429079"/>
            <a:ext cx="837857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2800" dirty="0" smtClean="0"/>
              <a:t>PCSK = </a:t>
            </a:r>
            <a:r>
              <a:rPr lang="ru-RU" sz="2400" dirty="0" err="1" smtClean="0">
                <a:latin typeface="Arial" charset="0"/>
                <a:cs typeface="Arial" charset="0"/>
              </a:rPr>
              <a:t>Пропротеин-конвертазы</a:t>
            </a:r>
            <a:r>
              <a:rPr lang="ru-RU" sz="2400" dirty="0" smtClean="0">
                <a:latin typeface="Arial" charset="0"/>
                <a:cs typeface="Arial" charset="0"/>
              </a:rPr>
              <a:t> </a:t>
            </a:r>
            <a:r>
              <a:rPr lang="ru-RU" sz="2400" dirty="0" err="1">
                <a:latin typeface="Arial" charset="0"/>
                <a:cs typeface="Arial" charset="0"/>
              </a:rPr>
              <a:t>субтилизин</a:t>
            </a:r>
            <a:r>
              <a:rPr lang="ru-RU" sz="2400" dirty="0">
                <a:latin typeface="Arial" charset="0"/>
                <a:cs typeface="Arial" charset="0"/>
              </a:rPr>
              <a:t>/</a:t>
            </a:r>
            <a:r>
              <a:rPr lang="ru-RU" sz="2400" dirty="0" err="1">
                <a:latin typeface="Arial" charset="0"/>
                <a:cs typeface="Arial" charset="0"/>
              </a:rPr>
              <a:t>кексин</a:t>
            </a:r>
            <a:r>
              <a:rPr lang="ru-RU" sz="2400" dirty="0">
                <a:latin typeface="Arial" charset="0"/>
                <a:cs typeface="Arial" charset="0"/>
              </a:rPr>
              <a:t> тип 9</a:t>
            </a:r>
            <a:endParaRPr lang="ru-RU" sz="2400" dirty="0"/>
          </a:p>
        </p:txBody>
      </p:sp>
      <p:sp>
        <p:nvSpPr>
          <p:cNvPr id="7" name="TextBox 6"/>
          <p:cNvSpPr txBox="1"/>
          <p:nvPr/>
        </p:nvSpPr>
        <p:spPr>
          <a:xfrm>
            <a:off x="294376" y="5000781"/>
            <a:ext cx="8220974" cy="1323439"/>
          </a:xfrm>
          <a:prstGeom prst="rect">
            <a:avLst/>
          </a:prstGeom>
          <a:noFill/>
        </p:spPr>
        <p:txBody>
          <a:bodyPr wrap="square" rtlCol="0">
            <a:spAutoFit/>
          </a:bodyPr>
          <a:lstStyle/>
          <a:p>
            <a:pPr marL="285750" indent="-285750">
              <a:buFont typeface="Arial" panose="020B0604020202020204" pitchFamily="34" charset="0"/>
              <a:buChar char="•"/>
            </a:pPr>
            <a:r>
              <a:rPr lang="ru-RU" sz="2000" dirty="0" smtClean="0"/>
              <a:t>Выраженное снижение ЛНП в </a:t>
            </a:r>
            <a:r>
              <a:rPr lang="ru-RU" sz="2000" dirty="0" err="1" smtClean="0"/>
              <a:t>монотерапии</a:t>
            </a:r>
            <a:r>
              <a:rPr lang="ru-RU" sz="2000" dirty="0" smtClean="0"/>
              <a:t> и в дополнение к </a:t>
            </a:r>
            <a:r>
              <a:rPr lang="ru-RU" sz="2000" dirty="0" err="1" smtClean="0"/>
              <a:t>статинам</a:t>
            </a:r>
            <a:endParaRPr lang="ru-RU" sz="2000" dirty="0" smtClean="0"/>
          </a:p>
          <a:p>
            <a:pPr marL="285750" indent="-285750">
              <a:buFont typeface="Arial" panose="020B0604020202020204" pitchFamily="34" charset="0"/>
              <a:buChar char="•"/>
            </a:pPr>
            <a:r>
              <a:rPr lang="ru-RU" sz="2000" dirty="0" smtClean="0"/>
              <a:t>Достоверное снижение размера атеросклеротической бляшки</a:t>
            </a:r>
          </a:p>
          <a:p>
            <a:pPr marL="285750" indent="-285750">
              <a:buFont typeface="Arial" panose="020B0604020202020204" pitchFamily="34" charset="0"/>
              <a:buChar char="•"/>
            </a:pPr>
            <a:r>
              <a:rPr lang="ru-RU" sz="2000" dirty="0" smtClean="0"/>
              <a:t>Влияние на прогноз пока неизвестно</a:t>
            </a:r>
          </a:p>
          <a:p>
            <a:pPr marL="285750" indent="-285750">
              <a:buFont typeface="Arial" panose="020B0604020202020204" pitchFamily="34" charset="0"/>
              <a:buChar char="•"/>
            </a:pPr>
            <a:r>
              <a:rPr lang="ru-RU" sz="2000" dirty="0" smtClean="0"/>
              <a:t>Высокая стоимость</a:t>
            </a:r>
            <a:endParaRPr lang="ru-RU" sz="2000" dirty="0"/>
          </a:p>
        </p:txBody>
      </p:sp>
    </p:spTree>
    <p:extLst>
      <p:ext uri="{BB962C8B-B14F-4D97-AF65-F5344CB8AC3E}">
        <p14:creationId xmlns:p14="http://schemas.microsoft.com/office/powerpoint/2010/main" val="3158094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16230" y="152401"/>
            <a:ext cx="7704667" cy="959707"/>
          </a:xfrm>
        </p:spPr>
        <p:txBody>
          <a:bodyPr>
            <a:normAutofit fontScale="90000"/>
          </a:bodyPr>
          <a:lstStyle/>
          <a:p>
            <a:r>
              <a:rPr lang="ru-RU" sz="2400" dirty="0" smtClean="0"/>
              <a:t>Анти</a:t>
            </a:r>
            <a:r>
              <a:rPr lang="en-US" sz="2400" dirty="0" smtClean="0"/>
              <a:t>-PCSK9 </a:t>
            </a:r>
            <a:r>
              <a:rPr lang="ru-RU" sz="2400" dirty="0" err="1" smtClean="0"/>
              <a:t>моноклональные</a:t>
            </a:r>
            <a:r>
              <a:rPr lang="ru-RU" sz="2400" dirty="0" smtClean="0"/>
              <a:t> антитела </a:t>
            </a:r>
            <a:r>
              <a:rPr lang="en-US" sz="2400" dirty="0" smtClean="0"/>
              <a:t>(</a:t>
            </a:r>
            <a:r>
              <a:rPr lang="en-US" sz="2400" dirty="0" err="1" smtClean="0"/>
              <a:t>mABs</a:t>
            </a:r>
            <a:r>
              <a:rPr lang="en-US" sz="2400" dirty="0" smtClean="0"/>
              <a:t>) </a:t>
            </a:r>
            <a:r>
              <a:rPr lang="ru-RU" sz="2400" dirty="0" smtClean="0"/>
              <a:t>блокируют взаимодействие </a:t>
            </a:r>
            <a:r>
              <a:rPr lang="en-US" sz="2400" dirty="0" smtClean="0"/>
              <a:t>PCSK9/</a:t>
            </a:r>
            <a:r>
              <a:rPr lang="ru-RU" sz="2400" dirty="0" smtClean="0"/>
              <a:t>Р-ЛПНП и могут снизить уровень ХС ЛПНП</a:t>
            </a:r>
            <a:endParaRPr lang="en-US" sz="2400" dirty="0" smtClean="0"/>
          </a:p>
        </p:txBody>
      </p:sp>
      <p:pic>
        <p:nvPicPr>
          <p:cNvPr id="5" name="Picture 14" descr="C:\Users\DTabuteau\Desktop\3-11-11\AMG Booth Pannels\panel 1_AD6.jpg"/>
          <p:cNvPicPr>
            <a:picLocks noChangeAspect="1" noChangeArrowheads="1"/>
          </p:cNvPicPr>
          <p:nvPr/>
        </p:nvPicPr>
        <p:blipFill>
          <a:blip r:embed="rId3"/>
          <a:stretch>
            <a:fillRect/>
          </a:stretch>
        </p:blipFill>
        <p:spPr bwMode="auto">
          <a:xfrm>
            <a:off x="442913" y="1203573"/>
            <a:ext cx="8107361" cy="4560391"/>
          </a:xfrm>
          <a:prstGeom prst="rect">
            <a:avLst/>
          </a:prstGeom>
          <a:noFill/>
          <a:ln w="6350">
            <a:noFill/>
            <a:miter lim="800000"/>
            <a:headEnd/>
            <a:tailEnd/>
          </a:ln>
          <a:effectLst>
            <a:outerShdw blurRad="50800" dist="38100" dir="2700000" algn="tl" rotWithShape="0">
              <a:prstClr val="black">
                <a:alpha val="40000"/>
              </a:prstClr>
            </a:outerShdw>
          </a:effectLst>
        </p:spPr>
      </p:pic>
      <p:sp>
        <p:nvSpPr>
          <p:cNvPr id="11" name="Rectangle 10"/>
          <p:cNvSpPr/>
          <p:nvPr/>
        </p:nvSpPr>
        <p:spPr>
          <a:xfrm>
            <a:off x="4299379" y="6488813"/>
            <a:ext cx="4646913" cy="153888"/>
          </a:xfrm>
          <a:prstGeom prst="rect">
            <a:avLst/>
          </a:prstGeom>
        </p:spPr>
        <p:txBody>
          <a:bodyPr wrap="square" lIns="0" tIns="0" rIns="0" bIns="0" anchor="b" anchorCtr="0">
            <a:spAutoFit/>
          </a:bodyPr>
          <a:lstStyle/>
          <a:p>
            <a:pPr marL="228600" indent="-228600">
              <a:buFont typeface="+mj-lt"/>
              <a:buAutoNum type="arabicPeriod"/>
            </a:pPr>
            <a:r>
              <a:rPr lang="en-US" sz="1000" dirty="0" smtClean="0">
                <a:solidFill>
                  <a:schemeClr val="tx1"/>
                </a:solidFill>
              </a:rPr>
              <a:t>Chan JC, Piper DE, Cao Q, et al. </a:t>
            </a:r>
            <a:r>
              <a:rPr lang="en-US" sz="1000" i="1" dirty="0" smtClean="0">
                <a:solidFill>
                  <a:schemeClr val="tx1"/>
                </a:solidFill>
              </a:rPr>
              <a:t>Proc </a:t>
            </a:r>
            <a:r>
              <a:rPr lang="en-US" sz="1000" i="1" dirty="0" err="1" smtClean="0">
                <a:solidFill>
                  <a:schemeClr val="tx1"/>
                </a:solidFill>
              </a:rPr>
              <a:t>Natl</a:t>
            </a:r>
            <a:r>
              <a:rPr lang="en-US" sz="1000" i="1" dirty="0" smtClean="0">
                <a:solidFill>
                  <a:schemeClr val="tx1"/>
                </a:solidFill>
              </a:rPr>
              <a:t> </a:t>
            </a:r>
            <a:r>
              <a:rPr lang="en-US" sz="1000" i="1" dirty="0" err="1" smtClean="0">
                <a:solidFill>
                  <a:schemeClr val="tx1"/>
                </a:solidFill>
              </a:rPr>
              <a:t>Acad</a:t>
            </a:r>
            <a:r>
              <a:rPr lang="en-US" sz="1000" i="1" dirty="0" smtClean="0">
                <a:solidFill>
                  <a:schemeClr val="tx1"/>
                </a:solidFill>
              </a:rPr>
              <a:t> </a:t>
            </a:r>
            <a:r>
              <a:rPr lang="en-US" sz="1000" i="1" dirty="0" err="1" smtClean="0">
                <a:solidFill>
                  <a:schemeClr val="tx1"/>
                </a:solidFill>
              </a:rPr>
              <a:t>Sci</a:t>
            </a:r>
            <a:r>
              <a:rPr lang="en-US" sz="1000" i="1" dirty="0" smtClean="0">
                <a:solidFill>
                  <a:schemeClr val="tx1"/>
                </a:solidFill>
              </a:rPr>
              <a:t> U S A.</a:t>
            </a:r>
            <a:r>
              <a:rPr lang="en-US" sz="1000" dirty="0" smtClean="0">
                <a:solidFill>
                  <a:schemeClr val="tx1"/>
                </a:solidFill>
              </a:rPr>
              <a:t> 2009;106:9820-9825.</a:t>
            </a:r>
            <a:endParaRPr lang="en-US" sz="1000" dirty="0">
              <a:solidFill>
                <a:schemeClr val="tx1"/>
              </a:solidFill>
            </a:endParaRPr>
          </a:p>
        </p:txBody>
      </p:sp>
    </p:spTree>
    <p:extLst>
      <p:ext uri="{BB962C8B-B14F-4D97-AF65-F5344CB8AC3E}">
        <p14:creationId xmlns:p14="http://schemas.microsoft.com/office/powerpoint/2010/main" val="11464383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8649" y="1388765"/>
            <a:ext cx="8377327" cy="5469235"/>
          </a:xfrm>
        </p:spPr>
        <p:txBody>
          <a:bodyPr>
            <a:normAutofit fontScale="92500" lnSpcReduction="20000"/>
          </a:bodyPr>
          <a:lstStyle/>
          <a:p>
            <a:r>
              <a:rPr lang="ru-RU" dirty="0" err="1" smtClean="0"/>
              <a:t>Фибраты</a:t>
            </a:r>
            <a:r>
              <a:rPr lang="ru-RU" dirty="0" smtClean="0"/>
              <a:t>:</a:t>
            </a:r>
            <a:r>
              <a:rPr lang="en-US" dirty="0" smtClean="0"/>
              <a:t> </a:t>
            </a:r>
            <a:endParaRPr lang="ru-RU" dirty="0" smtClean="0"/>
          </a:p>
          <a:p>
            <a:pPr lvl="1"/>
            <a:r>
              <a:rPr lang="ru-RU" dirty="0" smtClean="0"/>
              <a:t>профилактика микроангиопатии у больных СД</a:t>
            </a:r>
          </a:p>
          <a:p>
            <a:pPr lvl="1"/>
            <a:r>
              <a:rPr lang="ru-RU" dirty="0"/>
              <a:t>л</a:t>
            </a:r>
            <a:r>
              <a:rPr lang="ru-RU" dirty="0" smtClean="0"/>
              <a:t>ечение </a:t>
            </a:r>
            <a:r>
              <a:rPr lang="ru-RU" dirty="0" err="1" smtClean="0"/>
              <a:t>гипертриглицеридемии</a:t>
            </a:r>
            <a:endParaRPr lang="ru-RU" dirty="0" smtClean="0"/>
          </a:p>
          <a:p>
            <a:pPr lvl="1"/>
            <a:r>
              <a:rPr lang="ru-RU" dirty="0">
                <a:solidFill>
                  <a:schemeClr val="bg1">
                    <a:lumMod val="75000"/>
                  </a:schemeClr>
                </a:solidFill>
              </a:rPr>
              <a:t>д</a:t>
            </a:r>
            <a:r>
              <a:rPr lang="ru-RU" dirty="0" smtClean="0">
                <a:solidFill>
                  <a:schemeClr val="bg1">
                    <a:lumMod val="75000"/>
                  </a:schemeClr>
                </a:solidFill>
              </a:rPr>
              <a:t>ополнительное снижение ХС при недостаточной эффективности </a:t>
            </a:r>
            <a:r>
              <a:rPr lang="ru-RU" dirty="0" err="1" smtClean="0">
                <a:solidFill>
                  <a:schemeClr val="bg1">
                    <a:lumMod val="75000"/>
                  </a:schemeClr>
                </a:solidFill>
              </a:rPr>
              <a:t>статинов</a:t>
            </a:r>
            <a:r>
              <a:rPr lang="ru-RU" dirty="0" smtClean="0">
                <a:solidFill>
                  <a:schemeClr val="bg1">
                    <a:lumMod val="75000"/>
                  </a:schemeClr>
                </a:solidFill>
              </a:rPr>
              <a:t> ?</a:t>
            </a:r>
          </a:p>
          <a:p>
            <a:r>
              <a:rPr lang="ru-RU" dirty="0" smtClean="0">
                <a:solidFill>
                  <a:schemeClr val="bg1">
                    <a:lumMod val="75000"/>
                  </a:schemeClr>
                </a:solidFill>
              </a:rPr>
              <a:t>Никотиновая кислота: в исследовании </a:t>
            </a:r>
            <a:r>
              <a:rPr lang="en-US" dirty="0" smtClean="0">
                <a:solidFill>
                  <a:schemeClr val="bg1">
                    <a:lumMod val="75000"/>
                  </a:schemeClr>
                </a:solidFill>
              </a:rPr>
              <a:t>HPS2-THRIVE</a:t>
            </a:r>
            <a:r>
              <a:rPr lang="ru-RU" dirty="0" smtClean="0">
                <a:solidFill>
                  <a:schemeClr val="bg1">
                    <a:lumMod val="75000"/>
                  </a:schemeClr>
                </a:solidFill>
              </a:rPr>
              <a:t> комбинация </a:t>
            </a:r>
            <a:r>
              <a:rPr lang="ru-RU" dirty="0" err="1" smtClean="0">
                <a:solidFill>
                  <a:schemeClr val="bg1">
                    <a:lumMod val="75000"/>
                  </a:schemeClr>
                </a:solidFill>
              </a:rPr>
              <a:t>ниацин+ларопипрант</a:t>
            </a:r>
            <a:r>
              <a:rPr lang="ru-RU" dirty="0" smtClean="0">
                <a:solidFill>
                  <a:schemeClr val="bg1">
                    <a:lumMod val="75000"/>
                  </a:schemeClr>
                </a:solidFill>
              </a:rPr>
              <a:t> не улучшала исходы, но обладала худшей переносимостью</a:t>
            </a:r>
          </a:p>
          <a:p>
            <a:r>
              <a:rPr lang="ru-RU" dirty="0" err="1">
                <a:solidFill>
                  <a:schemeClr val="bg1">
                    <a:lumMod val="75000"/>
                  </a:schemeClr>
                </a:solidFill>
              </a:rPr>
              <a:t>Секвестранты</a:t>
            </a:r>
            <a:r>
              <a:rPr lang="ru-RU" dirty="0">
                <a:solidFill>
                  <a:schemeClr val="bg1">
                    <a:lumMod val="75000"/>
                  </a:schemeClr>
                </a:solidFill>
              </a:rPr>
              <a:t> жирных кислот: дополнительное снижение ХС при недостаточной эффективности </a:t>
            </a:r>
            <a:r>
              <a:rPr lang="ru-RU" dirty="0" err="1" smtClean="0">
                <a:solidFill>
                  <a:schemeClr val="bg1">
                    <a:lumMod val="75000"/>
                  </a:schemeClr>
                </a:solidFill>
              </a:rPr>
              <a:t>статинов</a:t>
            </a:r>
            <a:endParaRPr lang="ru-RU" dirty="0" smtClean="0">
              <a:solidFill>
                <a:schemeClr val="bg1">
                  <a:lumMod val="75000"/>
                </a:schemeClr>
              </a:solidFill>
            </a:endParaRPr>
          </a:p>
          <a:p>
            <a:r>
              <a:rPr lang="ru-RU" dirty="0" err="1" smtClean="0"/>
              <a:t>Эзетимиб</a:t>
            </a:r>
            <a:r>
              <a:rPr lang="ru-RU" dirty="0" smtClean="0"/>
              <a:t>: </a:t>
            </a:r>
          </a:p>
          <a:p>
            <a:pPr lvl="1"/>
            <a:r>
              <a:rPr lang="ru-RU" dirty="0" smtClean="0"/>
              <a:t>дополнительное </a:t>
            </a:r>
            <a:r>
              <a:rPr lang="ru-RU" dirty="0"/>
              <a:t>снижение ХС при недостаточной эффективности </a:t>
            </a:r>
            <a:r>
              <a:rPr lang="ru-RU" dirty="0" err="1" smtClean="0"/>
              <a:t>статинов</a:t>
            </a:r>
            <a:endParaRPr lang="ru-RU" dirty="0" smtClean="0"/>
          </a:p>
          <a:p>
            <a:pPr lvl="1"/>
            <a:r>
              <a:rPr lang="ru-RU" dirty="0"/>
              <a:t>н</a:t>
            </a:r>
            <a:r>
              <a:rPr lang="ru-RU" dirty="0" smtClean="0"/>
              <a:t>епереносимость </a:t>
            </a:r>
            <a:r>
              <a:rPr lang="ru-RU" dirty="0" err="1" smtClean="0"/>
              <a:t>статинов</a:t>
            </a:r>
            <a:endParaRPr lang="ru-RU" dirty="0" smtClean="0"/>
          </a:p>
          <a:p>
            <a:r>
              <a:rPr lang="ru-RU" dirty="0" smtClean="0"/>
              <a:t>Ингибиторы </a:t>
            </a:r>
            <a:r>
              <a:rPr lang="en-US" dirty="0" smtClean="0"/>
              <a:t>PCSK9</a:t>
            </a:r>
            <a:r>
              <a:rPr lang="ru-RU" dirty="0" smtClean="0"/>
              <a:t>: </a:t>
            </a:r>
          </a:p>
          <a:p>
            <a:r>
              <a:rPr lang="ru-RU" sz="1900" b="1" dirty="0" smtClean="0"/>
              <a:t>В </a:t>
            </a:r>
            <a:r>
              <a:rPr lang="ru-RU" sz="1900" b="1" dirty="0" err="1" smtClean="0"/>
              <a:t>дополненнии</a:t>
            </a:r>
            <a:r>
              <a:rPr lang="ru-RU" sz="1900" b="1" dirty="0" smtClean="0"/>
              <a:t> к </a:t>
            </a:r>
            <a:r>
              <a:rPr lang="ru-RU" sz="1900" b="1" dirty="0" err="1" smtClean="0"/>
              <a:t>статинам</a:t>
            </a:r>
            <a:r>
              <a:rPr lang="ru-RU" sz="1900" b="1" dirty="0" smtClean="0"/>
              <a:t> у пациентам очень высокого риска</a:t>
            </a:r>
          </a:p>
          <a:p>
            <a:pPr lvl="1"/>
            <a:r>
              <a:rPr lang="ru-RU" dirty="0" smtClean="0"/>
              <a:t>семейная </a:t>
            </a:r>
            <a:r>
              <a:rPr lang="ru-RU" dirty="0" err="1" smtClean="0"/>
              <a:t>гиперхолестеринемия</a:t>
            </a:r>
            <a:endParaRPr lang="ru-RU" dirty="0" smtClean="0"/>
          </a:p>
          <a:p>
            <a:pPr lvl="1"/>
            <a:r>
              <a:rPr lang="ru-RU" dirty="0"/>
              <a:t>н</a:t>
            </a:r>
            <a:r>
              <a:rPr lang="ru-RU" dirty="0" smtClean="0"/>
              <a:t>епереносимость </a:t>
            </a:r>
            <a:r>
              <a:rPr lang="ru-RU" dirty="0" err="1" smtClean="0"/>
              <a:t>статинов</a:t>
            </a:r>
            <a:endParaRPr lang="ru-RU" dirty="0" smtClean="0"/>
          </a:p>
          <a:p>
            <a:endParaRPr lang="ru-RU" dirty="0" smtClean="0"/>
          </a:p>
          <a:p>
            <a:pPr lvl="1"/>
            <a:endParaRPr lang="ru-RU" dirty="0"/>
          </a:p>
        </p:txBody>
      </p:sp>
      <p:sp>
        <p:nvSpPr>
          <p:cNvPr id="2" name="Заголовок 1"/>
          <p:cNvSpPr>
            <a:spLocks noGrp="1"/>
          </p:cNvSpPr>
          <p:nvPr>
            <p:ph type="title"/>
          </p:nvPr>
        </p:nvSpPr>
        <p:spPr>
          <a:xfrm>
            <a:off x="628650" y="63202"/>
            <a:ext cx="7886700" cy="1325563"/>
          </a:xfrm>
        </p:spPr>
        <p:txBody>
          <a:bodyPr>
            <a:normAutofit fontScale="90000"/>
          </a:bodyPr>
          <a:lstStyle/>
          <a:p>
            <a:r>
              <a:rPr lang="ru-RU" dirty="0" smtClean="0"/>
              <a:t>Роль не-</a:t>
            </a:r>
            <a:r>
              <a:rPr lang="ru-RU" dirty="0" err="1" smtClean="0"/>
              <a:t>статиновых</a:t>
            </a:r>
            <a:r>
              <a:rPr lang="ru-RU" dirty="0" smtClean="0"/>
              <a:t> </a:t>
            </a:r>
            <a:r>
              <a:rPr lang="ru-RU" dirty="0" err="1" smtClean="0"/>
              <a:t>гиполипидемических</a:t>
            </a:r>
            <a:r>
              <a:rPr lang="ru-RU" dirty="0" smtClean="0"/>
              <a:t> препаратов</a:t>
            </a:r>
            <a:endParaRPr lang="ru-RU" dirty="0"/>
          </a:p>
        </p:txBody>
      </p:sp>
    </p:spTree>
    <p:extLst>
      <p:ext uri="{BB962C8B-B14F-4D97-AF65-F5344CB8AC3E}">
        <p14:creationId xmlns:p14="http://schemas.microsoft.com/office/powerpoint/2010/main" val="40751709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8650" y="1561292"/>
            <a:ext cx="7886700" cy="4351338"/>
          </a:xfrm>
        </p:spPr>
        <p:txBody>
          <a:bodyPr>
            <a:normAutofit lnSpcReduction="10000"/>
          </a:bodyPr>
          <a:lstStyle/>
          <a:p>
            <a:r>
              <a:rPr lang="ru-RU" dirty="0" err="1" smtClean="0"/>
              <a:t>Гипертриглицеридемия</a:t>
            </a:r>
            <a:r>
              <a:rPr lang="ru-RU" dirty="0" smtClean="0"/>
              <a:t> (ТГ </a:t>
            </a:r>
            <a:r>
              <a:rPr lang="en-US" dirty="0" smtClean="0"/>
              <a:t>&gt;</a:t>
            </a:r>
            <a:r>
              <a:rPr lang="ru-RU" dirty="0" smtClean="0"/>
              <a:t>1,7 </a:t>
            </a:r>
            <a:r>
              <a:rPr lang="ru-RU" dirty="0" err="1" smtClean="0"/>
              <a:t>ммоль</a:t>
            </a:r>
            <a:r>
              <a:rPr lang="ru-RU" dirty="0" smtClean="0"/>
              <a:t>/л) — потенциальный фактор риска ССЗ</a:t>
            </a:r>
          </a:p>
          <a:p>
            <a:r>
              <a:rPr lang="ru-RU" dirty="0" smtClean="0"/>
              <a:t>Часто сочетается с СД, ожирением, злоупотреблением алкоголем, избыточным потреблением углеводов)</a:t>
            </a:r>
          </a:p>
          <a:p>
            <a:r>
              <a:rPr lang="ru-RU" dirty="0" smtClean="0"/>
              <a:t>Тяжелая ГТГ (</a:t>
            </a:r>
            <a:r>
              <a:rPr lang="en-US" dirty="0" smtClean="0"/>
              <a:t>&gt;</a:t>
            </a:r>
            <a:r>
              <a:rPr lang="ru-RU" dirty="0" smtClean="0"/>
              <a:t>10 </a:t>
            </a:r>
            <a:r>
              <a:rPr lang="ru-RU" dirty="0" err="1" smtClean="0"/>
              <a:t>ммоль</a:t>
            </a:r>
            <a:r>
              <a:rPr lang="ru-RU" dirty="0" smtClean="0"/>
              <a:t>/л) повышает риск острого панкреатита</a:t>
            </a:r>
          </a:p>
          <a:p>
            <a:r>
              <a:rPr lang="ru-RU" dirty="0" smtClean="0"/>
              <a:t>Медикаментозное лечение при ТГ </a:t>
            </a:r>
            <a:r>
              <a:rPr lang="en-US" dirty="0" smtClean="0"/>
              <a:t>&gt;</a:t>
            </a:r>
            <a:r>
              <a:rPr lang="ru-RU" dirty="0" smtClean="0"/>
              <a:t>2,3 </a:t>
            </a:r>
            <a:r>
              <a:rPr lang="ru-RU" dirty="0" err="1" smtClean="0"/>
              <a:t>ммоль</a:t>
            </a:r>
            <a:r>
              <a:rPr lang="ru-RU" dirty="0" smtClean="0"/>
              <a:t>/л</a:t>
            </a:r>
          </a:p>
          <a:p>
            <a:r>
              <a:rPr lang="ru-RU" dirty="0" smtClean="0"/>
              <a:t>Фармакотерапия:</a:t>
            </a:r>
          </a:p>
          <a:p>
            <a:pPr lvl="1"/>
            <a:r>
              <a:rPr lang="ru-RU" dirty="0" smtClean="0"/>
              <a:t>1 линия — </a:t>
            </a:r>
            <a:r>
              <a:rPr lang="ru-RU" dirty="0" err="1" smtClean="0"/>
              <a:t>статины</a:t>
            </a:r>
            <a:endParaRPr lang="ru-RU" dirty="0" smtClean="0"/>
          </a:p>
          <a:p>
            <a:pPr lvl="1"/>
            <a:r>
              <a:rPr lang="ru-RU" dirty="0" smtClean="0"/>
              <a:t>2 линия — </a:t>
            </a:r>
            <a:r>
              <a:rPr lang="ru-RU" dirty="0" err="1" smtClean="0"/>
              <a:t>фибраты</a:t>
            </a:r>
            <a:endParaRPr lang="ru-RU" dirty="0" smtClean="0"/>
          </a:p>
          <a:p>
            <a:pPr lvl="1"/>
            <a:r>
              <a:rPr lang="ru-RU" dirty="0" smtClean="0"/>
              <a:t>3 линия — омега-3-ПНЖК</a:t>
            </a:r>
            <a:endParaRPr lang="ru-RU" dirty="0"/>
          </a:p>
        </p:txBody>
      </p:sp>
      <p:sp>
        <p:nvSpPr>
          <p:cNvPr id="2" name="Заголовок 1"/>
          <p:cNvSpPr>
            <a:spLocks noGrp="1"/>
          </p:cNvSpPr>
          <p:nvPr>
            <p:ph type="title"/>
          </p:nvPr>
        </p:nvSpPr>
        <p:spPr>
          <a:xfrm>
            <a:off x="1890395" y="235729"/>
            <a:ext cx="5363210" cy="1325563"/>
          </a:xfrm>
        </p:spPr>
        <p:txBody>
          <a:bodyPr>
            <a:normAutofit/>
          </a:bodyPr>
          <a:lstStyle/>
          <a:p>
            <a:r>
              <a:rPr lang="ru-RU" sz="3600" dirty="0" err="1" smtClean="0"/>
              <a:t>Гипертриглицеридемия</a:t>
            </a:r>
            <a:endParaRPr lang="ru-RU" sz="3600" dirty="0"/>
          </a:p>
        </p:txBody>
      </p:sp>
      <p:sp>
        <p:nvSpPr>
          <p:cNvPr id="5" name="Прямоугольник 4"/>
          <p:cNvSpPr/>
          <p:nvPr/>
        </p:nvSpPr>
        <p:spPr>
          <a:xfrm>
            <a:off x="1634490" y="6426815"/>
            <a:ext cx="6777990" cy="461665"/>
          </a:xfrm>
          <a:prstGeom prst="rect">
            <a:avLst/>
          </a:prstGeom>
        </p:spPr>
        <p:txBody>
          <a:bodyPr wrap="square">
            <a:spAutoFit/>
          </a:bodyPr>
          <a:lstStyle/>
          <a:p>
            <a:pPr algn="r"/>
            <a:r>
              <a:rPr lang="en-US" sz="1200" dirty="0" smtClean="0"/>
              <a:t>2016 ESC/EAS Guidelines for the Management</a:t>
            </a:r>
            <a:r>
              <a:rPr lang="ru-RU" sz="1200" dirty="0" smtClean="0"/>
              <a:t> </a:t>
            </a:r>
            <a:r>
              <a:rPr lang="en-US" sz="1200" dirty="0" smtClean="0"/>
              <a:t>of </a:t>
            </a:r>
            <a:r>
              <a:rPr lang="en-US" sz="1200" dirty="0" err="1" smtClean="0"/>
              <a:t>Dyslipidaemias</a:t>
            </a:r>
            <a:endParaRPr lang="en-US" sz="1200" dirty="0" smtClean="0"/>
          </a:p>
          <a:p>
            <a:pPr algn="r"/>
            <a:r>
              <a:rPr lang="en-US" sz="1200" dirty="0" smtClean="0"/>
              <a:t>European Heart Journal doi:10.1093/</a:t>
            </a:r>
            <a:r>
              <a:rPr lang="en-US" sz="1200" dirty="0" err="1" smtClean="0"/>
              <a:t>eurheartj</a:t>
            </a:r>
            <a:r>
              <a:rPr lang="en-US" sz="1200" dirty="0" smtClean="0"/>
              <a:t>/ehw272</a:t>
            </a:r>
            <a:endParaRPr lang="ru-RU" sz="1200" dirty="0" smtClean="0"/>
          </a:p>
        </p:txBody>
      </p:sp>
    </p:spTree>
    <p:extLst>
      <p:ext uri="{BB962C8B-B14F-4D97-AF65-F5344CB8AC3E}">
        <p14:creationId xmlns:p14="http://schemas.microsoft.com/office/powerpoint/2010/main" val="18839978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lnSpcReduction="10000"/>
          </a:bodyPr>
          <a:lstStyle/>
          <a:p>
            <a:r>
              <a:rPr lang="ru-RU" dirty="0" smtClean="0"/>
              <a:t>Это состояние, при котором САД составляет 140 мм </a:t>
            </a:r>
            <a:r>
              <a:rPr lang="ru-RU" dirty="0" err="1" smtClean="0"/>
              <a:t>рт.ст</a:t>
            </a:r>
            <a:r>
              <a:rPr lang="ru-RU" dirty="0" smtClean="0"/>
              <a:t>. и более и/или ДАД 90 мм </a:t>
            </a:r>
            <a:r>
              <a:rPr lang="ru-RU" dirty="0" err="1" smtClean="0"/>
              <a:t>рт.ст</a:t>
            </a:r>
            <a:r>
              <a:rPr lang="ru-RU" dirty="0" smtClean="0"/>
              <a:t>., при условии, что значения получены в результате минимум трех измерений.</a:t>
            </a:r>
          </a:p>
          <a:p>
            <a:r>
              <a:rPr lang="ru-RU" dirty="0" err="1" smtClean="0"/>
              <a:t>Эссенциальная</a:t>
            </a:r>
            <a:r>
              <a:rPr lang="ru-RU" dirty="0" smtClean="0"/>
              <a:t> АГ ( Гипертоническая болезнь)-стойкое повышение АД при отсутствии причины его повышения</a:t>
            </a:r>
          </a:p>
          <a:p>
            <a:r>
              <a:rPr lang="ru-RU" dirty="0" smtClean="0"/>
              <a:t>Вторичная ( симптоматическая )АГ- причина АГ есть (5% случаев)</a:t>
            </a:r>
          </a:p>
          <a:p>
            <a:endParaRPr lang="ru-RU" dirty="0"/>
          </a:p>
          <a:p>
            <a:endParaRPr lang="ru-RU" dirty="0"/>
          </a:p>
        </p:txBody>
      </p:sp>
      <p:sp>
        <p:nvSpPr>
          <p:cNvPr id="3" name="Заголовок 2"/>
          <p:cNvSpPr>
            <a:spLocks noGrp="1"/>
          </p:cNvSpPr>
          <p:nvPr>
            <p:ph type="title"/>
          </p:nvPr>
        </p:nvSpPr>
        <p:spPr/>
        <p:txBody>
          <a:bodyPr/>
          <a:lstStyle/>
          <a:p>
            <a:r>
              <a:rPr lang="ru-RU" dirty="0" smtClean="0"/>
              <a:t>Артериальная гипертензия</a:t>
            </a:r>
            <a:endParaRPr lang="ru-RU" dirty="0"/>
          </a:p>
        </p:txBody>
      </p:sp>
    </p:spTree>
    <p:extLst>
      <p:ext uri="{BB962C8B-B14F-4D97-AF65-F5344CB8AC3E}">
        <p14:creationId xmlns:p14="http://schemas.microsoft.com/office/powerpoint/2010/main" val="1516037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endParaRPr lang="ru-RU"/>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995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endParaRPr lang="ru-RU"/>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15" y="1400567"/>
            <a:ext cx="8466107" cy="481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4567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smtClean="0"/>
              <a:t>Нет понятия- «мое рабочее АД»!!!!</a:t>
            </a:r>
          </a:p>
          <a:p>
            <a:r>
              <a:rPr lang="ru-RU" dirty="0" smtClean="0">
                <a:solidFill>
                  <a:srgbClr val="FF0000"/>
                </a:solidFill>
              </a:rPr>
              <a:t>Есть целевые значения артериального давления</a:t>
            </a:r>
          </a:p>
          <a:p>
            <a:r>
              <a:rPr lang="ru-RU" dirty="0" smtClean="0"/>
              <a:t>Успех лечения гипертонической болезни- приверженность терапии. Постоянство приема препаратов</a:t>
            </a:r>
            <a:endParaRPr lang="ru-RU" dirty="0"/>
          </a:p>
        </p:txBody>
      </p:sp>
      <p:sp>
        <p:nvSpPr>
          <p:cNvPr id="3" name="Заголовок 2"/>
          <p:cNvSpPr>
            <a:spLocks noGrp="1"/>
          </p:cNvSpPr>
          <p:nvPr>
            <p:ph type="title"/>
          </p:nvPr>
        </p:nvSpPr>
        <p:spPr/>
        <p:txBody>
          <a:bodyPr/>
          <a:lstStyle/>
          <a:p>
            <a:endParaRPr lang="ru-RU" dirty="0"/>
          </a:p>
        </p:txBody>
      </p:sp>
    </p:spTree>
    <p:extLst>
      <p:ext uri="{BB962C8B-B14F-4D97-AF65-F5344CB8AC3E}">
        <p14:creationId xmlns:p14="http://schemas.microsoft.com/office/powerpoint/2010/main" val="3384430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785900974"/>
              </p:ext>
            </p:extLst>
          </p:nvPr>
        </p:nvGraphicFramePr>
        <p:xfrm>
          <a:off x="446568" y="2509283"/>
          <a:ext cx="8070112" cy="3891516"/>
        </p:xfrm>
        <a:graphic>
          <a:graphicData uri="http://schemas.openxmlformats.org/drawingml/2006/chart">
            <c:chart xmlns:c="http://schemas.openxmlformats.org/drawingml/2006/chart" xmlns:r="http://schemas.openxmlformats.org/officeDocument/2006/relationships" r:id="rId2"/>
          </a:graphicData>
        </a:graphic>
      </p:graphicFrame>
      <p:sp>
        <p:nvSpPr>
          <p:cNvPr id="3" name="Заголовок 2"/>
          <p:cNvSpPr>
            <a:spLocks noGrp="1"/>
          </p:cNvSpPr>
          <p:nvPr>
            <p:ph type="title"/>
          </p:nvPr>
        </p:nvSpPr>
        <p:spPr/>
        <p:txBody>
          <a:bodyPr>
            <a:normAutofit fontScale="90000"/>
          </a:bodyPr>
          <a:lstStyle/>
          <a:p>
            <a:r>
              <a:rPr lang="ru-RU" dirty="0" smtClean="0"/>
              <a:t>Кардиологический прием-собственные данные</a:t>
            </a:r>
            <a:endParaRPr lang="ru-RU" dirty="0"/>
          </a:p>
        </p:txBody>
      </p:sp>
    </p:spTree>
    <p:extLst>
      <p:ext uri="{BB962C8B-B14F-4D97-AF65-F5344CB8AC3E}">
        <p14:creationId xmlns:p14="http://schemas.microsoft.com/office/powerpoint/2010/main" val="30605076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pPr algn="just"/>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797332"/>
            <a:ext cx="6334125"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397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endParaRPr lang="ru-RU"/>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958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lnSpcReduction="10000"/>
          </a:bodyPr>
          <a:lstStyle/>
          <a:p>
            <a:r>
              <a:rPr lang="ru-RU" dirty="0" smtClean="0"/>
              <a:t>Хроническое заболевание, функциональное, проявляющееся многочисленными сердечно0сосудистыми и вегетативными расстройствами, </a:t>
            </a:r>
            <a:r>
              <a:rPr lang="ru-RU" dirty="0" err="1" smtClean="0"/>
              <a:t>астенизацией</a:t>
            </a:r>
            <a:r>
              <a:rPr lang="ru-RU" dirty="0" smtClean="0"/>
              <a:t>, плохой переносимостью стрессовых ситуаций и физических нагрузок</a:t>
            </a:r>
          </a:p>
          <a:p>
            <a:r>
              <a:rPr lang="ru-RU" dirty="0" smtClean="0"/>
              <a:t>Нарушают качество жизни</a:t>
            </a:r>
          </a:p>
          <a:p>
            <a:r>
              <a:rPr lang="ru-RU" dirty="0" smtClean="0"/>
              <a:t>Важно разграничить органическое и функциональное состояние</a:t>
            </a:r>
          </a:p>
          <a:p>
            <a:endParaRPr lang="ru-RU" dirty="0"/>
          </a:p>
        </p:txBody>
      </p:sp>
      <p:sp>
        <p:nvSpPr>
          <p:cNvPr id="3" name="Заголовок 2"/>
          <p:cNvSpPr>
            <a:spLocks noGrp="1"/>
          </p:cNvSpPr>
          <p:nvPr>
            <p:ph type="title"/>
          </p:nvPr>
        </p:nvSpPr>
        <p:spPr/>
        <p:txBody>
          <a:bodyPr>
            <a:normAutofit fontScale="90000"/>
          </a:bodyPr>
          <a:lstStyle/>
          <a:p>
            <a:r>
              <a:rPr lang="ru-RU" dirty="0" smtClean="0"/>
              <a:t>Вегетативная дисфункция сердца</a:t>
            </a:r>
            <a:endParaRPr lang="ru-RU" dirty="0"/>
          </a:p>
        </p:txBody>
      </p:sp>
    </p:spTree>
    <p:extLst>
      <p:ext uri="{BB962C8B-B14F-4D97-AF65-F5344CB8AC3E}">
        <p14:creationId xmlns:p14="http://schemas.microsoft.com/office/powerpoint/2010/main" val="37473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smtClean="0"/>
              <a:t>Седативная терапия</a:t>
            </a:r>
          </a:p>
          <a:p>
            <a:r>
              <a:rPr lang="ru-RU" dirty="0" smtClean="0"/>
              <a:t>БАБ</a:t>
            </a:r>
          </a:p>
          <a:p>
            <a:r>
              <a:rPr lang="ru-RU" dirty="0" smtClean="0"/>
              <a:t>Психотерапия</a:t>
            </a:r>
          </a:p>
          <a:p>
            <a:r>
              <a:rPr lang="ru-RU" dirty="0" smtClean="0"/>
              <a:t>Метаболическая терапия</a:t>
            </a:r>
            <a:endParaRPr lang="ru-RU" dirty="0"/>
          </a:p>
        </p:txBody>
      </p:sp>
      <p:sp>
        <p:nvSpPr>
          <p:cNvPr id="3" name="Заголовок 2"/>
          <p:cNvSpPr>
            <a:spLocks noGrp="1"/>
          </p:cNvSpPr>
          <p:nvPr>
            <p:ph type="title"/>
          </p:nvPr>
        </p:nvSpPr>
        <p:spPr/>
        <p:txBody>
          <a:bodyPr/>
          <a:lstStyle/>
          <a:p>
            <a:r>
              <a:rPr lang="ru-RU" dirty="0" err="1" smtClean="0"/>
              <a:t>Кардиотропная</a:t>
            </a:r>
            <a:r>
              <a:rPr lang="ru-RU" dirty="0" smtClean="0"/>
              <a:t> терапия ВСД</a:t>
            </a:r>
            <a:endParaRPr lang="ru-RU" dirty="0"/>
          </a:p>
        </p:txBody>
      </p:sp>
    </p:spTree>
    <p:extLst>
      <p:ext uri="{BB962C8B-B14F-4D97-AF65-F5344CB8AC3E}">
        <p14:creationId xmlns:p14="http://schemas.microsoft.com/office/powerpoint/2010/main" val="10994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marL="0" indent="0">
              <a:buNone/>
            </a:pPr>
            <a:r>
              <a:rPr lang="ru-RU" dirty="0" smtClean="0"/>
              <a:t>!!! Нельзя самопроизвольно менять:</a:t>
            </a:r>
          </a:p>
          <a:p>
            <a:pPr>
              <a:buFont typeface="Arial" pitchFamily="34" charset="0"/>
              <a:buChar char="•"/>
            </a:pPr>
            <a:r>
              <a:rPr lang="ru-RU" dirty="0" smtClean="0"/>
              <a:t>Вид </a:t>
            </a:r>
            <a:r>
              <a:rPr lang="ru-RU" dirty="0" err="1" smtClean="0"/>
              <a:t>кардиотропного</a:t>
            </a:r>
            <a:r>
              <a:rPr lang="ru-RU" dirty="0" smtClean="0"/>
              <a:t> препарата</a:t>
            </a:r>
          </a:p>
          <a:p>
            <a:pPr>
              <a:buFont typeface="Arial" pitchFamily="34" charset="0"/>
              <a:buChar char="•"/>
            </a:pPr>
            <a:r>
              <a:rPr lang="ru-RU" dirty="0" smtClean="0"/>
              <a:t>Дозу</a:t>
            </a:r>
          </a:p>
          <a:p>
            <a:pPr>
              <a:buFont typeface="Arial" pitchFamily="34" charset="0"/>
              <a:buChar char="•"/>
            </a:pPr>
            <a:r>
              <a:rPr lang="ru-RU" dirty="0" smtClean="0"/>
              <a:t>Время приема</a:t>
            </a:r>
          </a:p>
        </p:txBody>
      </p:sp>
      <p:sp>
        <p:nvSpPr>
          <p:cNvPr id="3" name="Заголовок 2"/>
          <p:cNvSpPr>
            <a:spLocks noGrp="1"/>
          </p:cNvSpPr>
          <p:nvPr>
            <p:ph type="title"/>
          </p:nvPr>
        </p:nvSpPr>
        <p:spPr/>
        <p:txBody>
          <a:bodyPr/>
          <a:lstStyle/>
          <a:p>
            <a:r>
              <a:rPr lang="ru-RU" dirty="0" smtClean="0"/>
              <a:t>Важные моменты</a:t>
            </a:r>
            <a:endParaRPr lang="ru-RU" dirty="0"/>
          </a:p>
        </p:txBody>
      </p:sp>
    </p:spTree>
    <p:extLst>
      <p:ext uri="{BB962C8B-B14F-4D97-AF65-F5344CB8AC3E}">
        <p14:creationId xmlns:p14="http://schemas.microsoft.com/office/powerpoint/2010/main" val="39666393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dirty="0" smtClean="0"/>
              <a:t>Липидные Центры</a:t>
            </a:r>
            <a:endParaRPr lang="ru-RU" dirty="0"/>
          </a:p>
        </p:txBody>
      </p:sp>
      <p:sp>
        <p:nvSpPr>
          <p:cNvPr id="4" name="Объект 3"/>
          <p:cNvSpPr>
            <a:spLocks noGrp="1"/>
          </p:cNvSpPr>
          <p:nvPr>
            <p:ph idx="1"/>
          </p:nvPr>
        </p:nvSpPr>
        <p:spPr/>
        <p:txBody>
          <a:bodyPr/>
          <a:lstStyle/>
          <a:p>
            <a:r>
              <a:rPr lang="ru-RU" dirty="0"/>
              <a:t>В настоящее время на базе ГБУЗ СОККД и ГБУЗ СОКБ им. В.Д. </a:t>
            </a:r>
            <a:r>
              <a:rPr lang="ru-RU" dirty="0" err="1"/>
              <a:t>Середавина</a:t>
            </a:r>
            <a:r>
              <a:rPr lang="ru-RU" dirty="0"/>
              <a:t> ведется работа над созданием региональных центров по ведению пациентов с нарушениями липидного обмена и ранним развитием атеросклероза</a:t>
            </a:r>
          </a:p>
          <a:p>
            <a:r>
              <a:rPr lang="ru-RU" dirty="0"/>
              <a:t>СОКБ им. В. Д. </a:t>
            </a:r>
            <a:r>
              <a:rPr lang="ru-RU" dirty="0" err="1"/>
              <a:t>Середавина</a:t>
            </a:r>
            <a:r>
              <a:rPr lang="ru-RU" dirty="0"/>
              <a:t>, ул. Ташкентская, 159. Т </a:t>
            </a:r>
            <a:r>
              <a:rPr lang="ru-RU" dirty="0" smtClean="0"/>
              <a:t>956-16-62.</a:t>
            </a:r>
            <a:endParaRPr lang="ru-RU" dirty="0"/>
          </a:p>
          <a:p>
            <a:endParaRPr lang="ru-RU" dirty="0"/>
          </a:p>
        </p:txBody>
      </p:sp>
    </p:spTree>
    <p:extLst>
      <p:ext uri="{BB962C8B-B14F-4D97-AF65-F5344CB8AC3E}">
        <p14:creationId xmlns:p14="http://schemas.microsoft.com/office/powerpoint/2010/main" val="2537404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a:bodyPr>
          <a:lstStyle/>
          <a:p>
            <a:pPr marL="0" indent="0">
              <a:buNone/>
            </a:pPr>
            <a:r>
              <a:rPr lang="ru-RU" dirty="0" smtClean="0"/>
              <a:t>«… Люди тратят свое здоровье, чтобы заработать деньги, а затем тратят деньги, чтобы восстановить здоровье…»</a:t>
            </a:r>
            <a:endParaRPr lang="ru-RU" dirty="0"/>
          </a:p>
          <a:p>
            <a:pPr marL="0" indent="0">
              <a:buNone/>
            </a:pPr>
            <a:endParaRPr lang="ru-RU" dirty="0" smtClean="0"/>
          </a:p>
          <a:p>
            <a:pPr marL="0" indent="0">
              <a:buNone/>
            </a:pPr>
            <a:endParaRPr lang="ru-RU" dirty="0"/>
          </a:p>
          <a:p>
            <a:pPr marL="0" indent="0">
              <a:buNone/>
            </a:pPr>
            <a:endParaRPr lang="ru-RU" dirty="0" smtClean="0"/>
          </a:p>
          <a:p>
            <a:pPr marL="0" indent="0">
              <a:buNone/>
            </a:pPr>
            <a:endParaRPr lang="ru-RU" dirty="0"/>
          </a:p>
          <a:p>
            <a:pPr marL="0" indent="0">
              <a:buNone/>
            </a:pPr>
            <a:r>
              <a:rPr lang="ru-RU" dirty="0" smtClean="0"/>
              <a:t>			Конфуций</a:t>
            </a:r>
          </a:p>
          <a:p>
            <a:pPr marL="0" indent="0">
              <a:buNone/>
            </a:pPr>
            <a:endParaRPr lang="ru-RU" dirty="0" smtClean="0"/>
          </a:p>
          <a:p>
            <a:pPr marL="0" indent="0">
              <a:buNone/>
            </a:pPr>
            <a:r>
              <a:rPr lang="ru-RU" sz="800" dirty="0" smtClean="0"/>
              <a:t>Сайт афоризмов </a:t>
            </a:r>
            <a:endParaRPr lang="ru-RU" sz="800" dirty="0"/>
          </a:p>
        </p:txBody>
      </p:sp>
      <p:sp>
        <p:nvSpPr>
          <p:cNvPr id="3" name="Заголовок 2"/>
          <p:cNvSpPr>
            <a:spLocks noGrp="1"/>
          </p:cNvSpPr>
          <p:nvPr>
            <p:ph type="title"/>
          </p:nvPr>
        </p:nvSpPr>
        <p:spPr/>
        <p:txBody>
          <a:bodyPr/>
          <a:lstStyle/>
          <a:p>
            <a:endParaRPr lang="ru-RU" dirty="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777" y="3561617"/>
            <a:ext cx="16002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186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Здоровья Вам и Вашим близким</a:t>
            </a:r>
            <a:endParaRPr lang="ru-RU"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1538" y="2970640"/>
            <a:ext cx="7408862" cy="285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702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ru-RU" dirty="0" smtClean="0"/>
              <a:t>Основная причина ССЗ- атеросклероз</a:t>
            </a:r>
            <a:endParaRPr lang="ru-RU" dirty="0"/>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02988" y="2674938"/>
            <a:ext cx="5145961"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6738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743348" y="260350"/>
            <a:ext cx="8290732" cy="77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spcBef>
                <a:spcPct val="0"/>
              </a:spcBef>
            </a:pPr>
            <a:r>
              <a:rPr lang="ru-RU" altLang="ru-RU" sz="4400" dirty="0">
                <a:solidFill>
                  <a:prstClr val="black"/>
                </a:solidFill>
              </a:rPr>
              <a:t>Прогрессирование атеросклероза</a:t>
            </a:r>
          </a:p>
        </p:txBody>
      </p:sp>
      <p:sp>
        <p:nvSpPr>
          <p:cNvPr id="456707" name="Line 3"/>
          <p:cNvSpPr>
            <a:spLocks noChangeShapeType="1"/>
          </p:cNvSpPr>
          <p:nvPr/>
        </p:nvSpPr>
        <p:spPr bwMode="auto">
          <a:xfrm>
            <a:off x="103823" y="4750753"/>
            <a:ext cx="8315325" cy="0"/>
          </a:xfrm>
          <a:prstGeom prst="line">
            <a:avLst/>
          </a:prstGeom>
          <a:noFill/>
          <a:ln w="50800">
            <a:solidFill>
              <a:schemeClr val="accent2"/>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solidFill>
                <a:prstClr val="black"/>
              </a:solidFill>
            </a:endParaRPr>
          </a:p>
        </p:txBody>
      </p:sp>
      <p:sp>
        <p:nvSpPr>
          <p:cNvPr id="456708" name="Rectangle 4"/>
          <p:cNvSpPr>
            <a:spLocks noChangeArrowheads="1"/>
          </p:cNvSpPr>
          <p:nvPr/>
        </p:nvSpPr>
        <p:spPr bwMode="auto">
          <a:xfrm>
            <a:off x="110267" y="1261428"/>
            <a:ext cx="1293624"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pPr>
            <a:r>
              <a:rPr lang="ru-RU" altLang="ru-RU" sz="2000" b="1" dirty="0">
                <a:solidFill>
                  <a:prstClr val="black"/>
                </a:solidFill>
                <a:latin typeface="Arial Narrow" pitchFamily="34" charset="0"/>
              </a:rPr>
              <a:t>Пенистые </a:t>
            </a:r>
          </a:p>
          <a:p>
            <a:pPr algn="ctr" eaLnBrk="0" hangingPunct="0">
              <a:lnSpc>
                <a:spcPct val="90000"/>
              </a:lnSpc>
            </a:pPr>
            <a:r>
              <a:rPr lang="ru-RU" altLang="ru-RU" sz="2000" b="1" dirty="0">
                <a:solidFill>
                  <a:prstClr val="black"/>
                </a:solidFill>
                <a:latin typeface="Arial Narrow" pitchFamily="34" charset="0"/>
              </a:rPr>
              <a:t>клетки</a:t>
            </a:r>
          </a:p>
        </p:txBody>
      </p:sp>
      <p:sp>
        <p:nvSpPr>
          <p:cNvPr id="456709" name="Rectangle 5"/>
          <p:cNvSpPr>
            <a:spLocks noChangeArrowheads="1"/>
          </p:cNvSpPr>
          <p:nvPr/>
        </p:nvSpPr>
        <p:spPr bwMode="auto">
          <a:xfrm>
            <a:off x="1431253" y="1261428"/>
            <a:ext cx="1255152"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pPr>
            <a:r>
              <a:rPr lang="ru-RU" altLang="ru-RU" sz="2000" b="1" dirty="0">
                <a:solidFill>
                  <a:prstClr val="black"/>
                </a:solidFill>
                <a:latin typeface="Arial Narrow" pitchFamily="34" charset="0"/>
              </a:rPr>
              <a:t>Жировые </a:t>
            </a:r>
          </a:p>
          <a:p>
            <a:pPr algn="ctr" eaLnBrk="0" hangingPunct="0">
              <a:lnSpc>
                <a:spcPct val="90000"/>
              </a:lnSpc>
            </a:pPr>
            <a:r>
              <a:rPr lang="ru-RU" altLang="ru-RU" sz="2000" b="1" dirty="0">
                <a:solidFill>
                  <a:prstClr val="black"/>
                </a:solidFill>
                <a:latin typeface="Arial Narrow" pitchFamily="34" charset="0"/>
              </a:rPr>
              <a:t>полоски</a:t>
            </a:r>
          </a:p>
        </p:txBody>
      </p:sp>
      <p:sp>
        <p:nvSpPr>
          <p:cNvPr id="456710" name="Rectangle 6"/>
          <p:cNvSpPr>
            <a:spLocks noChangeArrowheads="1"/>
          </p:cNvSpPr>
          <p:nvPr/>
        </p:nvSpPr>
        <p:spPr bwMode="auto">
          <a:xfrm>
            <a:off x="2594610" y="1261428"/>
            <a:ext cx="18970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pPr>
            <a:r>
              <a:rPr lang="ru-RU" altLang="ru-RU" sz="2000" b="1" dirty="0">
                <a:solidFill>
                  <a:prstClr val="black"/>
                </a:solidFill>
                <a:latin typeface="Arial Narrow" pitchFamily="34" charset="0"/>
              </a:rPr>
              <a:t>Промежуточное </a:t>
            </a:r>
          </a:p>
          <a:p>
            <a:pPr algn="ctr" eaLnBrk="0" hangingPunct="0">
              <a:lnSpc>
                <a:spcPct val="90000"/>
              </a:lnSpc>
            </a:pPr>
            <a:r>
              <a:rPr lang="ru-RU" altLang="ru-RU" sz="2000" b="1" dirty="0">
                <a:solidFill>
                  <a:prstClr val="black"/>
                </a:solidFill>
                <a:latin typeface="Arial Narrow" pitchFamily="34" charset="0"/>
              </a:rPr>
              <a:t>поражение</a:t>
            </a:r>
          </a:p>
        </p:txBody>
      </p:sp>
      <p:sp>
        <p:nvSpPr>
          <p:cNvPr id="456711" name="Rectangle 7"/>
          <p:cNvSpPr>
            <a:spLocks noChangeArrowheads="1"/>
          </p:cNvSpPr>
          <p:nvPr/>
        </p:nvSpPr>
        <p:spPr bwMode="auto">
          <a:xfrm>
            <a:off x="4405948" y="1482090"/>
            <a:ext cx="1076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pPr>
            <a:r>
              <a:rPr lang="ru-RU" altLang="ru-RU" sz="2000" b="1" dirty="0">
                <a:solidFill>
                  <a:prstClr val="black"/>
                </a:solidFill>
                <a:latin typeface="Arial Narrow" pitchFamily="34" charset="0"/>
              </a:rPr>
              <a:t>Атерома</a:t>
            </a:r>
          </a:p>
        </p:txBody>
      </p:sp>
      <p:sp>
        <p:nvSpPr>
          <p:cNvPr id="456712" name="Rectangle 8"/>
          <p:cNvSpPr>
            <a:spLocks noChangeArrowheads="1"/>
          </p:cNvSpPr>
          <p:nvPr/>
        </p:nvSpPr>
        <p:spPr bwMode="auto">
          <a:xfrm>
            <a:off x="5646909" y="1261428"/>
            <a:ext cx="1409040"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pPr>
            <a:r>
              <a:rPr lang="ru-RU" altLang="ru-RU" sz="2000" b="1" dirty="0">
                <a:solidFill>
                  <a:prstClr val="black"/>
                </a:solidFill>
                <a:latin typeface="Arial Narrow" pitchFamily="34" charset="0"/>
              </a:rPr>
              <a:t>Фиброзная </a:t>
            </a:r>
          </a:p>
          <a:p>
            <a:pPr algn="ctr" eaLnBrk="0" hangingPunct="0">
              <a:lnSpc>
                <a:spcPct val="90000"/>
              </a:lnSpc>
            </a:pPr>
            <a:r>
              <a:rPr lang="ru-RU" altLang="ru-RU" sz="2000" b="1" dirty="0">
                <a:solidFill>
                  <a:prstClr val="black"/>
                </a:solidFill>
                <a:latin typeface="Arial Narrow" pitchFamily="34" charset="0"/>
              </a:rPr>
              <a:t>бляшка</a:t>
            </a:r>
          </a:p>
        </p:txBody>
      </p:sp>
      <p:sp>
        <p:nvSpPr>
          <p:cNvPr id="456713" name="Rectangle 9"/>
          <p:cNvSpPr>
            <a:spLocks noChangeArrowheads="1"/>
          </p:cNvSpPr>
          <p:nvPr/>
        </p:nvSpPr>
        <p:spPr bwMode="auto">
          <a:xfrm>
            <a:off x="7268210" y="1261428"/>
            <a:ext cx="104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pPr>
            <a:r>
              <a:rPr lang="ru-RU" altLang="ru-RU" sz="2000" b="1" dirty="0">
                <a:solidFill>
                  <a:prstClr val="black"/>
                </a:solidFill>
                <a:latin typeface="Arial Narrow" pitchFamily="34" charset="0"/>
              </a:rPr>
              <a:t>Разрыв </a:t>
            </a:r>
          </a:p>
          <a:p>
            <a:pPr algn="ctr" eaLnBrk="0" hangingPunct="0">
              <a:lnSpc>
                <a:spcPct val="90000"/>
              </a:lnSpc>
            </a:pPr>
            <a:r>
              <a:rPr lang="ru-RU" altLang="ru-RU" sz="2000" b="1" dirty="0">
                <a:solidFill>
                  <a:prstClr val="black"/>
                </a:solidFill>
                <a:latin typeface="Arial Narrow" pitchFamily="34" charset="0"/>
              </a:rPr>
              <a:t> бляшки</a:t>
            </a:r>
          </a:p>
        </p:txBody>
      </p:sp>
      <p:sp>
        <p:nvSpPr>
          <p:cNvPr id="456714" name="Rectangle 10"/>
          <p:cNvSpPr>
            <a:spLocks noChangeArrowheads="1"/>
          </p:cNvSpPr>
          <p:nvPr/>
        </p:nvSpPr>
        <p:spPr bwMode="auto">
          <a:xfrm>
            <a:off x="2332673" y="4536440"/>
            <a:ext cx="4214812" cy="434607"/>
          </a:xfrm>
          <a:prstGeom prst="rect">
            <a:avLst/>
          </a:prstGeom>
          <a:solidFill>
            <a:srgbClr val="0E1C8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90000"/>
              </a:lnSpc>
            </a:pPr>
            <a:r>
              <a:rPr lang="ru-RU" altLang="ru-RU" sz="2400" b="1" dirty="0">
                <a:solidFill>
                  <a:prstClr val="white"/>
                </a:solidFill>
                <a:effectLst>
                  <a:outerShdw blurRad="38100" dist="38100" dir="2700000" algn="tl">
                    <a:srgbClr val="000000"/>
                  </a:outerShdw>
                </a:effectLst>
              </a:rPr>
              <a:t>Дисфункция эндотелия</a:t>
            </a:r>
          </a:p>
        </p:txBody>
      </p:sp>
      <p:sp>
        <p:nvSpPr>
          <p:cNvPr id="456715" name="Rectangle 11"/>
          <p:cNvSpPr>
            <a:spLocks noChangeArrowheads="1"/>
          </p:cNvSpPr>
          <p:nvPr/>
        </p:nvSpPr>
        <p:spPr bwMode="auto">
          <a:xfrm>
            <a:off x="103823" y="5031740"/>
            <a:ext cx="2725737" cy="368300"/>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solidFill>
                <a:prstClr val="black"/>
              </a:solidFill>
            </a:endParaRPr>
          </a:p>
        </p:txBody>
      </p:sp>
      <p:sp>
        <p:nvSpPr>
          <p:cNvPr id="456716" name="Rectangle 12"/>
          <p:cNvSpPr>
            <a:spLocks noChangeArrowheads="1"/>
          </p:cNvSpPr>
          <p:nvPr/>
        </p:nvSpPr>
        <p:spPr bwMode="auto">
          <a:xfrm>
            <a:off x="2907348" y="5031740"/>
            <a:ext cx="2727325" cy="368300"/>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solidFill>
                <a:prstClr val="black"/>
              </a:solidFill>
            </a:endParaRPr>
          </a:p>
        </p:txBody>
      </p:sp>
      <p:sp>
        <p:nvSpPr>
          <p:cNvPr id="456717" name="Rectangle 13"/>
          <p:cNvSpPr>
            <a:spLocks noChangeArrowheads="1"/>
          </p:cNvSpPr>
          <p:nvPr/>
        </p:nvSpPr>
        <p:spPr bwMode="auto">
          <a:xfrm>
            <a:off x="5710873" y="5031740"/>
            <a:ext cx="2727325" cy="368300"/>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solidFill>
                <a:prstClr val="black"/>
              </a:solidFill>
            </a:endParaRPr>
          </a:p>
        </p:txBody>
      </p:sp>
      <p:sp>
        <p:nvSpPr>
          <p:cNvPr id="456718" name="Rectangle 14"/>
          <p:cNvSpPr>
            <a:spLocks noChangeArrowheads="1"/>
          </p:cNvSpPr>
          <p:nvPr/>
        </p:nvSpPr>
        <p:spPr bwMode="auto">
          <a:xfrm>
            <a:off x="105410" y="5468303"/>
            <a:ext cx="5534025" cy="492125"/>
          </a:xfrm>
          <a:prstGeom prst="rect">
            <a:avLst/>
          </a:prstGeom>
          <a:solidFill>
            <a:srgbClr val="0043D8"/>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solidFill>
                <a:prstClr val="black"/>
              </a:solidFill>
            </a:endParaRPr>
          </a:p>
        </p:txBody>
      </p:sp>
      <p:sp>
        <p:nvSpPr>
          <p:cNvPr id="456719" name="Rectangle 15"/>
          <p:cNvSpPr>
            <a:spLocks noChangeArrowheads="1"/>
          </p:cNvSpPr>
          <p:nvPr/>
        </p:nvSpPr>
        <p:spPr bwMode="auto">
          <a:xfrm>
            <a:off x="5707698" y="5468303"/>
            <a:ext cx="1327150" cy="492125"/>
          </a:xfrm>
          <a:prstGeom prst="rect">
            <a:avLst/>
          </a:prstGeom>
          <a:solidFill>
            <a:srgbClr val="0043D8"/>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eaLnBrk="0" hangingPunct="0">
              <a:lnSpc>
                <a:spcPct val="90000"/>
              </a:lnSpc>
            </a:pPr>
            <a:endParaRPr lang="ru-RU" altLang="ru-RU" sz="1700" b="1" dirty="0">
              <a:solidFill>
                <a:prstClr val="white"/>
              </a:solidFill>
              <a:latin typeface="Arial Narrow" pitchFamily="34" charset="0"/>
            </a:endParaRPr>
          </a:p>
          <a:p>
            <a:pPr algn="ctr" eaLnBrk="0" hangingPunct="0">
              <a:lnSpc>
                <a:spcPct val="90000"/>
              </a:lnSpc>
            </a:pPr>
            <a:r>
              <a:rPr lang="ru-RU" altLang="ru-RU" sz="1600" b="1" dirty="0">
                <a:solidFill>
                  <a:prstClr val="white"/>
                </a:solidFill>
                <a:latin typeface="Arial Narrow" pitchFamily="34" charset="0"/>
              </a:rPr>
              <a:t>ГМК и коллаген</a:t>
            </a:r>
          </a:p>
          <a:p>
            <a:pPr algn="ctr" eaLnBrk="0" hangingPunct="0">
              <a:lnSpc>
                <a:spcPct val="90000"/>
              </a:lnSpc>
            </a:pPr>
            <a:endParaRPr lang="ru-RU" altLang="ru-RU" sz="1700" b="1" dirty="0">
              <a:solidFill>
                <a:prstClr val="white"/>
              </a:solidFill>
              <a:latin typeface="Arial Narrow" pitchFamily="34" charset="0"/>
            </a:endParaRPr>
          </a:p>
        </p:txBody>
      </p:sp>
      <p:sp>
        <p:nvSpPr>
          <p:cNvPr id="456720" name="Rectangle 16"/>
          <p:cNvSpPr>
            <a:spLocks noChangeArrowheads="1"/>
          </p:cNvSpPr>
          <p:nvPr/>
        </p:nvSpPr>
        <p:spPr bwMode="auto">
          <a:xfrm>
            <a:off x="597805" y="5022215"/>
            <a:ext cx="1913985" cy="35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pPr>
            <a:r>
              <a:rPr lang="ru-RU" altLang="ru-RU" sz="1900" b="1" dirty="0">
                <a:solidFill>
                  <a:prstClr val="white"/>
                </a:solidFill>
                <a:latin typeface="Arial Narrow" pitchFamily="34" charset="0"/>
              </a:rPr>
              <a:t>С первой декады</a:t>
            </a:r>
          </a:p>
        </p:txBody>
      </p:sp>
      <p:sp>
        <p:nvSpPr>
          <p:cNvPr id="456721" name="Rectangle 17"/>
          <p:cNvSpPr>
            <a:spLocks noChangeArrowheads="1"/>
          </p:cNvSpPr>
          <p:nvPr/>
        </p:nvSpPr>
        <p:spPr bwMode="auto">
          <a:xfrm>
            <a:off x="3283545" y="5022215"/>
            <a:ext cx="1978106" cy="35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pPr>
            <a:r>
              <a:rPr lang="ru-RU" altLang="ru-RU" sz="1900" b="1" dirty="0">
                <a:solidFill>
                  <a:prstClr val="white"/>
                </a:solidFill>
                <a:latin typeface="Arial Narrow" pitchFamily="34" charset="0"/>
              </a:rPr>
              <a:t>С третьей декады</a:t>
            </a:r>
          </a:p>
        </p:txBody>
      </p:sp>
      <p:sp>
        <p:nvSpPr>
          <p:cNvPr id="456722" name="Rectangle 18"/>
          <p:cNvSpPr>
            <a:spLocks noChangeArrowheads="1"/>
          </p:cNvSpPr>
          <p:nvPr/>
        </p:nvSpPr>
        <p:spPr bwMode="auto">
          <a:xfrm>
            <a:off x="5984323" y="5022215"/>
            <a:ext cx="2215350" cy="35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pPr>
            <a:r>
              <a:rPr lang="ru-RU" altLang="ru-RU" sz="1900" b="1" dirty="0">
                <a:solidFill>
                  <a:prstClr val="white"/>
                </a:solidFill>
                <a:latin typeface="Arial Narrow" pitchFamily="34" charset="0"/>
              </a:rPr>
              <a:t>С четвертой декады</a:t>
            </a:r>
          </a:p>
        </p:txBody>
      </p:sp>
      <p:sp>
        <p:nvSpPr>
          <p:cNvPr id="456723" name="Rectangle 19"/>
          <p:cNvSpPr>
            <a:spLocks noChangeArrowheads="1"/>
          </p:cNvSpPr>
          <p:nvPr/>
        </p:nvSpPr>
        <p:spPr bwMode="auto">
          <a:xfrm>
            <a:off x="862648" y="5565140"/>
            <a:ext cx="4367212" cy="35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lnSpc>
                <a:spcPct val="90000"/>
              </a:lnSpc>
            </a:pPr>
            <a:r>
              <a:rPr lang="ru-RU" altLang="ru-RU" sz="1900" b="1" dirty="0">
                <a:solidFill>
                  <a:prstClr val="white"/>
                </a:solidFill>
                <a:latin typeface="Arial Narrow" pitchFamily="34" charset="0"/>
              </a:rPr>
              <a:t>Рост за счет накопления липидов</a:t>
            </a:r>
          </a:p>
        </p:txBody>
      </p:sp>
      <p:sp>
        <p:nvSpPr>
          <p:cNvPr id="456724" name="Rectangle 20"/>
          <p:cNvSpPr>
            <a:spLocks noChangeArrowheads="1"/>
          </p:cNvSpPr>
          <p:nvPr/>
        </p:nvSpPr>
        <p:spPr bwMode="auto">
          <a:xfrm>
            <a:off x="7104698" y="5468303"/>
            <a:ext cx="1327150" cy="492125"/>
          </a:xfrm>
          <a:prstGeom prst="rect">
            <a:avLst/>
          </a:prstGeom>
          <a:solidFill>
            <a:srgbClr val="0043D8"/>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solidFill>
                <a:prstClr val="black"/>
              </a:solidFill>
            </a:endParaRPr>
          </a:p>
        </p:txBody>
      </p:sp>
      <p:sp>
        <p:nvSpPr>
          <p:cNvPr id="456725" name="Rectangle 21"/>
          <p:cNvSpPr>
            <a:spLocks noChangeArrowheads="1"/>
          </p:cNvSpPr>
          <p:nvPr/>
        </p:nvSpPr>
        <p:spPr bwMode="auto">
          <a:xfrm>
            <a:off x="7304723" y="5400040"/>
            <a:ext cx="1044575"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pPr>
            <a:r>
              <a:rPr lang="ru-RU" altLang="ru-RU" sz="1700" b="1" dirty="0">
                <a:solidFill>
                  <a:prstClr val="white"/>
                </a:solidFill>
                <a:latin typeface="Arial Narrow" pitchFamily="34" charset="0"/>
              </a:rPr>
              <a:t>Тромбоз, </a:t>
            </a:r>
          </a:p>
          <a:p>
            <a:pPr algn="ctr" eaLnBrk="0" hangingPunct="0">
              <a:lnSpc>
                <a:spcPct val="90000"/>
              </a:lnSpc>
            </a:pPr>
            <a:r>
              <a:rPr lang="ru-RU" altLang="ru-RU" sz="1700" b="1" dirty="0">
                <a:solidFill>
                  <a:prstClr val="white"/>
                </a:solidFill>
                <a:latin typeface="Arial Narrow" pitchFamily="34" charset="0"/>
              </a:rPr>
              <a:t>гематома</a:t>
            </a:r>
          </a:p>
        </p:txBody>
      </p:sp>
      <p:pic>
        <p:nvPicPr>
          <p:cNvPr id="456728" name="Picture 2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223" y="1894840"/>
            <a:ext cx="8916987"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250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2000" dirty="0" smtClean="0"/>
              <a:t>Вариабельная комбинация изменений внутренней оболочки (интимы) артерий, включающая накопление липидов, сложных углеводов, фиброзной ткани, компонентов крови, </a:t>
            </a:r>
            <a:r>
              <a:rPr lang="ru-RU" sz="2000" dirty="0" err="1" smtClean="0"/>
              <a:t>кальцификацию</a:t>
            </a:r>
            <a:r>
              <a:rPr lang="ru-RU" sz="2000" dirty="0" smtClean="0"/>
              <a:t> и сопутствующие изменения средней оболочки (</a:t>
            </a:r>
            <a:r>
              <a:rPr lang="ru-RU" sz="2000" dirty="0" err="1" smtClean="0"/>
              <a:t>медии</a:t>
            </a:r>
            <a:r>
              <a:rPr lang="ru-RU" sz="2000" dirty="0" smtClean="0"/>
              <a:t>)</a:t>
            </a:r>
            <a:endParaRPr lang="ru-RU" sz="2000" dirty="0"/>
          </a:p>
        </p:txBody>
      </p:sp>
      <p:sp>
        <p:nvSpPr>
          <p:cNvPr id="2" name="Заголовок 1"/>
          <p:cNvSpPr>
            <a:spLocks noGrp="1"/>
          </p:cNvSpPr>
          <p:nvPr>
            <p:ph type="title"/>
          </p:nvPr>
        </p:nvSpPr>
        <p:spPr/>
        <p:txBody>
          <a:bodyPr>
            <a:normAutofit/>
          </a:bodyPr>
          <a:lstStyle/>
          <a:p>
            <a:r>
              <a:rPr lang="ru-RU" dirty="0" smtClean="0"/>
              <a:t>Атеросклероз: определение</a:t>
            </a:r>
            <a:endParaRPr lang="ru-RU" dirty="0"/>
          </a:p>
        </p:txBody>
      </p:sp>
      <p:sp>
        <p:nvSpPr>
          <p:cNvPr id="4" name="TextBox 3"/>
          <p:cNvSpPr txBox="1"/>
          <p:nvPr/>
        </p:nvSpPr>
        <p:spPr>
          <a:xfrm>
            <a:off x="370936" y="6100876"/>
            <a:ext cx="8402128" cy="646331"/>
          </a:xfrm>
          <a:prstGeom prst="rect">
            <a:avLst/>
          </a:prstGeom>
          <a:noFill/>
        </p:spPr>
        <p:txBody>
          <a:bodyPr wrap="square" rtlCol="0">
            <a:spAutoFit/>
          </a:bodyPr>
          <a:lstStyle/>
          <a:p>
            <a:r>
              <a:rPr lang="ru-RU" dirty="0" smtClean="0"/>
              <a:t>Сергиенко И.В., </a:t>
            </a:r>
            <a:r>
              <a:rPr lang="ru-RU" dirty="0" err="1" smtClean="0"/>
              <a:t>Аншелес</a:t>
            </a:r>
            <a:r>
              <a:rPr lang="ru-RU" dirty="0" smtClean="0"/>
              <a:t> А.А,, </a:t>
            </a:r>
            <a:r>
              <a:rPr lang="ru-RU" dirty="0" err="1" smtClean="0"/>
              <a:t>Кухарчук</a:t>
            </a:r>
            <a:r>
              <a:rPr lang="ru-RU" dirty="0" smtClean="0"/>
              <a:t> В.В. «Атеросклероз и </a:t>
            </a:r>
            <a:r>
              <a:rPr lang="ru-RU" dirty="0" err="1" smtClean="0"/>
              <a:t>дислипидемии</a:t>
            </a:r>
            <a:r>
              <a:rPr lang="ru-RU" dirty="0" smtClean="0"/>
              <a:t>: современные аспекты патогенеза, диагностики и лечения». 2017</a:t>
            </a:r>
            <a:endParaRPr lang="ru-RU" dirty="0"/>
          </a:p>
        </p:txBody>
      </p:sp>
    </p:spTree>
    <p:extLst>
      <p:ext uri="{BB962C8B-B14F-4D97-AF65-F5344CB8AC3E}">
        <p14:creationId xmlns:p14="http://schemas.microsoft.com/office/powerpoint/2010/main" val="406055028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1_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Abbott_Standard_4x3">
  <a:themeElements>
    <a:clrScheme name="Abbott Standard">
      <a:dk1>
        <a:srgbClr val="000000"/>
      </a:dk1>
      <a:lt1>
        <a:sysClr val="window" lastClr="FFFFFF"/>
      </a:lt1>
      <a:dk2>
        <a:srgbClr val="004F71"/>
      </a:dk2>
      <a:lt2>
        <a:srgbClr val="D9D9D6"/>
      </a:lt2>
      <a:accent1>
        <a:srgbClr val="E06A54"/>
      </a:accent1>
      <a:accent2>
        <a:srgbClr val="AA0061"/>
      </a:accent2>
      <a:accent3>
        <a:srgbClr val="64CCC9"/>
      </a:accent3>
      <a:accent4>
        <a:srgbClr val="FFD100"/>
      </a:accent4>
      <a:accent5>
        <a:srgbClr val="009CDE"/>
      </a:accent5>
      <a:accent6>
        <a:srgbClr val="63666A"/>
      </a:accent6>
      <a:hlink>
        <a:srgbClr val="009CDE"/>
      </a:hlink>
      <a:folHlink>
        <a:srgbClr val="63666A"/>
      </a:folHlink>
    </a:clrScheme>
    <a:fontScheme name="Abbott Standard Fonts">
      <a:majorFont>
        <a:latin typeface="Calibri"/>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4.xml><?xml version="1.0" encoding="utf-8"?>
<a:theme xmlns:a="http://schemas.openxmlformats.org/drawingml/2006/main" name="2_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3_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18_Abbott_Standard_4x3 1">
    <a:dk1>
      <a:srgbClr val="000000"/>
    </a:dk1>
    <a:lt1>
      <a:srgbClr val="FFFFFF"/>
    </a:lt1>
    <a:dk2>
      <a:srgbClr val="004F71"/>
    </a:dk2>
    <a:lt2>
      <a:srgbClr val="D9D9D6"/>
    </a:lt2>
    <a:accent1>
      <a:srgbClr val="E06A54"/>
    </a:accent1>
    <a:accent2>
      <a:srgbClr val="AA0061"/>
    </a:accent2>
    <a:accent3>
      <a:srgbClr val="FFFFFF"/>
    </a:accent3>
    <a:accent4>
      <a:srgbClr val="000000"/>
    </a:accent4>
    <a:accent5>
      <a:srgbClr val="EDB9B3"/>
    </a:accent5>
    <a:accent6>
      <a:srgbClr val="9A0057"/>
    </a:accent6>
    <a:hlink>
      <a:srgbClr val="009CDE"/>
    </a:hlink>
    <a:folHlink>
      <a:srgbClr val="63666A"/>
    </a:folHlink>
  </a:clrScheme>
</a:themeOverride>
</file>

<file path=docProps/app.xml><?xml version="1.0" encoding="utf-8"?>
<Properties xmlns="http://schemas.openxmlformats.org/officeDocument/2006/extended-properties" xmlns:vt="http://schemas.openxmlformats.org/officeDocument/2006/docPropsVTypes">
  <Template>Waveform</Template>
  <TotalTime>4937</TotalTime>
  <Words>2765</Words>
  <Application>Microsoft Office PowerPoint</Application>
  <PresentationFormat>Экран (4:3)</PresentationFormat>
  <Paragraphs>514</Paragraphs>
  <Slides>67</Slides>
  <Notes>7</Notes>
  <HiddenSlides>0</HiddenSlides>
  <MMClips>0</MMClips>
  <ScaleCrop>false</ScaleCrop>
  <HeadingPairs>
    <vt:vector size="4" baseType="variant">
      <vt:variant>
        <vt:lpstr>Тема</vt:lpstr>
      </vt:variant>
      <vt:variant>
        <vt:i4>5</vt:i4>
      </vt:variant>
      <vt:variant>
        <vt:lpstr>Заголовки слайдов</vt:lpstr>
      </vt:variant>
      <vt:variant>
        <vt:i4>67</vt:i4>
      </vt:variant>
    </vt:vector>
  </HeadingPairs>
  <TitlesOfParts>
    <vt:vector size="72" baseType="lpstr">
      <vt:lpstr>Волна</vt:lpstr>
      <vt:lpstr>1_Волна</vt:lpstr>
      <vt:lpstr>Abbott_Standard_4x3</vt:lpstr>
      <vt:lpstr>2_Волна</vt:lpstr>
      <vt:lpstr>3_Волна</vt:lpstr>
      <vt:lpstr>Презентация PowerPoint</vt:lpstr>
      <vt:lpstr>ССЗ-ГЛАВНАЯ причина смерти во всем мире</vt:lpstr>
      <vt:lpstr>Сердечно сосудистые заболевания  в мире </vt:lpstr>
      <vt:lpstr>Сердечно сосудистые заболевания  в мире </vt:lpstr>
      <vt:lpstr>СРАВНИТЕЛЬНАЯ ДИНАМИКА СМЕРТНОСТИ В РФ  2014-2015</vt:lpstr>
      <vt:lpstr>Кардиологический прием-собственные данные</vt:lpstr>
      <vt:lpstr>Основная причина ССЗ- атеросклероз</vt:lpstr>
      <vt:lpstr>Презентация PowerPoint</vt:lpstr>
      <vt:lpstr>Атеросклероз: определение</vt:lpstr>
      <vt:lpstr>Сердечно-сосудистое заболевание — это клинически выраженный атеросклероз</vt:lpstr>
      <vt:lpstr>Презентация PowerPoint</vt:lpstr>
      <vt:lpstr>Кто он- больной атеросклерозом?</vt:lpstr>
      <vt:lpstr>Факторы риска ССЗ</vt:lpstr>
      <vt:lpstr>Девять факторов риска определяют  90% риска инфаркта миокарда</vt:lpstr>
      <vt:lpstr>Калькуляторы сердечно-сосудистого риска</vt:lpstr>
      <vt:lpstr>Презентация PowerPoint</vt:lpstr>
      <vt:lpstr>Категории риска: очень высокий СС-риск</vt:lpstr>
      <vt:lpstr>Категории риска: высокий СС-риск</vt:lpstr>
      <vt:lpstr>Категории риска: умеренный и низкий СС-риск</vt:lpstr>
      <vt:lpstr>Какой риск у пациентки???</vt:lpstr>
      <vt:lpstr>Как распознать атеросклероз???</vt:lpstr>
      <vt:lpstr>Внешние признаки атеросклероза-пропедевтика </vt:lpstr>
      <vt:lpstr>Диагностика атеросклероза</vt:lpstr>
      <vt:lpstr>Оптимальные значения ЛИПИДНОГО ПРОФИЛЯ (ммоль/л) в зависимости от категории риска</vt:lpstr>
      <vt:lpstr>Нормальные значения маркеров атеросклероза</vt:lpstr>
      <vt:lpstr>Ультразвуковая диагностика атеросклероза</vt:lpstr>
      <vt:lpstr>Презентация PowerPoint</vt:lpstr>
      <vt:lpstr>Неинвазивная визуализация сердца</vt:lpstr>
      <vt:lpstr>Неинвазивная визуализация сердца</vt:lpstr>
      <vt:lpstr>Электрокардиография</vt:lpstr>
      <vt:lpstr>Зачем нужна первичная профилактика?</vt:lpstr>
      <vt:lpstr>Цель профилактики и лечения атеросклероза — снижение сердечно-сосудистой и общей смертности</vt:lpstr>
      <vt:lpstr>Северо-Карельский проект </vt:lpstr>
      <vt:lpstr>Презентация PowerPoint</vt:lpstr>
      <vt:lpstr>Когда начинать медикаментозное лечение</vt:lpstr>
      <vt:lpstr>Эффективность разных классов липидснижающих препаратов</vt:lpstr>
      <vt:lpstr>Связь частоты сердечно-сосудистых осложнений и достигнутого уровня ХС ЛПНП в РКИ статинов – «чем ниже, тем лучше»</vt:lpstr>
      <vt:lpstr>Где заканчивается первичная и начинается вторичная профилактика?</vt:lpstr>
      <vt:lpstr>Рекомендации ESC по дислипидемии 2016 </vt:lpstr>
      <vt:lpstr>Рекомендации ESC по дислипидемии 2016 </vt:lpstr>
      <vt:lpstr>Рекомендации ESC по дислипидемии 2016 </vt:lpstr>
      <vt:lpstr>Презентация PowerPoint</vt:lpstr>
      <vt:lpstr>Сравнительная эффективность статинов</vt:lpstr>
      <vt:lpstr>Выбор статинов и их дозировок в разных ситуациях</vt:lpstr>
      <vt:lpstr>Механизмы стабилизации атеросклеротической бляшки при применении статинов*</vt:lpstr>
      <vt:lpstr>Побочные эффекты статинотерапии?????</vt:lpstr>
      <vt:lpstr>Статины сегодня</vt:lpstr>
      <vt:lpstr>Другие классы гиполипидемических препаратов</vt:lpstr>
      <vt:lpstr>FIELD: Фенофибрат не влияет на риск осложнений ИБС, но снижает развитие макрососудистых осложнений диабета 2 типа</vt:lpstr>
      <vt:lpstr>Комбинированная гиполипидемичекая терапия? </vt:lpstr>
      <vt:lpstr>IMPROVE-IT </vt:lpstr>
      <vt:lpstr>PCSK9 ингибиторы</vt:lpstr>
      <vt:lpstr>Анти-PCSK9 моноклональные антитела (mABs) блокируют взаимодействие PCSK9/Р-ЛПНП и могут снизить уровень ХС ЛПНП</vt:lpstr>
      <vt:lpstr>Роль не-статиновых гиполипидемических препаратов</vt:lpstr>
      <vt:lpstr>Гипертриглицеридемия</vt:lpstr>
      <vt:lpstr>Артериальная гипертензия</vt:lpstr>
      <vt:lpstr>Презентация PowerPoint</vt:lpstr>
      <vt:lpstr>Презентация PowerPoint</vt:lpstr>
      <vt:lpstr>Презентация PowerPoint</vt:lpstr>
      <vt:lpstr>Презентация PowerPoint</vt:lpstr>
      <vt:lpstr>Презентация PowerPoint</vt:lpstr>
      <vt:lpstr>Вегетативная дисфункция сердца</vt:lpstr>
      <vt:lpstr>Кардиотропная терапия ВСД</vt:lpstr>
      <vt:lpstr>Важные моменты</vt:lpstr>
      <vt:lpstr>Липидные Центры</vt:lpstr>
      <vt:lpstr>Презентация PowerPoint</vt:lpstr>
      <vt:lpstr>Здоровья Вам и Вашим близким</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Атеросклероз и дислипидемии</dc:title>
  <dc:creator>Антон Родионов</dc:creator>
  <cp:lastModifiedBy>Ольга</cp:lastModifiedBy>
  <cp:revision>69</cp:revision>
  <dcterms:created xsi:type="dcterms:W3CDTF">2017-01-17T14:19:34Z</dcterms:created>
  <dcterms:modified xsi:type="dcterms:W3CDTF">2017-06-19T17:50:45Z</dcterms:modified>
</cp:coreProperties>
</file>